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 id="2147483761" r:id="rId2"/>
  </p:sldMasterIdLst>
  <p:notesMasterIdLst>
    <p:notesMasterId r:id="rId59"/>
  </p:notesMasterIdLst>
  <p:handoutMasterIdLst>
    <p:handoutMasterId r:id="rId60"/>
  </p:handoutMasterIdLst>
  <p:sldIdLst>
    <p:sldId id="256" r:id="rId3"/>
    <p:sldId id="262" r:id="rId4"/>
    <p:sldId id="313" r:id="rId5"/>
    <p:sldId id="257" r:id="rId6"/>
    <p:sldId id="258" r:id="rId7"/>
    <p:sldId id="276" r:id="rId8"/>
    <p:sldId id="278" r:id="rId9"/>
    <p:sldId id="277" r:id="rId10"/>
    <p:sldId id="279" r:id="rId11"/>
    <p:sldId id="315" r:id="rId12"/>
    <p:sldId id="282" r:id="rId13"/>
    <p:sldId id="283" r:id="rId14"/>
    <p:sldId id="260" r:id="rId15"/>
    <p:sldId id="316" r:id="rId16"/>
    <p:sldId id="271" r:id="rId17"/>
    <p:sldId id="263" r:id="rId18"/>
    <p:sldId id="272" r:id="rId19"/>
    <p:sldId id="280" r:id="rId20"/>
    <p:sldId id="281" r:id="rId21"/>
    <p:sldId id="286" r:id="rId22"/>
    <p:sldId id="317" r:id="rId23"/>
    <p:sldId id="320" r:id="rId24"/>
    <p:sldId id="288" r:id="rId25"/>
    <p:sldId id="289" r:id="rId26"/>
    <p:sldId id="290" r:id="rId27"/>
    <p:sldId id="293" r:id="rId28"/>
    <p:sldId id="295" r:id="rId29"/>
    <p:sldId id="296" r:id="rId30"/>
    <p:sldId id="327" r:id="rId31"/>
    <p:sldId id="266" r:id="rId32"/>
    <p:sldId id="319" r:id="rId33"/>
    <p:sldId id="321" r:id="rId34"/>
    <p:sldId id="300" r:id="rId35"/>
    <p:sldId id="301" r:id="rId36"/>
    <p:sldId id="302" r:id="rId37"/>
    <p:sldId id="267" r:id="rId38"/>
    <p:sldId id="269" r:id="rId39"/>
    <p:sldId id="284" r:id="rId40"/>
    <p:sldId id="259" r:id="rId41"/>
    <p:sldId id="285" r:id="rId42"/>
    <p:sldId id="304" r:id="rId43"/>
    <p:sldId id="305" r:id="rId44"/>
    <p:sldId id="274" r:id="rId45"/>
    <p:sldId id="261" r:id="rId46"/>
    <p:sldId id="322" r:id="rId47"/>
    <p:sldId id="309" r:id="rId48"/>
    <p:sldId id="310" r:id="rId49"/>
    <p:sldId id="291" r:id="rId50"/>
    <p:sldId id="307" r:id="rId51"/>
    <p:sldId id="323" r:id="rId52"/>
    <p:sldId id="325" r:id="rId53"/>
    <p:sldId id="326" r:id="rId54"/>
    <p:sldId id="311" r:id="rId55"/>
    <p:sldId id="303" r:id="rId56"/>
    <p:sldId id="312" r:id="rId57"/>
    <p:sldId id="314" r:id="rId5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0ACD7952-831F-45D4-901B-D1BA56C6EE74}">
          <p14:sldIdLst>
            <p14:sldId id="256"/>
            <p14:sldId id="262"/>
          </p14:sldIdLst>
        </p14:section>
        <p14:section name="背景" id="{86910D4C-EC73-44DF-B1A1-F5957D946EF6}">
          <p14:sldIdLst>
            <p14:sldId id="313"/>
            <p14:sldId id="257"/>
            <p14:sldId id="258"/>
          </p14:sldIdLst>
        </p14:section>
        <p14:section name="文獻探討" id="{7C4AAA52-C6F0-49B3-9BAC-2696818DCC58}">
          <p14:sldIdLst>
            <p14:sldId id="276"/>
            <p14:sldId id="278"/>
            <p14:sldId id="277"/>
            <p14:sldId id="279"/>
            <p14:sldId id="315"/>
            <p14:sldId id="282"/>
          </p14:sldIdLst>
        </p14:section>
        <p14:section name="研究方法" id="{7250CE46-9409-4B97-95EE-18D463F85619}">
          <p14:sldIdLst>
            <p14:sldId id="283"/>
            <p14:sldId id="260"/>
            <p14:sldId id="316"/>
            <p14:sldId id="271"/>
            <p14:sldId id="263"/>
            <p14:sldId id="272"/>
            <p14:sldId id="280"/>
            <p14:sldId id="281"/>
            <p14:sldId id="286"/>
            <p14:sldId id="317"/>
            <p14:sldId id="320"/>
            <p14:sldId id="288"/>
            <p14:sldId id="289"/>
            <p14:sldId id="290"/>
            <p14:sldId id="293"/>
            <p14:sldId id="295"/>
            <p14:sldId id="296"/>
            <p14:sldId id="327"/>
            <p14:sldId id="266"/>
            <p14:sldId id="319"/>
            <p14:sldId id="321"/>
            <p14:sldId id="300"/>
            <p14:sldId id="301"/>
            <p14:sldId id="302"/>
            <p14:sldId id="267"/>
            <p14:sldId id="269"/>
          </p14:sldIdLst>
        </p14:section>
        <p14:section name="實驗" id="{F91573B2-BA0A-42DB-88CC-AA646335F46C}">
          <p14:sldIdLst>
            <p14:sldId id="284"/>
            <p14:sldId id="259"/>
            <p14:sldId id="285"/>
            <p14:sldId id="304"/>
            <p14:sldId id="305"/>
            <p14:sldId id="274"/>
            <p14:sldId id="261"/>
            <p14:sldId id="322"/>
            <p14:sldId id="309"/>
            <p14:sldId id="310"/>
            <p14:sldId id="291"/>
            <p14:sldId id="307"/>
            <p14:sldId id="323"/>
            <p14:sldId id="325"/>
            <p14:sldId id="326"/>
            <p14:sldId id="311"/>
          </p14:sldIdLst>
        </p14:section>
        <p14:section name="結論" id="{91F273D3-A42B-4A85-A5A3-C896CFC62BD3}">
          <p14:sldIdLst>
            <p14:sldId id="303"/>
            <p14:sldId id="312"/>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0559" autoAdjust="0"/>
  </p:normalViewPr>
  <p:slideViewPr>
    <p:cSldViewPr snapToGrid="0">
      <p:cViewPr varScale="1">
        <p:scale>
          <a:sx n="27" d="100"/>
          <a:sy n="27" d="100"/>
        </p:scale>
        <p:origin x="54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D:\Patricio\studyfromLAB_1year\code\matlab\skin_marker\error&#32113;&#35336;.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atricio\studyfromLAB_1year\code\matlab\skin_marker\error&#32113;&#35336;.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工作表1!$B$27:$E$27</c:f>
              <c:strCache>
                <c:ptCount val="4"/>
                <c:pt idx="0">
                  <c:v>四顆</c:v>
                </c:pt>
                <c:pt idx="1">
                  <c:v>五顆</c:v>
                </c:pt>
                <c:pt idx="2">
                  <c:v>六顆</c:v>
                </c:pt>
                <c:pt idx="3">
                  <c:v>七顆</c:v>
                </c:pt>
              </c:strCache>
            </c:strRef>
          </c:cat>
          <c:val>
            <c:numRef>
              <c:f>工作表1!$B$28:$E$28</c:f>
              <c:numCache>
                <c:formatCode>General</c:formatCode>
                <c:ptCount val="4"/>
                <c:pt idx="0">
                  <c:v>0.51880000000000004</c:v>
                </c:pt>
                <c:pt idx="1">
                  <c:v>0.325905980945006</c:v>
                </c:pt>
                <c:pt idx="2">
                  <c:v>0.24001322798661701</c:v>
                </c:pt>
                <c:pt idx="3">
                  <c:v>0.31458373945550039</c:v>
                </c:pt>
              </c:numCache>
            </c:numRef>
          </c:val>
          <c:smooth val="0"/>
          <c:extLst>
            <c:ext xmlns:c16="http://schemas.microsoft.com/office/drawing/2014/chart" uri="{C3380CC4-5D6E-409C-BE32-E72D297353CC}">
              <c16:uniqueId val="{00000000-2EAA-4817-9A35-069AFBFCA2AC}"/>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工作表1!$B$27:$E$27</c:f>
              <c:strCache>
                <c:ptCount val="4"/>
                <c:pt idx="0">
                  <c:v>四顆</c:v>
                </c:pt>
                <c:pt idx="1">
                  <c:v>五顆</c:v>
                </c:pt>
                <c:pt idx="2">
                  <c:v>六顆</c:v>
                </c:pt>
                <c:pt idx="3">
                  <c:v>七顆</c:v>
                </c:pt>
              </c:strCache>
            </c:strRef>
          </c:cat>
          <c:val>
            <c:numRef>
              <c:f>工作表1!$B$29:$E$29</c:f>
              <c:numCache>
                <c:formatCode>General</c:formatCode>
                <c:ptCount val="4"/>
                <c:pt idx="0">
                  <c:v>0.43870559575047013</c:v>
                </c:pt>
                <c:pt idx="1">
                  <c:v>0.3309736670533257</c:v>
                </c:pt>
                <c:pt idx="2">
                  <c:v>0.23469942847686129</c:v>
                </c:pt>
                <c:pt idx="3">
                  <c:v>0.36504422161779676</c:v>
                </c:pt>
              </c:numCache>
            </c:numRef>
          </c:val>
          <c:smooth val="0"/>
          <c:extLst>
            <c:ext xmlns:c16="http://schemas.microsoft.com/office/drawing/2014/chart" uri="{C3380CC4-5D6E-409C-BE32-E72D297353CC}">
              <c16:uniqueId val="{00000001-2EAA-4817-9A35-069AFBFCA2AC}"/>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工作表1!$B$27:$E$27</c:f>
              <c:strCache>
                <c:ptCount val="4"/>
                <c:pt idx="0">
                  <c:v>四顆</c:v>
                </c:pt>
                <c:pt idx="1">
                  <c:v>五顆</c:v>
                </c:pt>
                <c:pt idx="2">
                  <c:v>六顆</c:v>
                </c:pt>
                <c:pt idx="3">
                  <c:v>七顆</c:v>
                </c:pt>
              </c:strCache>
            </c:strRef>
          </c:cat>
          <c:val>
            <c:numRef>
              <c:f>工作表1!$B$30:$E$30</c:f>
              <c:numCache>
                <c:formatCode>General</c:formatCode>
                <c:ptCount val="4"/>
                <c:pt idx="0">
                  <c:v>0.46838268758009316</c:v>
                </c:pt>
                <c:pt idx="1">
                  <c:v>0.283155689390023</c:v>
                </c:pt>
                <c:pt idx="2">
                  <c:v>0.30219602227796177</c:v>
                </c:pt>
                <c:pt idx="3">
                  <c:v>0.44332785561815341</c:v>
                </c:pt>
              </c:numCache>
            </c:numRef>
          </c:val>
          <c:smooth val="0"/>
          <c:extLst>
            <c:ext xmlns:c16="http://schemas.microsoft.com/office/drawing/2014/chart" uri="{C3380CC4-5D6E-409C-BE32-E72D297353CC}">
              <c16:uniqueId val="{00000002-2EAA-4817-9A35-069AFBFCA2AC}"/>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工作表1!$B$27:$E$27</c:f>
              <c:strCache>
                <c:ptCount val="4"/>
                <c:pt idx="0">
                  <c:v>四顆</c:v>
                </c:pt>
                <c:pt idx="1">
                  <c:v>五顆</c:v>
                </c:pt>
                <c:pt idx="2">
                  <c:v>六顆</c:v>
                </c:pt>
                <c:pt idx="3">
                  <c:v>七顆</c:v>
                </c:pt>
              </c:strCache>
            </c:strRef>
          </c:cat>
          <c:val>
            <c:numRef>
              <c:f>工作表1!$B$31:$E$31</c:f>
              <c:numCache>
                <c:formatCode>General</c:formatCode>
                <c:ptCount val="4"/>
                <c:pt idx="0">
                  <c:v>0.28276400343465402</c:v>
                </c:pt>
                <c:pt idx="1">
                  <c:v>0.3219505229605385</c:v>
                </c:pt>
                <c:pt idx="2">
                  <c:v>0.34012711328894124</c:v>
                </c:pt>
                <c:pt idx="3">
                  <c:v>0.28406397367776104</c:v>
                </c:pt>
              </c:numCache>
            </c:numRef>
          </c:val>
          <c:smooth val="0"/>
          <c:extLst>
            <c:ext xmlns:c16="http://schemas.microsoft.com/office/drawing/2014/chart" uri="{C3380CC4-5D6E-409C-BE32-E72D297353CC}">
              <c16:uniqueId val="{00000003-2EAA-4817-9A35-069AFBFCA2AC}"/>
            </c:ext>
          </c:extLst>
        </c:ser>
        <c:dLbls>
          <c:showLegendKey val="0"/>
          <c:showVal val="0"/>
          <c:showCatName val="0"/>
          <c:showSerName val="0"/>
          <c:showPercent val="0"/>
          <c:showBubbleSize val="0"/>
        </c:dLbls>
        <c:marker val="1"/>
        <c:smooth val="0"/>
        <c:axId val="601072863"/>
        <c:axId val="601072031"/>
      </c:lineChart>
      <c:catAx>
        <c:axId val="6010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1072031"/>
        <c:crosses val="autoZero"/>
        <c:auto val="1"/>
        <c:lblAlgn val="ctr"/>
        <c:lblOffset val="100"/>
        <c:noMultiLvlLbl val="0"/>
      </c:catAx>
      <c:valAx>
        <c:axId val="6010720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10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工作表1!$B$27:$E$27</c:f>
              <c:strCache>
                <c:ptCount val="4"/>
                <c:pt idx="0">
                  <c:v>四顆</c:v>
                </c:pt>
                <c:pt idx="1">
                  <c:v>五顆</c:v>
                </c:pt>
                <c:pt idx="2">
                  <c:v>六顆</c:v>
                </c:pt>
                <c:pt idx="3">
                  <c:v>七顆</c:v>
                </c:pt>
              </c:strCache>
            </c:strRef>
          </c:cat>
          <c:val>
            <c:numRef>
              <c:f>工作表1!$B$28:$E$28</c:f>
              <c:numCache>
                <c:formatCode>General</c:formatCode>
                <c:ptCount val="4"/>
                <c:pt idx="0">
                  <c:v>0.51880000000000004</c:v>
                </c:pt>
                <c:pt idx="1">
                  <c:v>0.325905980945006</c:v>
                </c:pt>
                <c:pt idx="2">
                  <c:v>0.24001322798661701</c:v>
                </c:pt>
                <c:pt idx="3">
                  <c:v>0.31458373945550039</c:v>
                </c:pt>
              </c:numCache>
            </c:numRef>
          </c:val>
          <c:smooth val="0"/>
          <c:extLst>
            <c:ext xmlns:c16="http://schemas.microsoft.com/office/drawing/2014/chart" uri="{C3380CC4-5D6E-409C-BE32-E72D297353CC}">
              <c16:uniqueId val="{00000000-2EAA-4817-9A35-069AFBFCA2AC}"/>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工作表1!$B$27:$E$27</c:f>
              <c:strCache>
                <c:ptCount val="4"/>
                <c:pt idx="0">
                  <c:v>四顆</c:v>
                </c:pt>
                <c:pt idx="1">
                  <c:v>五顆</c:v>
                </c:pt>
                <c:pt idx="2">
                  <c:v>六顆</c:v>
                </c:pt>
                <c:pt idx="3">
                  <c:v>七顆</c:v>
                </c:pt>
              </c:strCache>
            </c:strRef>
          </c:cat>
          <c:val>
            <c:numRef>
              <c:f>工作表1!$B$29:$E$29</c:f>
              <c:numCache>
                <c:formatCode>General</c:formatCode>
                <c:ptCount val="4"/>
                <c:pt idx="0">
                  <c:v>0.43870559575047013</c:v>
                </c:pt>
                <c:pt idx="1">
                  <c:v>0.3309736670533257</c:v>
                </c:pt>
                <c:pt idx="2">
                  <c:v>0.23469942847686129</c:v>
                </c:pt>
                <c:pt idx="3">
                  <c:v>0.36504422161779676</c:v>
                </c:pt>
              </c:numCache>
            </c:numRef>
          </c:val>
          <c:smooth val="0"/>
          <c:extLst>
            <c:ext xmlns:c16="http://schemas.microsoft.com/office/drawing/2014/chart" uri="{C3380CC4-5D6E-409C-BE32-E72D297353CC}">
              <c16:uniqueId val="{00000001-2EAA-4817-9A35-069AFBFCA2AC}"/>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工作表1!$B$27:$E$27</c:f>
              <c:strCache>
                <c:ptCount val="4"/>
                <c:pt idx="0">
                  <c:v>四顆</c:v>
                </c:pt>
                <c:pt idx="1">
                  <c:v>五顆</c:v>
                </c:pt>
                <c:pt idx="2">
                  <c:v>六顆</c:v>
                </c:pt>
                <c:pt idx="3">
                  <c:v>七顆</c:v>
                </c:pt>
              </c:strCache>
            </c:strRef>
          </c:cat>
          <c:val>
            <c:numRef>
              <c:f>工作表1!$B$30:$E$30</c:f>
              <c:numCache>
                <c:formatCode>General</c:formatCode>
                <c:ptCount val="4"/>
                <c:pt idx="0">
                  <c:v>0.46838268758009316</c:v>
                </c:pt>
                <c:pt idx="1">
                  <c:v>0.283155689390023</c:v>
                </c:pt>
                <c:pt idx="2">
                  <c:v>0.30219602227796177</c:v>
                </c:pt>
                <c:pt idx="3">
                  <c:v>0.44332785561815341</c:v>
                </c:pt>
              </c:numCache>
            </c:numRef>
          </c:val>
          <c:smooth val="0"/>
          <c:extLst>
            <c:ext xmlns:c16="http://schemas.microsoft.com/office/drawing/2014/chart" uri="{C3380CC4-5D6E-409C-BE32-E72D297353CC}">
              <c16:uniqueId val="{00000002-2EAA-4817-9A35-069AFBFCA2AC}"/>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工作表1!$B$27:$E$27</c:f>
              <c:strCache>
                <c:ptCount val="4"/>
                <c:pt idx="0">
                  <c:v>四顆</c:v>
                </c:pt>
                <c:pt idx="1">
                  <c:v>五顆</c:v>
                </c:pt>
                <c:pt idx="2">
                  <c:v>六顆</c:v>
                </c:pt>
                <c:pt idx="3">
                  <c:v>七顆</c:v>
                </c:pt>
              </c:strCache>
            </c:strRef>
          </c:cat>
          <c:val>
            <c:numRef>
              <c:f>工作表1!$B$31:$E$31</c:f>
              <c:numCache>
                <c:formatCode>General</c:formatCode>
                <c:ptCount val="4"/>
                <c:pt idx="0">
                  <c:v>0.28276400343465402</c:v>
                </c:pt>
                <c:pt idx="1">
                  <c:v>0.3219505229605385</c:v>
                </c:pt>
                <c:pt idx="2">
                  <c:v>0.34012711328894124</c:v>
                </c:pt>
                <c:pt idx="3">
                  <c:v>0.28406397367776104</c:v>
                </c:pt>
              </c:numCache>
            </c:numRef>
          </c:val>
          <c:smooth val="0"/>
          <c:extLst>
            <c:ext xmlns:c16="http://schemas.microsoft.com/office/drawing/2014/chart" uri="{C3380CC4-5D6E-409C-BE32-E72D297353CC}">
              <c16:uniqueId val="{00000003-2EAA-4817-9A35-069AFBFCA2AC}"/>
            </c:ext>
          </c:extLst>
        </c:ser>
        <c:dLbls>
          <c:showLegendKey val="0"/>
          <c:showVal val="0"/>
          <c:showCatName val="0"/>
          <c:showSerName val="0"/>
          <c:showPercent val="0"/>
          <c:showBubbleSize val="0"/>
        </c:dLbls>
        <c:marker val="1"/>
        <c:smooth val="0"/>
        <c:axId val="601072863"/>
        <c:axId val="601072031"/>
      </c:lineChart>
      <c:catAx>
        <c:axId val="601072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1072031"/>
        <c:crosses val="autoZero"/>
        <c:auto val="1"/>
        <c:lblAlgn val="ctr"/>
        <c:lblOffset val="100"/>
        <c:noMultiLvlLbl val="0"/>
      </c:catAx>
      <c:valAx>
        <c:axId val="6010720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10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TW" smtClean="0"/>
              <a:t>1</a:t>
            </a:r>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D17B14-A0FE-40FD-8B63-D1DC49BC2447}" type="datetimeFigureOut">
              <a:rPr lang="zh-TW" altLang="en-US" smtClean="0"/>
              <a:t>2022/9/15</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2D98B-1987-4470-9470-F6113E2D4C4D}" type="slidenum">
              <a:rPr lang="zh-TW" altLang="en-US" smtClean="0"/>
              <a:t>‹#›</a:t>
            </a:fld>
            <a:endParaRPr lang="zh-TW" altLang="en-US"/>
          </a:p>
        </p:txBody>
      </p:sp>
    </p:spTree>
    <p:extLst>
      <p:ext uri="{BB962C8B-B14F-4D97-AF65-F5344CB8AC3E}">
        <p14:creationId xmlns:p14="http://schemas.microsoft.com/office/powerpoint/2010/main" val="22003101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TW" smtClean="0"/>
              <a:t>1</a:t>
            </a:r>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CDB7E-5D87-43ED-999A-8263E61E813E}" type="datetimeFigureOut">
              <a:rPr lang="zh-TW" altLang="en-US" smtClean="0"/>
              <a:t>2022/9/15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C488B-606F-47EF-BBE9-6F2A6993FD56}" type="slidenum">
              <a:rPr lang="zh-TW" altLang="en-US" smtClean="0"/>
              <a:t>‹#›</a:t>
            </a:fld>
            <a:endParaRPr lang="zh-TW" altLang="en-US"/>
          </a:p>
        </p:txBody>
      </p:sp>
    </p:spTree>
    <p:extLst>
      <p:ext uri="{BB962C8B-B14F-4D97-AF65-F5344CB8AC3E}">
        <p14:creationId xmlns:p14="http://schemas.microsoft.com/office/powerpoint/2010/main" val="181991873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104077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因此本實驗將採用光學標記當作皮膚標記</a:t>
            </a:r>
            <a:endParaRPr lang="en-US" altLang="zh-TW" dirty="0" smtClean="0"/>
          </a:p>
          <a:p>
            <a:r>
              <a:rPr lang="zh-TW" altLang="en-US" dirty="0" smtClean="0"/>
              <a:t>光學標記為軟組織表面量測點</a:t>
            </a:r>
            <a:endParaRPr lang="en-US" altLang="zh-TW" dirty="0" smtClean="0"/>
          </a:p>
          <a:p>
            <a:r>
              <a:rPr lang="zh-TW" altLang="en-US" dirty="0" smtClean="0"/>
              <a:t>用以估測軟組織表面的位置資訊</a:t>
            </a:r>
            <a:endParaRPr lang="en-US" altLang="zh-TW" dirty="0" smtClean="0"/>
          </a:p>
          <a:p>
            <a:r>
              <a:rPr lang="zh-TW" altLang="en-US" dirty="0" smtClean="0"/>
              <a:t>並以實驗法的方式探討光學標記的數量與擺放位置如何影響估測的精準度</a:t>
            </a:r>
            <a:endParaRPr lang="zh-TW" altLang="en-US" dirty="0"/>
          </a:p>
        </p:txBody>
      </p:sp>
    </p:spTree>
    <p:extLst>
      <p:ext uri="{BB962C8B-B14F-4D97-AF65-F5344CB8AC3E}">
        <p14:creationId xmlns:p14="http://schemas.microsoft.com/office/powerpoint/2010/main" val="1924784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728022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此軟組織表面估測系統主要分為兩部分</a:t>
            </a:r>
            <a:endParaRPr lang="en-US" altLang="zh-TW" dirty="0" smtClean="0"/>
          </a:p>
          <a:p>
            <a:r>
              <a:rPr lang="zh-TW" altLang="en-US" dirty="0" smtClean="0"/>
              <a:t>一部分為光學標記前處理</a:t>
            </a:r>
            <a:endParaRPr lang="en-US" altLang="zh-TW" dirty="0" smtClean="0"/>
          </a:p>
          <a:p>
            <a:r>
              <a:rPr lang="zh-TW" altLang="en-US" dirty="0" smtClean="0"/>
              <a:t>另一部分為皮膚坐標系模型</a:t>
            </a:r>
            <a:endParaRPr lang="zh-TW" altLang="en-US" dirty="0"/>
          </a:p>
        </p:txBody>
      </p:sp>
    </p:spTree>
    <p:extLst>
      <p:ext uri="{BB962C8B-B14F-4D97-AF65-F5344CB8AC3E}">
        <p14:creationId xmlns:p14="http://schemas.microsoft.com/office/powerpoint/2010/main" val="3091987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59442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光學標記前處理的部分主要是針對光學標記在讀取時會與道的雜訊問題進行處理</a:t>
            </a:r>
            <a:endParaRPr lang="en-US" altLang="zh-TW" dirty="0" smtClean="0"/>
          </a:p>
          <a:p>
            <a:r>
              <a:rPr lang="zh-TW" altLang="en-US" dirty="0" smtClean="0"/>
              <a:t>有別於一般光學標記使用</a:t>
            </a:r>
            <a:r>
              <a:rPr lang="en-US" altLang="zh-TW" dirty="0" smtClean="0"/>
              <a:t>DRF(Dynamic</a:t>
            </a:r>
            <a:r>
              <a:rPr lang="en-US" altLang="zh-TW" baseline="0" dirty="0" smtClean="0"/>
              <a:t> Reference Frame</a:t>
            </a:r>
            <a:r>
              <a:rPr lang="en-US" altLang="zh-TW" dirty="0" smtClean="0"/>
              <a:t>)</a:t>
            </a:r>
          </a:p>
          <a:p>
            <a:r>
              <a:rPr lang="zh-TW" altLang="en-US" dirty="0" smtClean="0"/>
              <a:t>獨立光學標記會有雜訊的產生</a:t>
            </a:r>
            <a:endParaRPr lang="en-US" altLang="zh-TW" dirty="0" smtClean="0"/>
          </a:p>
          <a:p>
            <a:r>
              <a:rPr lang="zh-TW" altLang="en-US" dirty="0" smtClean="0"/>
              <a:t>因此必須針對雜訊進行處理。</a:t>
            </a:r>
            <a:endParaRPr lang="en-US" altLang="zh-TW" dirty="0" smtClean="0"/>
          </a:p>
          <a:p>
            <a:endParaRPr lang="en-US" altLang="zh-TW" dirty="0" smtClean="0"/>
          </a:p>
          <a:p>
            <a:r>
              <a:rPr lang="zh-TW" altLang="en-US" dirty="0" smtClean="0"/>
              <a:t>而皮膚標記則是以皮膚標記當作量測點對軟組織表面的進入點進行估測。</a:t>
            </a:r>
            <a:endParaRPr lang="zh-TW" altLang="en-US" dirty="0"/>
          </a:p>
        </p:txBody>
      </p:sp>
    </p:spTree>
    <p:extLst>
      <p:ext uri="{BB962C8B-B14F-4D97-AF65-F5344CB8AC3E}">
        <p14:creationId xmlns:p14="http://schemas.microsoft.com/office/powerpoint/2010/main" val="627940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而光學標記前處理非為四個部分</a:t>
            </a:r>
            <a:endParaRPr lang="en-US" altLang="zh-TW" dirty="0" smtClean="0"/>
          </a:p>
          <a:p>
            <a:r>
              <a:rPr lang="zh-TW" altLang="en-US" dirty="0" smtClean="0"/>
              <a:t>分別為鬼影標記去除 初始化 光學標記編號 幾何確認</a:t>
            </a:r>
            <a:endParaRPr lang="zh-TW" altLang="en-US" dirty="0"/>
          </a:p>
        </p:txBody>
      </p:sp>
    </p:spTree>
    <p:extLst>
      <p:ext uri="{BB962C8B-B14F-4D97-AF65-F5344CB8AC3E}">
        <p14:creationId xmlns:p14="http://schemas.microsoft.com/office/powerpoint/2010/main" val="2455401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鬼影標記去除首先要先了解鬼影標記的生成方式</a:t>
            </a:r>
            <a:endParaRPr lang="en-US" altLang="zh-TW" dirty="0" smtClean="0"/>
          </a:p>
          <a:p>
            <a:r>
              <a:rPr lang="zh-TW" altLang="en-US" dirty="0" smtClean="0"/>
              <a:t>在圖中灰色球為真實的光學標記</a:t>
            </a:r>
            <a:endParaRPr lang="en-US" altLang="zh-TW" dirty="0" smtClean="0"/>
          </a:p>
          <a:p>
            <a:r>
              <a:rPr lang="zh-TW" altLang="en-US" dirty="0" smtClean="0"/>
              <a:t>光學追蹤器會發射黑色需線的紅外線，若該需線上有光學標記即會反射由光學追蹤器接收</a:t>
            </a:r>
            <a:endParaRPr lang="en-US" altLang="zh-TW" dirty="0" smtClean="0"/>
          </a:p>
          <a:p>
            <a:r>
              <a:rPr lang="zh-TW" altLang="en-US" dirty="0" smtClean="0"/>
              <a:t>透過左右兩顆光學鏡頭都接收到空間中反射的紅外線集會在焦點處回報有光學標記</a:t>
            </a:r>
            <a:endParaRPr lang="en-US" altLang="zh-TW" dirty="0" smtClean="0"/>
          </a:p>
          <a:p>
            <a:r>
              <a:rPr lang="zh-TW" altLang="en-US" dirty="0" smtClean="0"/>
              <a:t>但是當空間中有一組非同一顆光學標記反射的紅外線形成的焦點，如圖中的虛線球，兩條反射的紅外線延伸線式分別由兩顆光學標記所交會，集會形成鬼影標記</a:t>
            </a:r>
            <a:endParaRPr lang="zh-TW" altLang="en-US" dirty="0"/>
          </a:p>
        </p:txBody>
      </p:sp>
    </p:spTree>
    <p:extLst>
      <p:ext uri="{BB962C8B-B14F-4D97-AF65-F5344CB8AC3E}">
        <p14:creationId xmlns:p14="http://schemas.microsoft.com/office/powerpoint/2010/main" val="1113363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要去除鬼影標記的方式即透過檢查任兩個光學標記的延伸線斜率</a:t>
            </a:r>
            <a:endParaRPr lang="zh-TW" altLang="en-US" dirty="0"/>
          </a:p>
        </p:txBody>
      </p:sp>
    </p:spTree>
    <p:extLst>
      <p:ext uri="{BB962C8B-B14F-4D97-AF65-F5344CB8AC3E}">
        <p14:creationId xmlns:p14="http://schemas.microsoft.com/office/powerpoint/2010/main" val="4085783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初始化的目的為選定一組皮膚標記當作參考座標</a:t>
            </a:r>
            <a:endParaRPr lang="en-US" altLang="zh-TW" dirty="0" smtClean="0"/>
          </a:p>
          <a:p>
            <a:r>
              <a:rPr lang="zh-TW" altLang="en-US" dirty="0" smtClean="0"/>
              <a:t>其他時刻下的光學標記都將根據此初始坐標系當作參考</a:t>
            </a:r>
            <a:endParaRPr lang="zh-TW" altLang="en-US" dirty="0"/>
          </a:p>
        </p:txBody>
      </p:sp>
    </p:spTree>
    <p:extLst>
      <p:ext uri="{BB962C8B-B14F-4D97-AF65-F5344CB8AC3E}">
        <p14:creationId xmlns:p14="http://schemas.microsoft.com/office/powerpoint/2010/main" val="2253391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293541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202483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光學標記前處理的部分主要是針對光學標記在讀取時會與道的雜訊問題進行處理</a:t>
            </a:r>
            <a:endParaRPr lang="en-US" altLang="zh-TW" dirty="0" smtClean="0"/>
          </a:p>
          <a:p>
            <a:r>
              <a:rPr lang="zh-TW" altLang="en-US" dirty="0" smtClean="0"/>
              <a:t>有別於一般光學標記使用</a:t>
            </a:r>
            <a:r>
              <a:rPr lang="en-US" altLang="zh-TW" dirty="0" smtClean="0"/>
              <a:t>DRF(Dynamic</a:t>
            </a:r>
            <a:r>
              <a:rPr lang="en-US" altLang="zh-TW" baseline="0" dirty="0" smtClean="0"/>
              <a:t> Reference Frame</a:t>
            </a:r>
            <a:r>
              <a:rPr lang="en-US" altLang="zh-TW" dirty="0" smtClean="0"/>
              <a:t>)</a:t>
            </a:r>
          </a:p>
          <a:p>
            <a:r>
              <a:rPr lang="zh-TW" altLang="en-US" dirty="0" smtClean="0"/>
              <a:t>獨立光學標記會有雜訊的產生</a:t>
            </a:r>
            <a:endParaRPr lang="en-US" altLang="zh-TW" dirty="0" smtClean="0"/>
          </a:p>
          <a:p>
            <a:r>
              <a:rPr lang="zh-TW" altLang="en-US" dirty="0" smtClean="0"/>
              <a:t>因此必須針對雜訊進行處理。</a:t>
            </a:r>
            <a:endParaRPr lang="en-US" altLang="zh-TW" dirty="0" smtClean="0"/>
          </a:p>
          <a:p>
            <a:endParaRPr lang="en-US" altLang="zh-TW" dirty="0" smtClean="0"/>
          </a:p>
          <a:p>
            <a:r>
              <a:rPr lang="zh-TW" altLang="en-US" dirty="0" smtClean="0"/>
              <a:t>而皮膚標記則是以皮膚標記當作量測點對軟組織表面的進入點進行估測。</a:t>
            </a:r>
            <a:endParaRPr lang="zh-TW" altLang="en-US" dirty="0"/>
          </a:p>
        </p:txBody>
      </p:sp>
    </p:spTree>
    <p:extLst>
      <p:ext uri="{BB962C8B-B14F-4D97-AF65-F5344CB8AC3E}">
        <p14:creationId xmlns:p14="http://schemas.microsoft.com/office/powerpoint/2010/main" val="315503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smtClean="0"/>
                  <a:t>當我們有正確的皮膚標記資訊後，根據光學標記建立皮膚坐標系</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圖中每一個藍色圓圈及代表皮膚標記，以這些標記建立皮膚坐標系</a:t>
                </a:r>
                <a:r>
                  <a:rPr kumimoji="0" lang="en-US" altLang="zh-TW" sz="12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2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2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2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2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lang="zh-TW" altLang="en-US" dirty="0" smtClean="0"/>
                  <a:t>，</a:t>
                </a:r>
                <a:endParaRPr lang="en-US" altLang="zh-TW" dirty="0" smtClean="0"/>
              </a:p>
              <a:p>
                <a:r>
                  <a:rPr lang="zh-TW" altLang="en-US" dirty="0" smtClean="0"/>
                  <a:t>此坐標系的原點就是這些皮膚標記位置的平均值，且此坐標系與光學追蹤器沒有相對旋轉，故皮膚標記與光學追蹤器的座標轉換關係如圖中的</a:t>
                </a:r>
                <a:r>
                  <a:rPr lang="en-US" altLang="zh-TW" dirty="0" smtClean="0"/>
                  <a:t>T</a:t>
                </a:r>
                <a:r>
                  <a:rPr lang="zh-TW" altLang="en-US" dirty="0" smtClean="0"/>
                  <a:t>來表示，</a:t>
                </a:r>
                <a:endParaRPr lang="en-US" altLang="zh-TW" dirty="0" smtClean="0"/>
              </a:p>
              <a:p>
                <a:r>
                  <a:rPr lang="en-US" altLang="zh-TW" dirty="0" smtClean="0"/>
                  <a:t>I</a:t>
                </a:r>
                <a:r>
                  <a:rPr lang="zh-TW" altLang="en-US" dirty="0" smtClean="0"/>
                  <a:t>為</a:t>
                </a:r>
                <a:r>
                  <a:rPr lang="en-US" altLang="zh-TW" dirty="0" smtClean="0"/>
                  <a:t>3x3</a:t>
                </a:r>
                <a:r>
                  <a:rPr lang="zh-TW" altLang="en-US" dirty="0" smtClean="0"/>
                  <a:t>單位矩陣</a:t>
                </a:r>
                <a:endParaRPr lang="en-US" altLang="zh-TW" dirty="0" smtClean="0"/>
              </a:p>
            </p:txBody>
          </p:sp>
        </mc:Choice>
        <mc:Fallback xmlns="">
          <p:sp>
            <p:nvSpPr>
              <p:cNvPr id="3" name="備忘稿版面配置區 2"/>
              <p:cNvSpPr>
                <a:spLocks noGrp="1"/>
              </p:cNvSpPr>
              <p:nvPr>
                <p:ph type="body" idx="1"/>
              </p:nvPr>
            </p:nvSpPr>
            <p:spPr/>
            <p:txBody>
              <a:bodyPr/>
              <a:lstStyle/>
              <a:p>
                <a:r>
                  <a:rPr lang="zh-TW" altLang="en-US" dirty="0" smtClean="0"/>
                  <a:t>當我們有正確的皮膚標記資訊後，根據光學標記建立皮膚坐標系</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圖中每一個藍色圓圈及代表皮膚標記，以這些標記建立皮膚坐標系</a:t>
                </a:r>
                <a:r>
                  <a:rPr kumimoji="0" lang="en-US" altLang="zh-TW" sz="12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r>
                  <a:rPr kumimoji="0" lang="en-US" altLang="zh-TW" sz="1200" b="0" i="0" u="none" strike="noStrike" kern="0" cap="none" spc="0" normalizeH="0" baseline="0" noProof="0" smtClean="0">
                    <a:ln>
                      <a:noFill/>
                    </a:ln>
                    <a:solidFill>
                      <a:prstClr val="black"/>
                    </a:solidFill>
                    <a:effectLst/>
                    <a:uLnTx/>
                    <a:uFillTx/>
                    <a:latin typeface="Cambria Math" panose="02040503050406030204" pitchFamily="18" charset="0"/>
                  </a:rPr>
                  <a:t>𝑡_0</a:t>
                </a:r>
                <a:r>
                  <a:rPr kumimoji="0" lang="en-US" altLang="zh-TW" sz="12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lang="zh-TW" altLang="en-US" dirty="0" smtClean="0"/>
                  <a:t>，</a:t>
                </a:r>
                <a:endParaRPr lang="en-US" altLang="zh-TW" dirty="0" smtClean="0"/>
              </a:p>
              <a:p>
                <a:r>
                  <a:rPr lang="zh-TW" altLang="en-US" dirty="0" smtClean="0"/>
                  <a:t>此坐標系的原點就是這些皮膚標記位置的平均值，且此坐標系與光學追蹤器沒有相對旋轉，故皮膚標記與光學追蹤器的座標轉換關係如圖中的</a:t>
                </a:r>
                <a:r>
                  <a:rPr lang="en-US" altLang="zh-TW" dirty="0" smtClean="0"/>
                  <a:t>T</a:t>
                </a:r>
                <a:r>
                  <a:rPr lang="zh-TW" altLang="en-US" dirty="0" smtClean="0"/>
                  <a:t>來表示，</a:t>
                </a:r>
                <a:endParaRPr lang="en-US" altLang="zh-TW" dirty="0" smtClean="0"/>
              </a:p>
              <a:p>
                <a:r>
                  <a:rPr lang="en-US" altLang="zh-TW" dirty="0" smtClean="0"/>
                  <a:t>I</a:t>
                </a:r>
                <a:r>
                  <a:rPr lang="zh-TW" altLang="en-US" dirty="0" smtClean="0"/>
                  <a:t>為</a:t>
                </a:r>
                <a:r>
                  <a:rPr lang="en-US" altLang="zh-TW" dirty="0" smtClean="0"/>
                  <a:t>3x3</a:t>
                </a:r>
                <a:r>
                  <a:rPr lang="zh-TW" altLang="en-US" dirty="0" smtClean="0"/>
                  <a:t>單位矩陣</a:t>
                </a:r>
                <a:endParaRPr lang="en-US" altLang="zh-TW" dirty="0" smtClean="0"/>
              </a:p>
            </p:txBody>
          </p:sp>
        </mc:Fallback>
      </mc:AlternateContent>
    </p:spTree>
    <p:extLst>
      <p:ext uri="{BB962C8B-B14F-4D97-AF65-F5344CB8AC3E}">
        <p14:creationId xmlns:p14="http://schemas.microsoft.com/office/powerpoint/2010/main" val="766827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971624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然而坐標系建立好後，人體會隨著呼吸不斷起伏</a:t>
            </a:r>
          </a:p>
          <a:p>
            <a:r>
              <a:rPr lang="zh-TW" altLang="en-US" dirty="0" smtClean="0"/>
              <a:t>隨著呼吸起伏光學標記會跟著皮膚標面移動</a:t>
            </a:r>
            <a:endParaRPr lang="en-US" altLang="zh-TW" dirty="0" smtClean="0"/>
          </a:p>
          <a:p>
            <a:r>
              <a:rPr lang="zh-TW" altLang="en-US" dirty="0" smtClean="0"/>
              <a:t>在新的時刻之下會利用新的皮膚標記資訊建立</a:t>
            </a:r>
            <a:r>
              <a:rPr lang="en-US" altLang="zh-TW" dirty="0" smtClean="0"/>
              <a:t>{</a:t>
            </a:r>
            <a:r>
              <a:rPr lang="en-US" altLang="zh-TW" dirty="0" err="1" smtClean="0"/>
              <a:t>org,t</a:t>
            </a:r>
            <a:r>
              <a:rPr lang="en-US" altLang="zh-TW" dirty="0" smtClean="0"/>
              <a:t>}</a:t>
            </a:r>
          </a:p>
          <a:p>
            <a:endParaRPr lang="en-US" altLang="zh-TW" dirty="0" smtClean="0"/>
          </a:p>
          <a:p>
            <a:endParaRPr lang="zh-TW" altLang="en-US" dirty="0"/>
          </a:p>
        </p:txBody>
      </p:sp>
    </p:spTree>
    <p:extLst>
      <p:ext uri="{BB962C8B-B14F-4D97-AF65-F5344CB8AC3E}">
        <p14:creationId xmlns:p14="http://schemas.microsoft.com/office/powerpoint/2010/main" val="805762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698065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179102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083289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564230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610104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26544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1. </a:t>
            </a:r>
            <a:r>
              <a:rPr lang="zh-TW" altLang="en-US" sz="1200" dirty="0" smtClean="0"/>
              <a:t>電腦輔助手術</a:t>
            </a:r>
            <a:r>
              <a:rPr lang="en-US" altLang="zh-TW" sz="1200" dirty="0" smtClean="0"/>
              <a:t>(CAS)</a:t>
            </a:r>
            <a:r>
              <a:rPr lang="zh-TW" altLang="en-US" sz="1200" dirty="0" smtClean="0"/>
              <a:t>自西元</a:t>
            </a:r>
            <a:r>
              <a:rPr lang="en-US" altLang="zh-TW" sz="1200" dirty="0" smtClean="0"/>
              <a:t>1990</a:t>
            </a:r>
            <a:r>
              <a:rPr lang="zh-TW" altLang="en-US" sz="1200" dirty="0" smtClean="0"/>
              <a:t>年代開始崛起，搭配機器人進行手術相對於傳統手術可以提供更高的手術穩定性、重複性</a:t>
            </a:r>
            <a:r>
              <a:rPr lang="en-US" altLang="zh-TW" sz="1200" dirty="0" smtClean="0"/>
              <a:t>(Camarillo, D. B., 2004)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2. </a:t>
            </a:r>
            <a:r>
              <a:rPr lang="zh-TW" altLang="en-US" dirty="0" smtClean="0"/>
              <a:t>傳統的微創手術中，醫師是無法直接以肉眼來觀看下鑽器械與手術部位的位置，必須透過反覆拍攝</a:t>
            </a:r>
            <a:r>
              <a:rPr lang="en-US" altLang="zh-TW" dirty="0" smtClean="0"/>
              <a:t>X</a:t>
            </a:r>
            <a:r>
              <a:rPr lang="zh-TW" altLang="en-US" dirty="0" smtClean="0"/>
              <a:t>光影像來確認其相對關係，手術時間拉長且輻射暴露量較高。</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標楷體" panose="03000509000000000000" pitchFamily="65" charset="-120"/>
                <a:ea typeface="標楷體" panose="03000509000000000000" pitchFamily="65" charset="-120"/>
              </a:rPr>
              <a:t>3. </a:t>
            </a:r>
            <a:r>
              <a:rPr lang="zh-TW" altLang="en-US" sz="1200" dirty="0" smtClean="0">
                <a:latin typeface="標楷體" panose="03000509000000000000" pitchFamily="65" charset="-120"/>
                <a:ea typeface="標楷體" panose="03000509000000000000" pitchFamily="65" charset="-120"/>
              </a:rPr>
              <a:t>為了解決手術中不斷拍攝</a:t>
            </a:r>
            <a:r>
              <a:rPr lang="en-US" altLang="zh-TW" sz="1200" dirty="0" smtClean="0">
                <a:latin typeface="標楷體" panose="03000509000000000000" pitchFamily="65" charset="-120"/>
                <a:ea typeface="標楷體" panose="03000509000000000000" pitchFamily="65" charset="-120"/>
              </a:rPr>
              <a:t>X</a:t>
            </a:r>
            <a:r>
              <a:rPr lang="zh-TW" altLang="en-US" sz="1200" dirty="0" smtClean="0">
                <a:latin typeface="標楷體" panose="03000509000000000000" pitchFamily="65" charset="-120"/>
                <a:ea typeface="標楷體" panose="03000509000000000000" pitchFamily="65" charset="-120"/>
              </a:rPr>
              <a:t>光影像來確認位置所耗費的時間與精力，近年來發展了許多手術機器人輔助系統</a:t>
            </a:r>
            <a:r>
              <a:rPr lang="en-US" altLang="zh-TW" sz="1200" dirty="0" smtClean="0">
                <a:latin typeface="標楷體" panose="03000509000000000000" pitchFamily="65" charset="-120"/>
                <a:ea typeface="標楷體" panose="03000509000000000000" pitchFamily="65" charset="-120"/>
              </a:rPr>
              <a:t>(ROSA</a:t>
            </a:r>
            <a:r>
              <a:rPr lang="zh-TW" altLang="en-US" sz="1200" dirty="0" smtClean="0">
                <a:latin typeface="標楷體" panose="03000509000000000000" pitchFamily="65" charset="-120"/>
                <a:ea typeface="標楷體" panose="03000509000000000000" pitchFamily="65" charset="-120"/>
              </a:rPr>
              <a:t>、</a:t>
            </a:r>
            <a:r>
              <a:rPr lang="en-US" altLang="zh-TW" sz="1200" dirty="0" err="1" smtClean="0">
                <a:latin typeface="標楷體" panose="03000509000000000000" pitchFamily="65" charset="-120"/>
                <a:ea typeface="標楷體" panose="03000509000000000000" pitchFamily="65" charset="-120"/>
              </a:rPr>
              <a:t>Mazor</a:t>
            </a:r>
            <a:r>
              <a:rPr lang="zh-TW" altLang="en-US" sz="1200" dirty="0" smtClean="0">
                <a:latin typeface="標楷體" panose="03000509000000000000" pitchFamily="65" charset="-120"/>
                <a:ea typeface="標楷體" panose="03000509000000000000" pitchFamily="65" charset="-120"/>
              </a:rPr>
              <a:t>等</a:t>
            </a:r>
            <a:r>
              <a:rPr lang="en-US" altLang="zh-TW" sz="1200" dirty="0" smtClean="0">
                <a:latin typeface="標楷體" panose="03000509000000000000" pitchFamily="65" charset="-120"/>
                <a:ea typeface="標楷體" panose="03000509000000000000" pitchFamily="65" charset="-120"/>
              </a:rPr>
              <a:t>)</a:t>
            </a:r>
            <a:r>
              <a:rPr lang="zh-TW" altLang="en-US" sz="1200" dirty="0" smtClean="0">
                <a:latin typeface="標楷體" panose="03000509000000000000" pitchFamily="65" charset="-120"/>
                <a:ea typeface="標楷體" panose="03000509000000000000" pitchFamily="65" charset="-120"/>
              </a:rPr>
              <a:t>。透過事先將病患建模，透過光學量測器械與病患關係，並以落地式機械手臂來達到定位功能，並給予導管讓醫師沿導管插入手術器械進行手術。</a:t>
            </a:r>
            <a:endParaRPr lang="en-US" altLang="zh-TW" sz="1200" dirty="0" smtClean="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43389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a:t>
            </a:r>
            <a:r>
              <a:rPr lang="zh-TW" altLang="en-US" dirty="0" smtClean="0"/>
              <a:t>跟據不同手術部位的剛性程度，可分為骨科手術與軟組織穿刺</a:t>
            </a:r>
            <a:endParaRPr lang="en-US" altLang="zh-TW" dirty="0" smtClean="0"/>
          </a:p>
          <a:p>
            <a:r>
              <a:rPr lang="en-US" altLang="zh-TW" dirty="0" smtClean="0"/>
              <a:t>2.</a:t>
            </a:r>
            <a:r>
              <a:rPr lang="zh-TW" altLang="en-US" dirty="0" smtClean="0"/>
              <a:t>骨科由</a:t>
            </a:r>
            <a:r>
              <a:rPr lang="en-US" altLang="zh-TW" dirty="0" smtClean="0"/>
              <a:t>DRF</a:t>
            </a:r>
            <a:r>
              <a:rPr lang="zh-TW" altLang="en-US" dirty="0" smtClean="0"/>
              <a:t> </a:t>
            </a:r>
            <a:r>
              <a:rPr lang="en-US" altLang="zh-TW" dirty="0" smtClean="0"/>
              <a:t>marker</a:t>
            </a:r>
            <a:r>
              <a:rPr lang="zh-TW" altLang="en-US" dirty="0" smtClean="0"/>
              <a:t>固定在骨頭上，由感測器量測</a:t>
            </a:r>
            <a:r>
              <a:rPr lang="en-US" altLang="zh-TW" dirty="0" smtClean="0"/>
              <a:t>marker</a:t>
            </a:r>
            <a:r>
              <a:rPr lang="zh-TW" altLang="en-US" dirty="0" smtClean="0"/>
              <a:t>位置並回傳於導航介面上，輔助醫生進行下鑽定位</a:t>
            </a:r>
            <a:endParaRPr lang="en-US" altLang="zh-TW" dirty="0" smtClean="0"/>
          </a:p>
          <a:p>
            <a:r>
              <a:rPr lang="en-US" altLang="zh-TW" dirty="0" smtClean="0"/>
              <a:t>3.DRF</a:t>
            </a:r>
            <a:r>
              <a:rPr lang="zh-TW" altLang="en-US" dirty="0" smtClean="0"/>
              <a:t>在軟組織上只能顯示軟組織平移旋轉，無法表達組織變形</a:t>
            </a:r>
            <a:endParaRPr lang="en-US" altLang="zh-TW" dirty="0" smtClean="0"/>
          </a:p>
          <a:p>
            <a:r>
              <a:rPr lang="en-US" altLang="zh-TW" dirty="0" smtClean="0"/>
              <a:t>4.</a:t>
            </a:r>
            <a:r>
              <a:rPr lang="zh-TW" altLang="en-US" dirty="0" smtClean="0"/>
              <a:t>本實驗開發一套可以      計算軟組織表面變形的感測系統， 並估測軟組織表面任一點的位置。</a:t>
            </a:r>
            <a:endParaRPr lang="en-US" altLang="zh-TW" dirty="0" smtClean="0"/>
          </a:p>
          <a:p>
            <a:r>
              <a:rPr lang="en-US" altLang="zh-TW" dirty="0" smtClean="0"/>
              <a:t>5.</a:t>
            </a:r>
            <a:r>
              <a:rPr lang="zh-TW" altLang="en-US" dirty="0" smtClean="0"/>
              <a:t>使用皮膚標記當作表面量測點</a:t>
            </a:r>
            <a:endParaRPr lang="en-US" altLang="zh-TW" dirty="0" smtClean="0"/>
          </a:p>
          <a:p>
            <a:r>
              <a:rPr lang="zh-TW" altLang="en-US" dirty="0" smtClean="0"/>
              <a:t>以下針對皮膚標記進行文獻回顧</a:t>
            </a:r>
            <a:endParaRPr lang="en-US" altLang="zh-TW" dirty="0" smtClean="0"/>
          </a:p>
          <a:p>
            <a:endParaRPr lang="en-US" altLang="zh-TW" dirty="0" smtClean="0"/>
          </a:p>
          <a:p>
            <a:endParaRPr lang="en-US" altLang="zh-TW" dirty="0" smtClean="0"/>
          </a:p>
          <a:p>
            <a:r>
              <a:rPr lang="zh-TW" altLang="en-US" dirty="0" smtClean="0"/>
              <a:t>有別於骨科穿刺，手術部位為剛體較不易變形</a:t>
            </a:r>
            <a:endParaRPr lang="en-US" altLang="zh-TW" dirty="0" smtClean="0"/>
          </a:p>
          <a:p>
            <a:r>
              <a:rPr lang="zh-TW" altLang="en-US" dirty="0" smtClean="0"/>
              <a:t>軟組織穿刺的部位會有非剛性形變</a:t>
            </a:r>
            <a:endParaRPr lang="en-US" altLang="zh-TW" dirty="0" smtClean="0"/>
          </a:p>
          <a:p>
            <a:r>
              <a:rPr lang="zh-TW" altLang="en-US" dirty="0" smtClean="0"/>
              <a:t>受呼吸起伏會有週期性變形</a:t>
            </a:r>
            <a:endParaRPr lang="en-US" altLang="zh-TW" dirty="0" smtClean="0"/>
          </a:p>
          <a:p>
            <a:r>
              <a:rPr lang="zh-TW" altLang="en-US" dirty="0" smtClean="0"/>
              <a:t>以皮膚標記作為導航用</a:t>
            </a:r>
            <a:endParaRPr lang="zh-TW" altLang="en-US" dirty="0"/>
          </a:p>
        </p:txBody>
      </p:sp>
    </p:spTree>
    <p:extLst>
      <p:ext uri="{BB962C8B-B14F-4D97-AF65-F5344CB8AC3E}">
        <p14:creationId xmlns:p14="http://schemas.microsoft.com/office/powerpoint/2010/main" val="2597828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不同的皮膚標記感測系統</a:t>
            </a:r>
            <a:endParaRPr lang="en-US" altLang="zh-TW" dirty="0" smtClean="0"/>
          </a:p>
          <a:p>
            <a:r>
              <a:rPr lang="zh-TW" altLang="en-US" dirty="0" smtClean="0"/>
              <a:t>可以根據感測器的感測原理進行分類</a:t>
            </a:r>
            <a:endParaRPr lang="en-US" altLang="zh-TW" dirty="0" smtClean="0"/>
          </a:p>
          <a:p>
            <a:endParaRPr lang="en-US" altLang="zh-TW" dirty="0" smtClean="0"/>
          </a:p>
          <a:p>
            <a:r>
              <a:rPr lang="zh-TW" altLang="en-US" dirty="0" smtClean="0"/>
              <a:t>包含透過光眼視覺相機</a:t>
            </a:r>
            <a:endParaRPr lang="en-US" altLang="zh-TW" dirty="0" smtClean="0"/>
          </a:p>
        </p:txBody>
      </p:sp>
    </p:spTree>
    <p:extLst>
      <p:ext uri="{BB962C8B-B14F-4D97-AF65-F5344CB8AC3E}">
        <p14:creationId xmlns:p14="http://schemas.microsoft.com/office/powerpoint/2010/main" val="3637484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雙眼視覺相機作為感測器</a:t>
            </a:r>
            <a:endParaRPr lang="en-US" altLang="zh-TW" dirty="0" smtClean="0"/>
          </a:p>
          <a:p>
            <a:r>
              <a:rPr lang="zh-TW" altLang="en-US" dirty="0" smtClean="0"/>
              <a:t>在軟組織上貼上</a:t>
            </a:r>
            <a:r>
              <a:rPr lang="en-US" altLang="zh-TW" dirty="0" smtClean="0"/>
              <a:t>AR marker </a:t>
            </a:r>
            <a:r>
              <a:rPr lang="zh-TW" altLang="en-US" dirty="0" smtClean="0"/>
              <a:t>作為辨識用</a:t>
            </a:r>
            <a:endParaRPr lang="en-US" altLang="zh-TW" dirty="0" smtClean="0"/>
          </a:p>
          <a:p>
            <a:r>
              <a:rPr lang="zh-TW" altLang="en-US" dirty="0" smtClean="0"/>
              <a:t>有較複雜的前置作業</a:t>
            </a:r>
            <a:endParaRPr lang="en-US" altLang="zh-TW" dirty="0" smtClean="0"/>
          </a:p>
          <a:p>
            <a:r>
              <a:rPr lang="zh-TW" altLang="en-US" dirty="0" smtClean="0"/>
              <a:t>需要對內部 外部參數進行校準</a:t>
            </a:r>
            <a:endParaRPr lang="en-US" altLang="zh-TW" dirty="0" smtClean="0"/>
          </a:p>
          <a:p>
            <a:r>
              <a:rPr lang="zh-TW" altLang="en-US" dirty="0" smtClean="0"/>
              <a:t>深度資訊誤差較大</a:t>
            </a:r>
            <a:endParaRPr lang="zh-TW" altLang="en-US" dirty="0"/>
          </a:p>
        </p:txBody>
      </p:sp>
    </p:spTree>
    <p:extLst>
      <p:ext uri="{BB962C8B-B14F-4D97-AF65-F5344CB8AC3E}">
        <p14:creationId xmlns:p14="http://schemas.microsoft.com/office/powerpoint/2010/main" val="345748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以電磁感測器當作皮膚標記</a:t>
            </a:r>
            <a:endParaRPr lang="en-US" altLang="zh-TW" dirty="0" smtClean="0"/>
          </a:p>
          <a:p>
            <a:r>
              <a:rPr lang="zh-TW" altLang="en-US" dirty="0" smtClean="0"/>
              <a:t>在手術房內會有一部磁場產生器</a:t>
            </a:r>
            <a:endParaRPr lang="en-US" altLang="zh-TW" dirty="0" smtClean="0"/>
          </a:p>
          <a:p>
            <a:r>
              <a:rPr lang="zh-TW" altLang="en-US" dirty="0" smtClean="0"/>
              <a:t>以微小線圈當作皮膚標記</a:t>
            </a:r>
            <a:endParaRPr lang="en-US" altLang="zh-TW" dirty="0" smtClean="0"/>
          </a:p>
          <a:p>
            <a:endParaRPr lang="en-US" altLang="zh-TW" dirty="0" smtClean="0"/>
          </a:p>
          <a:p>
            <a:r>
              <a:rPr lang="zh-TW" altLang="en-US" dirty="0" smtClean="0"/>
              <a:t>感測器容易受金屬物干擾</a:t>
            </a:r>
            <a:endParaRPr lang="en-US" altLang="zh-TW" dirty="0" smtClean="0"/>
          </a:p>
        </p:txBody>
      </p:sp>
    </p:spTree>
    <p:extLst>
      <p:ext uri="{BB962C8B-B14F-4D97-AF65-F5344CB8AC3E}">
        <p14:creationId xmlns:p14="http://schemas.microsoft.com/office/powerpoint/2010/main" val="2251258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以紅外線掃瞄工作空間</a:t>
            </a:r>
            <a:endParaRPr lang="en-US" altLang="zh-TW" dirty="0" smtClean="0"/>
          </a:p>
          <a:p>
            <a:r>
              <a:rPr lang="zh-TW" altLang="en-US" dirty="0" smtClean="0"/>
              <a:t>光學標記上有特殊塗料以反射紅外線讓光學追蹤器讀取</a:t>
            </a:r>
            <a:endParaRPr lang="en-US" altLang="zh-TW" dirty="0" smtClean="0"/>
          </a:p>
          <a:p>
            <a:endParaRPr lang="en-US" altLang="zh-TW" dirty="0" smtClean="0"/>
          </a:p>
          <a:p>
            <a:r>
              <a:rPr lang="zh-TW" altLang="en-US" dirty="0" smtClean="0"/>
              <a:t>其缺點為有遮擋的問題</a:t>
            </a:r>
            <a:endParaRPr lang="en-US" altLang="zh-TW" dirty="0" smtClean="0"/>
          </a:p>
          <a:p>
            <a:r>
              <a:rPr lang="zh-TW" altLang="en-US" dirty="0" smtClean="0"/>
              <a:t>因為是光學式的感測器</a:t>
            </a:r>
            <a:endParaRPr lang="en-US" altLang="zh-TW" dirty="0" smtClean="0"/>
          </a:p>
          <a:p>
            <a:endParaRPr lang="zh-TW" altLang="en-US" dirty="0"/>
          </a:p>
        </p:txBody>
      </p:sp>
    </p:spTree>
    <p:extLst>
      <p:ext uri="{BB962C8B-B14F-4D97-AF65-F5344CB8AC3E}">
        <p14:creationId xmlns:p14="http://schemas.microsoft.com/office/powerpoint/2010/main" val="1201616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14BB8C9-C92E-42B7-9A4C-8B4088BCB5BB}" type="datetime1">
              <a:rPr lang="zh-TW" altLang="en-US" smtClean="0"/>
              <a:t>2022/9/15</a:t>
            </a:fld>
            <a:endParaRPr lang="zh-TW"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36859588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C883BC5-C89B-4DA0-ACB6-0154149C3724}" type="datetime1">
              <a:rPr lang="zh-TW" altLang="en-US" smtClean="0"/>
              <a:t>2022/9/15</a:t>
            </a:fld>
            <a:endParaRPr lang="zh-TW"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21258261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BF8CF25-8941-493A-8A2E-9BD90C8E9852}" type="datetime1">
              <a:rPr lang="zh-TW" altLang="en-US" smtClean="0"/>
              <a:t>2022/9/15</a:t>
            </a:fld>
            <a:endParaRPr lang="zh-TW"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232810794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a:xfrm>
            <a:off x="838200" y="6356350"/>
            <a:ext cx="2743200" cy="365125"/>
          </a:xfrm>
          <a:prstGeom prst="rect">
            <a:avLst/>
          </a:prstGeom>
        </p:spPr>
        <p:txBody>
          <a:bodyPr/>
          <a:lstStyle/>
          <a:p>
            <a:fld id="{96980749-0E06-488F-9876-034EC82C2B5F}" type="datetime1">
              <a:rPr lang="zh-TW" altLang="en-US" smtClean="0"/>
              <a:t>2022/9/15</a:t>
            </a:fld>
            <a:endParaRPr lang="zh-TW" altLang="en-US"/>
          </a:p>
        </p:txBody>
      </p:sp>
      <p:sp>
        <p:nvSpPr>
          <p:cNvPr id="4" name="頁尾版面配置區 3"/>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165722154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9FAD98C5-B7FD-4A04-98E5-08AE67680221}" type="datetime1">
              <a:rPr lang="zh-TW" altLang="en-US" smtClean="0"/>
              <a:t>2022/9/15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392888804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DE890BE-96AB-4FE8-B01F-E7F462116E95}" type="datetime1">
              <a:rPr lang="zh-TW" altLang="en-US" smtClean="0"/>
              <a:t>2022/9/15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47994E6-6C4B-41BF-86D6-CAF6AF4852A8}" type="slidenum">
              <a:rPr lang="zh-TW" altLang="en-US" smtClean="0"/>
              <a:t>‹#›</a:t>
            </a:fld>
            <a:endParaRPr lang="zh-TW" altLang="en-US" dirty="0"/>
          </a:p>
        </p:txBody>
      </p:sp>
    </p:spTree>
    <p:extLst>
      <p:ext uri="{BB962C8B-B14F-4D97-AF65-F5344CB8AC3E}">
        <p14:creationId xmlns:p14="http://schemas.microsoft.com/office/powerpoint/2010/main" val="213236165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C35E22FD-B509-4757-8517-2341E8070218}" type="datetime1">
              <a:rPr lang="zh-TW" altLang="en-US" smtClean="0"/>
              <a:t>2022/9/15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123503011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2399B63-30E2-4EC2-9779-60A5183C83AE}" type="datetime1">
              <a:rPr lang="zh-TW" altLang="en-US" smtClean="0"/>
              <a:t>2022/9/15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947994E6-6C4B-41BF-86D6-CAF6AF4852A8}" type="slidenum">
              <a:rPr lang="zh-TW" altLang="en-US" smtClean="0"/>
              <a:pPr/>
              <a:t>‹#›</a:t>
            </a:fld>
            <a:endParaRPr lang="zh-TW" altLang="en-US" dirty="0"/>
          </a:p>
        </p:txBody>
      </p:sp>
    </p:spTree>
    <p:extLst>
      <p:ext uri="{BB962C8B-B14F-4D97-AF65-F5344CB8AC3E}">
        <p14:creationId xmlns:p14="http://schemas.microsoft.com/office/powerpoint/2010/main" val="85440332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16B3A35D-B054-45A0-B8C0-243E83595FA6}" type="datetime1">
              <a:rPr lang="zh-TW" altLang="en-US" smtClean="0"/>
              <a:t>2022/9/15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3325581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F838464D-A52C-4CEB-9B2B-7D7C94FE8B99}" type="datetime1">
              <a:rPr lang="zh-TW" altLang="en-US" smtClean="0"/>
              <a:t>2022/9/15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1046178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AEC2DBBE-86C0-4789-92F0-CE0BE453BAF0}" type="datetime1">
              <a:rPr lang="zh-TW" altLang="en-US" smtClean="0"/>
              <a:t>2022/9/15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349558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9A239EE-06E1-432E-A311-9918782865FD}" type="datetime1">
              <a:rPr lang="zh-TW" altLang="en-US" smtClean="0"/>
              <a:t>2022/9/15</a:t>
            </a:fld>
            <a:endParaRPr lang="zh-TW"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1717806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03D78759-29D0-4E95-9148-6CF81BFB62B9}" type="datetime1">
              <a:rPr lang="zh-TW" altLang="en-US" smtClean="0"/>
              <a:t>2022/9/15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1589371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AFBBE6-9D0A-434D-8B08-2A30CFEEF9E5}" type="datetime1">
              <a:rPr lang="zh-TW" altLang="en-US" smtClean="0"/>
              <a:t>2022/9/15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1241641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AAE880E3-839E-4E02-88B1-F0B349B04B3A}" type="datetime1">
              <a:rPr lang="zh-TW" altLang="en-US" smtClean="0"/>
              <a:t>2022/9/15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547427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87947647-E44A-4F40-ABB3-564904097094}" type="datetime1">
              <a:rPr lang="zh-TW" altLang="en-US" smtClean="0"/>
              <a:t>2022/9/15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15177493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60C825B2-112F-4275-96DB-CEABC08DDD7B}" type="datetime1">
              <a:rPr lang="zh-TW" altLang="en-US" smtClean="0"/>
              <a:t>2022/9/15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3113538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FF8A7C51-8657-49C5-8B9C-E59FE999EDE2}" type="datetime1">
              <a:rPr lang="zh-TW" altLang="en-US" smtClean="0"/>
              <a:t>2022/9/15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47994E6-6C4B-41BF-86D6-CAF6AF4852A8}" type="slidenum">
              <a:rPr lang="zh-TW" altLang="en-US" smtClean="0"/>
              <a:t>‹#›</a:t>
            </a:fld>
            <a:endParaRPr lang="zh-TW"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96113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編輯母片文字樣式</a:t>
            </a:r>
          </a:p>
        </p:txBody>
      </p:sp>
      <p:sp>
        <p:nvSpPr>
          <p:cNvPr id="5" name="Date Placeholder 4"/>
          <p:cNvSpPr>
            <a:spLocks noGrp="1"/>
          </p:cNvSpPr>
          <p:nvPr>
            <p:ph type="dt" sz="half" idx="10"/>
          </p:nvPr>
        </p:nvSpPr>
        <p:spPr/>
        <p:txBody>
          <a:bodyPr/>
          <a:lstStyle/>
          <a:p>
            <a:fld id="{10936FD8-6B43-45D6-8471-A61424A780B8}" type="datetime1">
              <a:rPr lang="zh-TW" altLang="en-US" smtClean="0"/>
              <a:t>2022/9/15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17321357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編輯母片文字樣式</a:t>
            </a:r>
          </a:p>
        </p:txBody>
      </p:sp>
      <p:sp>
        <p:nvSpPr>
          <p:cNvPr id="5" name="Date Placeholder 4"/>
          <p:cNvSpPr>
            <a:spLocks noGrp="1"/>
          </p:cNvSpPr>
          <p:nvPr>
            <p:ph type="dt" sz="half" idx="10"/>
          </p:nvPr>
        </p:nvSpPr>
        <p:spPr/>
        <p:txBody>
          <a:bodyPr/>
          <a:lstStyle/>
          <a:p>
            <a:fld id="{C8BD5930-FFE5-4C37-81E9-7F2A1E573258}" type="datetime1">
              <a:rPr lang="zh-TW" altLang="en-US" smtClean="0"/>
              <a:t>2022/9/15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7994E6-6C4B-41BF-86D6-CAF6AF4852A8}" type="slidenum">
              <a:rPr lang="zh-TW" altLang="en-US" smtClean="0"/>
              <a:t>‹#›</a:t>
            </a:fld>
            <a:endParaRPr lang="zh-TW"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17050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TW" altLang="en-US" smtClean="0"/>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編輯母片文字樣式</a:t>
            </a:r>
          </a:p>
        </p:txBody>
      </p:sp>
      <p:sp>
        <p:nvSpPr>
          <p:cNvPr id="5" name="Date Placeholder 4"/>
          <p:cNvSpPr>
            <a:spLocks noGrp="1"/>
          </p:cNvSpPr>
          <p:nvPr>
            <p:ph type="dt" sz="half" idx="10"/>
          </p:nvPr>
        </p:nvSpPr>
        <p:spPr/>
        <p:txBody>
          <a:bodyPr/>
          <a:lstStyle/>
          <a:p>
            <a:fld id="{5DFC4B88-B69C-4875-BF02-A602046095F9}" type="datetime1">
              <a:rPr lang="zh-TW" altLang="en-US" smtClean="0"/>
              <a:t>2022/9/15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3338511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7E51F51C-0439-444B-AD05-779AACC215C6}" type="datetime1">
              <a:rPr lang="zh-TW" altLang="en-US" smtClean="0"/>
              <a:t>2022/9/15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725713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3E963DA-E488-40D6-BFDD-65E710556266}" type="datetime1">
              <a:rPr lang="zh-TW" altLang="en-US" smtClean="0"/>
              <a:t>2022/9/15</a:t>
            </a:fld>
            <a:endParaRPr lang="zh-TW"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386280997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BC0D659-02AB-4CB8-9EE8-236FEBDF2A2F}" type="datetime1">
              <a:rPr lang="zh-TW" altLang="en-US" smtClean="0"/>
              <a:t>2022/9/15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1405615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D5EC325-626C-4841-AB21-F55373C627C2}" type="datetime1">
              <a:rPr lang="zh-TW" altLang="en-US" smtClean="0"/>
              <a:t>2022/9/15</a:t>
            </a:fld>
            <a:endParaRPr lang="zh-TW"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20274606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4991A01-DC3A-4D23-8A47-72046B88F24E}" type="datetime1">
              <a:rPr lang="zh-TW" altLang="en-US" smtClean="0"/>
              <a:t>2022/9/15</a:t>
            </a:fld>
            <a:endParaRPr lang="zh-TW" alt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Slide Number Placeholder 8"/>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
        <p:nvSpPr>
          <p:cNvPr id="10" name="Title 9"/>
          <p:cNvSpPr>
            <a:spLocks noGrp="1"/>
          </p:cNvSpPr>
          <p:nvPr>
            <p:ph type="title"/>
          </p:nvPr>
        </p:nvSpPr>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16605025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3FFE77D8-FB70-4865-8B30-CFCD72882806}" type="datetime1">
              <a:rPr lang="zh-TW" altLang="en-US" smtClean="0"/>
              <a:t>2022/9/15</a:t>
            </a:fld>
            <a:endParaRPr lang="zh-TW" alt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Slide Number Placeholder 4"/>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
        <p:nvSpPr>
          <p:cNvPr id="6" name="Title 5"/>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44826868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44A3DCC2-95B4-4ABB-89D1-C70C9AF7C7EF}" type="datetime1">
              <a:rPr lang="zh-TW" altLang="en-US" smtClean="0"/>
              <a:t>2022/9/15</a:t>
            </a:fld>
            <a:endParaRPr lang="zh-TW" alt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Slide Number Placeholder 3"/>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12616964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69FEC78-72A2-4202-A86E-EE1CDCB876AE}" type="datetime1">
              <a:rPr lang="zh-TW" altLang="en-US" smtClean="0"/>
              <a:t>2022/9/15</a:t>
            </a:fld>
            <a:endParaRPr lang="zh-TW"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74449357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A766DEB-4075-4C09-BB83-82B28840E4FE}" type="datetime1">
              <a:rPr lang="zh-TW" altLang="en-US" smtClean="0"/>
              <a:t>2022/9/15</a:t>
            </a:fld>
            <a:endParaRPr lang="zh-TW"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13446285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日期版面配置區 6"/>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A31FDE-6E6B-481E-8CB7-C718FCAB5121}" type="datetime1">
              <a:rPr lang="zh-TW" altLang="en-US" smtClean="0"/>
              <a:t>2022/9/15</a:t>
            </a:fld>
            <a:endParaRPr lang="zh-TW" altLang="en-US"/>
          </a:p>
        </p:txBody>
      </p:sp>
      <p:sp>
        <p:nvSpPr>
          <p:cNvPr id="8" name="頁尾版面配置區 7"/>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9" name="投影片編號版面配置區 8"/>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F77F06-D42B-4E93-8429-67338BDB12EC}" type="slidenum">
              <a:rPr lang="zh-TW" altLang="en-US" smtClean="0"/>
              <a:t>‹#›</a:t>
            </a:fld>
            <a:endParaRPr lang="zh-TW" altLang="en-US"/>
          </a:p>
        </p:txBody>
      </p:sp>
    </p:spTree>
    <p:extLst>
      <p:ext uri="{BB962C8B-B14F-4D97-AF65-F5344CB8AC3E}">
        <p14:creationId xmlns:p14="http://schemas.microsoft.com/office/powerpoint/2010/main" val="225150808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77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DE890BE-96AB-4FE8-B01F-E7F462116E95}" type="datetime1">
              <a:rPr lang="zh-TW" altLang="en-US" smtClean="0"/>
              <a:t>2022/9/15</a:t>
            </a:fld>
            <a:endParaRPr lang="zh-TW"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bwMode="gray">
          <a:xfrm>
            <a:off x="10722093" y="6130437"/>
            <a:ext cx="779767" cy="365125"/>
          </a:xfrm>
          <a:prstGeom prst="rect">
            <a:avLst/>
          </a:prstGeom>
        </p:spPr>
        <p:txBody>
          <a:bodyPr vert="horz" lIns="91440" tIns="45720" rIns="91440" bIns="45720" rtlCol="0" anchor="ctr"/>
          <a:lstStyle>
            <a:lvl1pPr algn="r">
              <a:defRPr sz="2000">
                <a:solidFill>
                  <a:srgbClr val="FEFFFF"/>
                </a:solidFill>
              </a:defRPr>
            </a:lvl1pPr>
          </a:lstStyle>
          <a:p>
            <a:fld id="{947994E6-6C4B-41BF-86D6-CAF6AF4852A8}" type="slidenum">
              <a:rPr lang="zh-TW" altLang="en-US" smtClean="0"/>
              <a:t>‹#›</a:t>
            </a:fld>
            <a:endParaRPr lang="zh-TW" altLang="en-US"/>
          </a:p>
        </p:txBody>
      </p:sp>
    </p:spTree>
    <p:extLst>
      <p:ext uri="{BB962C8B-B14F-4D97-AF65-F5344CB8AC3E}">
        <p14:creationId xmlns:p14="http://schemas.microsoft.com/office/powerpoint/2010/main" val="520581979"/>
      </p:ext>
    </p:extLst>
  </p:cSld>
  <p:clrMap bg1="lt1" tx1="dk1" bg2="lt2" tx2="dk2" accent1="accent1" accent2="accent2" accent3="accent3" accent4="accent4" accent5="accent5" accent6="accent6" hlink="hlink" folHlink="folHlink"/>
  <p:sldLayoutIdLst>
    <p:sldLayoutId id="2147483762" r:id="rId1"/>
    <p:sldLayoutId id="2147483780" r:id="rId2"/>
    <p:sldLayoutId id="2147483778"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Lst>
  <p:timing>
    <p:tnLst>
      <p:par>
        <p:cTn id="1" dur="indefinite" restart="never" nodeType="tmRoot"/>
      </p:par>
    </p:tnLst>
  </p:timing>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8.jpeg"/><Relationship Id="rId5" Type="http://schemas.openxmlformats.org/officeDocument/2006/relationships/image" Target="../media/image17.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microsoft.com/office/2007/relationships/hdphoto" Target="../media/hdphoto3.wdp"/><Relationship Id="rId5" Type="http://schemas.openxmlformats.org/officeDocument/2006/relationships/image" Target="../media/image1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2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34.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240.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240.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16.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16.xml"/><Relationship Id="rId5" Type="http://schemas.openxmlformats.org/officeDocument/2006/relationships/image" Target="../media/image39.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16.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16.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34.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42.jpeg"/><Relationship Id="rId4" Type="http://schemas.openxmlformats.org/officeDocument/2006/relationships/image" Target="../media/image4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image" Target="../media/image42.jpeg"/></Relationships>
</file>

<file path=ppt/slides/_rels/slide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6.xml"/><Relationship Id="rId5" Type="http://schemas.openxmlformats.org/officeDocument/2006/relationships/image" Target="../media/image54.png"/><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5.png"/><Relationship Id="rId1" Type="http://schemas.openxmlformats.org/officeDocument/2006/relationships/slideLayout" Target="../slideLayouts/slideLayout16.xml"/><Relationship Id="rId4" Type="http://schemas.openxmlformats.org/officeDocument/2006/relationships/image" Target="../media/image56.emf"/></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16.xml"/><Relationship Id="rId5" Type="http://schemas.openxmlformats.org/officeDocument/2006/relationships/image" Target="../media/image62.png"/><Relationship Id="rId4" Type="http://schemas.openxmlformats.org/officeDocument/2006/relationships/image" Target="../media/image61.emf"/></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6.xml"/><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9.png"/><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66.png"/><Relationship Id="rId5" Type="http://schemas.openxmlformats.org/officeDocument/2006/relationships/image" Target="../media/image68.emf"/><Relationship Id="rId4" Type="http://schemas.openxmlformats.org/officeDocument/2006/relationships/image" Target="../media/image67.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chart" Target="../charts/chart1.xml"/><Relationship Id="rId2" Type="http://schemas.openxmlformats.org/officeDocument/2006/relationships/image" Target="../media/image63.png"/><Relationship Id="rId1" Type="http://schemas.openxmlformats.org/officeDocument/2006/relationships/slideLayout" Target="../slideLayouts/slideLayout16.xml"/><Relationship Id="rId6" Type="http://schemas.openxmlformats.org/officeDocument/2006/relationships/image" Target="../media/image70.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chart" Target="../charts/chart2.xml"/><Relationship Id="rId2" Type="http://schemas.openxmlformats.org/officeDocument/2006/relationships/image" Target="../media/image63.png"/><Relationship Id="rId1" Type="http://schemas.openxmlformats.org/officeDocument/2006/relationships/slideLayout" Target="../slideLayouts/slideLayout16.xml"/><Relationship Id="rId6" Type="http://schemas.openxmlformats.org/officeDocument/2006/relationships/image" Target="../media/image70.png"/><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16.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6.xml"/><Relationship Id="rId4" Type="http://schemas.openxmlformats.org/officeDocument/2006/relationships/image" Target="../media/image75.jpeg"/></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951622" y="2438400"/>
            <a:ext cx="5999747" cy="1283368"/>
          </a:xfrm>
        </p:spPr>
        <p:txBody>
          <a:bodyPr>
            <a:noAutofit/>
          </a:bodyPr>
          <a:lstStyle/>
          <a:p>
            <a:pPr algn="ctr"/>
            <a:r>
              <a:rPr lang="zh-TW" altLang="en-US" sz="4000" dirty="0">
                <a:latin typeface="標楷體" panose="03000509000000000000" pitchFamily="65" charset="-120"/>
                <a:ea typeface="標楷體" panose="03000509000000000000" pitchFamily="65" charset="-120"/>
              </a:rPr>
              <a:t>皮膚標記</a:t>
            </a:r>
            <a:r>
              <a:rPr lang="zh-TW" altLang="zh-TW" sz="4000" dirty="0" smtClean="0">
                <a:latin typeface="標楷體" panose="03000509000000000000" pitchFamily="65" charset="-120"/>
                <a:ea typeface="標楷體" panose="03000509000000000000" pitchFamily="65" charset="-120"/>
              </a:rPr>
              <a:t>於</a:t>
            </a:r>
            <a:r>
              <a:rPr lang="zh-TW" altLang="zh-TW" sz="4000" dirty="0">
                <a:latin typeface="標楷體" panose="03000509000000000000" pitchFamily="65" charset="-120"/>
                <a:ea typeface="標楷體" panose="03000509000000000000" pitchFamily="65" charset="-120"/>
              </a:rPr>
              <a:t>軟組織感測系統</a:t>
            </a:r>
            <a:r>
              <a:rPr lang="zh-TW" altLang="zh-TW" sz="4000" dirty="0" smtClean="0">
                <a:latin typeface="標楷體" panose="03000509000000000000" pitchFamily="65" charset="-120"/>
                <a:ea typeface="標楷體" panose="03000509000000000000" pitchFamily="65" charset="-120"/>
              </a:rPr>
              <a:t>之定位</a:t>
            </a:r>
            <a:r>
              <a:rPr lang="zh-TW" altLang="zh-TW" sz="4000" dirty="0">
                <a:latin typeface="標楷體" panose="03000509000000000000" pitchFamily="65" charset="-120"/>
                <a:ea typeface="標楷體" panose="03000509000000000000" pitchFamily="65" charset="-120"/>
              </a:rPr>
              <a:t>精準度</a:t>
            </a:r>
            <a:r>
              <a:rPr lang="zh-TW" altLang="zh-TW" sz="4000" dirty="0" smtClean="0">
                <a:latin typeface="標楷體" panose="03000509000000000000" pitchFamily="65" charset="-120"/>
                <a:ea typeface="標楷體" panose="03000509000000000000" pitchFamily="65" charset="-120"/>
              </a:rPr>
              <a:t>探討</a:t>
            </a:r>
            <a:endParaRPr lang="zh-TW" altLang="en-US" sz="4000" dirty="0"/>
          </a:p>
        </p:txBody>
      </p:sp>
      <p:pic>
        <p:nvPicPr>
          <p:cNvPr id="5" name="Picture 2" descr="SM與安妮打氣筒"/>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259" b="-490"/>
          <a:stretch/>
        </p:blipFill>
        <p:spPr bwMode="auto">
          <a:xfrm>
            <a:off x="0" y="-1"/>
            <a:ext cx="5433237" cy="692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標題 1"/>
          <p:cNvSpPr txBox="1">
            <a:spLocks/>
          </p:cNvSpPr>
          <p:nvPr/>
        </p:nvSpPr>
        <p:spPr>
          <a:xfrm>
            <a:off x="5951622" y="3874168"/>
            <a:ext cx="5999747" cy="1283368"/>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TW" altLang="en-US" sz="4000" dirty="0"/>
          </a:p>
        </p:txBody>
      </p:sp>
      <p:sp>
        <p:nvSpPr>
          <p:cNvPr id="8" name="標題 1"/>
          <p:cNvSpPr txBox="1">
            <a:spLocks/>
          </p:cNvSpPr>
          <p:nvPr/>
        </p:nvSpPr>
        <p:spPr>
          <a:xfrm>
            <a:off x="5951621" y="3721768"/>
            <a:ext cx="5999747" cy="890336"/>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TW" sz="2400" dirty="0">
                <a:latin typeface="Times New Roman" panose="02020603050405020304" pitchFamily="18" charset="0"/>
                <a:cs typeface="Times New Roman" panose="02020603050405020304" pitchFamily="18" charset="0"/>
              </a:rPr>
              <a:t>P</a:t>
            </a:r>
            <a:r>
              <a:rPr lang="en-US" altLang="zh-TW" sz="2400" dirty="0" smtClean="0">
                <a:latin typeface="Times New Roman" panose="02020603050405020304" pitchFamily="18" charset="0"/>
                <a:cs typeface="Times New Roman" panose="02020603050405020304" pitchFamily="18" charset="0"/>
              </a:rPr>
              <a:t>ositioning </a:t>
            </a:r>
            <a:r>
              <a:rPr lang="en-US" altLang="zh-TW" sz="2400" dirty="0">
                <a:latin typeface="Times New Roman" panose="02020603050405020304" pitchFamily="18" charset="0"/>
                <a:cs typeface="Times New Roman" panose="02020603050405020304" pitchFamily="18" charset="0"/>
              </a:rPr>
              <a:t>accuracy of skin markers in </a:t>
            </a:r>
            <a:endParaRPr lang="en-US" altLang="zh-TW" sz="2400" dirty="0" smtClean="0">
              <a:latin typeface="Times New Roman" panose="02020603050405020304" pitchFamily="18" charset="0"/>
              <a:cs typeface="Times New Roman" panose="02020603050405020304" pitchFamily="18" charset="0"/>
            </a:endParaRPr>
          </a:p>
          <a:p>
            <a:pPr algn="ctr"/>
            <a:r>
              <a:rPr lang="en-US" altLang="zh-TW" sz="2400" dirty="0" smtClean="0">
                <a:latin typeface="Times New Roman" panose="02020603050405020304" pitchFamily="18" charset="0"/>
                <a:cs typeface="Times New Roman" panose="02020603050405020304" pitchFamily="18" charset="0"/>
              </a:rPr>
              <a:t>soft </a:t>
            </a:r>
            <a:r>
              <a:rPr lang="en-US" altLang="zh-TW" sz="2400" dirty="0">
                <a:latin typeface="Times New Roman" panose="02020603050405020304" pitchFamily="18" charset="0"/>
                <a:cs typeface="Times New Roman" panose="02020603050405020304" pitchFamily="18" charset="0"/>
              </a:rPr>
              <a:t>tissue </a:t>
            </a:r>
            <a:r>
              <a:rPr lang="en-US" altLang="zh-TW" sz="2400" dirty="0" smtClean="0">
                <a:latin typeface="Times New Roman" panose="02020603050405020304" pitchFamily="18" charset="0"/>
                <a:cs typeface="Times New Roman" panose="02020603050405020304" pitchFamily="18" charset="0"/>
              </a:rPr>
              <a:t>deformation </a:t>
            </a:r>
            <a:r>
              <a:rPr lang="en-US" altLang="zh-TW" sz="2400" dirty="0">
                <a:latin typeface="Times New Roman" panose="02020603050405020304" pitchFamily="18" charset="0"/>
                <a:cs typeface="Times New Roman" panose="02020603050405020304" pitchFamily="18" charset="0"/>
              </a:rPr>
              <a:t>systems</a:t>
            </a:r>
            <a:endParaRPr lang="zh-TW" altLang="en-US" sz="2400" dirty="0">
              <a:latin typeface="Times New Roman" panose="02020603050405020304" pitchFamily="18" charset="0"/>
              <a:cs typeface="Times New Roman" panose="02020603050405020304" pitchFamily="18" charset="0"/>
            </a:endParaRPr>
          </a:p>
        </p:txBody>
      </p:sp>
      <p:grpSp>
        <p:nvGrpSpPr>
          <p:cNvPr id="10" name="群組 9">
            <a:extLst>
              <a:ext uri="{FF2B5EF4-FFF2-40B4-BE49-F238E27FC236}">
                <a16:creationId xmlns:a16="http://schemas.microsoft.com/office/drawing/2014/main" id="{E5AD910A-88E4-47B5-BEB4-783A9BF168F5}"/>
              </a:ext>
            </a:extLst>
          </p:cNvPr>
          <p:cNvGrpSpPr/>
          <p:nvPr/>
        </p:nvGrpSpPr>
        <p:grpSpPr>
          <a:xfrm>
            <a:off x="7336905" y="757375"/>
            <a:ext cx="3229177" cy="907611"/>
            <a:chOff x="4560958" y="5027757"/>
            <a:chExt cx="5015774" cy="1409762"/>
          </a:xfrm>
        </p:grpSpPr>
        <p:pic>
          <p:nvPicPr>
            <p:cNvPr id="11" name="圖片 10">
              <a:extLst>
                <a:ext uri="{FF2B5EF4-FFF2-40B4-BE49-F238E27FC236}">
                  <a16:creationId xmlns:a16="http://schemas.microsoft.com/office/drawing/2014/main" id="{B66CBD6B-D159-46C6-81B6-5E3591DF6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8731" y="5119159"/>
              <a:ext cx="1188001" cy="1188002"/>
            </a:xfrm>
            <a:prstGeom prst="rect">
              <a:avLst/>
            </a:prstGeom>
          </p:spPr>
        </p:pic>
        <p:pic>
          <p:nvPicPr>
            <p:cNvPr id="12" name="圖片 11">
              <a:extLst>
                <a:ext uri="{FF2B5EF4-FFF2-40B4-BE49-F238E27FC236}">
                  <a16:creationId xmlns:a16="http://schemas.microsoft.com/office/drawing/2014/main" id="{89BA32DF-2F81-4287-99B0-BED7BA0363DB}"/>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5816" b="98440" l="368" r="32138">
                          <a14:foregroundMark x1="12782" y1="67518" x2="12782" y2="67518"/>
                          <a14:foregroundMark x1="8874" y1="69220" x2="8874" y2="69220"/>
                          <a14:foregroundMark x1="13609" y1="67092" x2="13609" y2="67092"/>
                          <a14:foregroundMark x1="14437" y1="64539" x2="14437" y2="64539"/>
                          <a14:foregroundMark x1="21149" y1="64113" x2="21149" y2="64113"/>
                          <a14:foregroundMark x1="24598" y1="60851" x2="24598" y2="60851"/>
                          <a14:foregroundMark x1="26851" y1="70355" x2="26851" y2="70355"/>
                          <a14:foregroundMark x1="27908" y1="86099" x2="27908" y2="86099"/>
                          <a14:foregroundMark x1="23264" y1="86383" x2="20920" y2="66383"/>
                          <a14:foregroundMark x1="25425" y1="76596" x2="18897" y2="58723"/>
                          <a14:foregroundMark x1="18437" y1="60567" x2="19862" y2="78440"/>
                          <a14:foregroundMark x1="19632" y1="83121" x2="24828" y2="88936"/>
                          <a14:foregroundMark x1="25747" y1="93050" x2="30161" y2="63830"/>
                          <a14:foregroundMark x1="29563" y1="60851" x2="23034" y2="52908"/>
                          <a14:foregroundMark x1="22115" y1="22270" x2="14529" y2="13191"/>
                          <a14:foregroundMark x1="15126" y1="19007" x2="11586" y2="25957"/>
                          <a14:foregroundMark x1="11816" y1="28511" x2="18805" y2="33901"/>
                          <a14:foregroundMark x1="21287" y1="35319" x2="13103" y2="41560"/>
                          <a14:foregroundMark x1="11218" y1="44823" x2="15954" y2="49645"/>
                          <a14:foregroundMark x1="22437" y1="37589" x2="16322" y2="50638"/>
                          <a14:foregroundMark x1="16184" y1="44823" x2="9333" y2="21560"/>
                          <a14:foregroundMark x1="11678" y1="58014" x2="3310" y2="77730"/>
                          <a14:foregroundMark x1="4276" y1="61560" x2="11356" y2="90780"/>
                          <a14:foregroundMark x1="14161" y1="81986" x2="7448" y2="66383"/>
                          <a14:foregroundMark x1="9103" y1="54326" x2="2943" y2="59858"/>
                          <a14:foregroundMark x1="3310" y1="62411" x2="2345" y2="69645"/>
                          <a14:foregroundMark x1="2345" y1="76170" x2="2943" y2="83121"/>
                          <a14:foregroundMark x1="5333" y1="86383" x2="8506" y2="91489"/>
                          <a14:foregroundMark x1="11356" y1="90780" x2="14161" y2="78440"/>
                          <a14:foregroundMark x1="14529" y1="75177" x2="13333" y2="59007"/>
                          <a14:foregroundMark x1="15494" y1="14894" x2="10621" y2="21560"/>
                          <a14:foregroundMark x1="10299" y1="26950" x2="10989" y2="39716"/>
                          <a14:foregroundMark x1="11586" y1="42695" x2="15816" y2="51064"/>
                          <a14:foregroundMark x1="23816" y1="55603" x2="20138" y2="62128"/>
                          <a14:foregroundMark x1="20736" y1="60851" x2="29747" y2="78440"/>
                          <a14:foregroundMark x1="18069" y1="21135" x2="21563" y2="33050"/>
                          <a14:foregroundMark x1="21057" y1="44823" x2="17563" y2="49220"/>
                          <a14:foregroundMark x1="18621" y1="46667" x2="20644" y2="52199"/>
                          <a14:foregroundMark x1="21057" y1="53617" x2="20920" y2="59858"/>
                          <a14:foregroundMark x1="7724" y1="49645" x2="4966" y2="53901"/>
                          <a14:backgroundMark x1="10023" y1="9787" x2="10023" y2="9787"/>
                          <a14:backgroundMark x1="4506" y1="34610" x2="4506" y2="34610"/>
                          <a14:backgroundMark x1="28736" y1="31064" x2="28736" y2="31064"/>
                          <a14:backgroundMark x1="17149" y1="90780" x2="17149" y2="90780"/>
                          <a14:backgroundMark x1="4368" y1="94043" x2="4368" y2="94043"/>
                        </a14:backgroundRemoval>
                      </a14:imgEffect>
                    </a14:imgLayer>
                  </a14:imgProps>
                </a:ext>
                <a:ext uri="{28A0092B-C50C-407E-A947-70E740481C1C}">
                  <a14:useLocalDpi xmlns:a14="http://schemas.microsoft.com/office/drawing/2010/main" val="0"/>
                </a:ext>
              </a:extLst>
            </a:blip>
            <a:srcRect r="67422"/>
            <a:stretch/>
          </p:blipFill>
          <p:spPr>
            <a:xfrm>
              <a:off x="6877227" y="5027757"/>
              <a:ext cx="1296295" cy="1289756"/>
            </a:xfrm>
            <a:prstGeom prst="rect">
              <a:avLst/>
            </a:prstGeom>
          </p:spPr>
        </p:pic>
        <p:pic>
          <p:nvPicPr>
            <p:cNvPr id="13" name="圖片 12">
              <a:extLst>
                <a:ext uri="{FF2B5EF4-FFF2-40B4-BE49-F238E27FC236}">
                  <a16:creationId xmlns:a16="http://schemas.microsoft.com/office/drawing/2014/main" id="{01588C53-B04C-4AFA-84D2-83F1E91F3DA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560958" y="5027757"/>
              <a:ext cx="2101059" cy="1409762"/>
            </a:xfrm>
            <a:prstGeom prst="rect">
              <a:avLst/>
            </a:prstGeom>
          </p:spPr>
        </p:pic>
      </p:grpSp>
      <p:sp>
        <p:nvSpPr>
          <p:cNvPr id="14" name="副標題 2">
            <a:extLst>
              <a:ext uri="{FF2B5EF4-FFF2-40B4-BE49-F238E27FC236}">
                <a16:creationId xmlns:a16="http://schemas.microsoft.com/office/drawing/2014/main" id="{F2A02F93-D5F0-496A-A20B-26942672A45B}"/>
              </a:ext>
            </a:extLst>
          </p:cNvPr>
          <p:cNvSpPr>
            <a:spLocks noGrp="1"/>
          </p:cNvSpPr>
          <p:nvPr>
            <p:ph type="subTitle" idx="1"/>
          </p:nvPr>
        </p:nvSpPr>
        <p:spPr>
          <a:xfrm>
            <a:off x="6872195" y="4780545"/>
            <a:ext cx="4222988" cy="1758917"/>
          </a:xfrm>
        </p:spPr>
        <p:txBody>
          <a:bodyPr>
            <a:noAutofit/>
          </a:bodyPr>
          <a:lstStyle/>
          <a:p>
            <a:pPr algn="ctr"/>
            <a:r>
              <a:rPr lang="zh-TW" altLang="en-US" sz="2000" dirty="0">
                <a:solidFill>
                  <a:schemeClr val="tx1"/>
                </a:solidFill>
                <a:latin typeface="標楷體" panose="03000509000000000000" pitchFamily="65" charset="-120"/>
                <a:ea typeface="標楷體" panose="03000509000000000000" pitchFamily="65" charset="-120"/>
              </a:rPr>
              <a:t>報告者</a:t>
            </a:r>
            <a:r>
              <a:rPr lang="zh-TW" altLang="en-US" sz="2000" dirty="0" smtClean="0">
                <a:solidFill>
                  <a:schemeClr val="tx1"/>
                </a:solidFill>
                <a:latin typeface="標楷體" panose="03000509000000000000" pitchFamily="65" charset="-120"/>
                <a:ea typeface="標楷體" panose="03000509000000000000" pitchFamily="65" charset="-120"/>
              </a:rPr>
              <a:t>：</a:t>
            </a:r>
            <a:r>
              <a:rPr lang="zh-TW" altLang="en-US" sz="2000" dirty="0">
                <a:solidFill>
                  <a:schemeClr val="tx1"/>
                </a:solidFill>
                <a:latin typeface="標楷體" panose="03000509000000000000" pitchFamily="65" charset="-120"/>
                <a:ea typeface="標楷體" panose="03000509000000000000" pitchFamily="65" charset="-120"/>
              </a:rPr>
              <a:t>柯筆翔</a:t>
            </a:r>
            <a:endParaRPr lang="en-US" altLang="zh-TW" sz="2000" dirty="0">
              <a:solidFill>
                <a:schemeClr val="tx1"/>
              </a:solidFill>
              <a:latin typeface="標楷體" panose="03000509000000000000" pitchFamily="65" charset="-120"/>
              <a:ea typeface="標楷體" panose="03000509000000000000" pitchFamily="65" charset="-120"/>
            </a:endParaRPr>
          </a:p>
          <a:p>
            <a:pPr algn="ctr"/>
            <a:r>
              <a:rPr lang="zh-TW" altLang="en-US" sz="2000" dirty="0">
                <a:solidFill>
                  <a:schemeClr val="tx1"/>
                </a:solidFill>
                <a:latin typeface="標楷體" panose="03000509000000000000" pitchFamily="65" charset="-120"/>
                <a:ea typeface="標楷體" panose="03000509000000000000" pitchFamily="65" charset="-120"/>
              </a:rPr>
              <a:t>學號：</a:t>
            </a:r>
            <a:r>
              <a:rPr lang="en-US" altLang="zh-TW" sz="2000" dirty="0" smtClean="0">
                <a:solidFill>
                  <a:schemeClr val="tx1"/>
                </a:solidFill>
                <a:latin typeface="標楷體" panose="03000509000000000000" pitchFamily="65" charset="-120"/>
                <a:ea typeface="標楷體" panose="03000509000000000000" pitchFamily="65" charset="-120"/>
              </a:rPr>
              <a:t>R09631044</a:t>
            </a:r>
            <a:endParaRPr lang="en-US" altLang="zh-TW" sz="2000" dirty="0">
              <a:solidFill>
                <a:schemeClr val="tx1"/>
              </a:solidFill>
              <a:latin typeface="標楷體" panose="03000509000000000000" pitchFamily="65" charset="-120"/>
              <a:ea typeface="標楷體" panose="03000509000000000000" pitchFamily="65" charset="-120"/>
            </a:endParaRPr>
          </a:p>
          <a:p>
            <a:pPr algn="ctr"/>
            <a:r>
              <a:rPr lang="zh-TW" altLang="en-US" sz="2000" dirty="0">
                <a:solidFill>
                  <a:schemeClr val="tx1"/>
                </a:solidFill>
                <a:latin typeface="標楷體" panose="03000509000000000000" pitchFamily="65" charset="-120"/>
                <a:ea typeface="標楷體" panose="03000509000000000000" pitchFamily="65" charset="-120"/>
              </a:rPr>
              <a:t>指導教授：顏炳郎 博士</a:t>
            </a:r>
            <a:endParaRPr lang="en-US" altLang="zh-TW" sz="2000" dirty="0">
              <a:solidFill>
                <a:schemeClr val="tx1"/>
              </a:solidFill>
              <a:latin typeface="標楷體" panose="03000509000000000000" pitchFamily="65" charset="-120"/>
              <a:ea typeface="標楷體" panose="03000509000000000000" pitchFamily="65" charset="-120"/>
            </a:endParaRPr>
          </a:p>
          <a:p>
            <a:pPr algn="ctr"/>
            <a:r>
              <a:rPr lang="zh-TW" altLang="en-US" sz="2000" dirty="0">
                <a:solidFill>
                  <a:schemeClr val="tx1"/>
                </a:solidFill>
                <a:latin typeface="標楷體" panose="03000509000000000000" pitchFamily="65" charset="-120"/>
                <a:ea typeface="標楷體" panose="03000509000000000000" pitchFamily="65" charset="-120"/>
              </a:rPr>
              <a:t>日期：</a:t>
            </a:r>
            <a:r>
              <a:rPr lang="en-US" altLang="zh-TW" sz="2000" dirty="0" smtClean="0">
                <a:solidFill>
                  <a:schemeClr val="tx1"/>
                </a:solidFill>
                <a:latin typeface="標楷體" panose="03000509000000000000" pitchFamily="65" charset="-120"/>
                <a:ea typeface="標楷體" panose="03000509000000000000" pitchFamily="65" charset="-120"/>
              </a:rPr>
              <a:t>2022/09/12</a:t>
            </a:r>
            <a:endParaRPr lang="zh-TW" altLang="en-US" sz="2000"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706951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文獻</a:t>
            </a:r>
            <a:r>
              <a:rPr lang="zh-TW" altLang="en-US" dirty="0">
                <a:latin typeface="標楷體" panose="03000509000000000000" pitchFamily="65" charset="-120"/>
                <a:ea typeface="標楷體" panose="03000509000000000000" pitchFamily="65" charset="-120"/>
              </a:rPr>
              <a:t>整理</a:t>
            </a:r>
            <a:endParaRPr lang="zh-TW" altLang="en-US" dirty="0"/>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10</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2003048058"/>
              </p:ext>
            </p:extLst>
          </p:nvPr>
        </p:nvGraphicFramePr>
        <p:xfrm>
          <a:off x="531812" y="2527918"/>
          <a:ext cx="11472312" cy="2194560"/>
        </p:xfrm>
        <a:graphic>
          <a:graphicData uri="http://schemas.openxmlformats.org/drawingml/2006/table">
            <a:tbl>
              <a:tblPr firstRow="1" bandRow="1">
                <a:tableStyleId>{5C22544A-7EE6-4342-B048-85BDC9FD1C3A}</a:tableStyleId>
              </a:tblPr>
              <a:tblGrid>
                <a:gridCol w="2868078">
                  <a:extLst>
                    <a:ext uri="{9D8B030D-6E8A-4147-A177-3AD203B41FA5}">
                      <a16:colId xmlns:a16="http://schemas.microsoft.com/office/drawing/2014/main" val="3869838555"/>
                    </a:ext>
                  </a:extLst>
                </a:gridCol>
                <a:gridCol w="2868078">
                  <a:extLst>
                    <a:ext uri="{9D8B030D-6E8A-4147-A177-3AD203B41FA5}">
                      <a16:colId xmlns:a16="http://schemas.microsoft.com/office/drawing/2014/main" val="2335391902"/>
                    </a:ext>
                  </a:extLst>
                </a:gridCol>
                <a:gridCol w="2868078">
                  <a:extLst>
                    <a:ext uri="{9D8B030D-6E8A-4147-A177-3AD203B41FA5}">
                      <a16:colId xmlns:a16="http://schemas.microsoft.com/office/drawing/2014/main" val="2709956991"/>
                    </a:ext>
                  </a:extLst>
                </a:gridCol>
                <a:gridCol w="2868078">
                  <a:extLst>
                    <a:ext uri="{9D8B030D-6E8A-4147-A177-3AD203B41FA5}">
                      <a16:colId xmlns:a16="http://schemas.microsoft.com/office/drawing/2014/main" val="4023756427"/>
                    </a:ext>
                  </a:extLst>
                </a:gridCol>
              </a:tblGrid>
              <a:tr h="370840">
                <a:tc>
                  <a:txBody>
                    <a:bodyPr/>
                    <a:lstStyle/>
                    <a:p>
                      <a:pPr algn="ctr"/>
                      <a:endParaRPr lang="zh-TW" altLang="en-US" sz="2400" dirty="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2400" dirty="0" smtClean="0">
                          <a:solidFill>
                            <a:schemeClr val="tx1"/>
                          </a:solidFill>
                          <a:latin typeface="標楷體" panose="03000509000000000000" pitchFamily="65" charset="-120"/>
                          <a:ea typeface="標楷體" panose="03000509000000000000" pitchFamily="65" charset="-120"/>
                        </a:rPr>
                        <a:t>雙眼視覺相機</a:t>
                      </a:r>
                      <a:endParaRPr lang="en-US" altLang="zh-TW" sz="2400" dirty="0" smtClean="0">
                        <a:solidFill>
                          <a:schemeClr val="tx1"/>
                        </a:solidFill>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2400" dirty="0" smtClean="0">
                          <a:solidFill>
                            <a:schemeClr val="tx1"/>
                          </a:solidFill>
                          <a:latin typeface="標楷體" panose="03000509000000000000" pitchFamily="65" charset="-120"/>
                          <a:ea typeface="標楷體" panose="03000509000000000000" pitchFamily="65" charset="-120"/>
                        </a:rPr>
                        <a:t>電磁</a:t>
                      </a:r>
                      <a:endParaRPr lang="en-US" altLang="zh-TW" sz="2400" dirty="0" smtClean="0">
                        <a:solidFill>
                          <a:schemeClr val="tx1"/>
                        </a:solidFill>
                        <a:latin typeface="標楷體" panose="03000509000000000000" pitchFamily="65" charset="-120"/>
                        <a:ea typeface="標楷體" panose="03000509000000000000" pitchFamily="65" charset="-120"/>
                      </a:endParaRPr>
                    </a:p>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2400" dirty="0" smtClean="0">
                          <a:solidFill>
                            <a:schemeClr val="tx1"/>
                          </a:solidFill>
                          <a:latin typeface="標楷體" panose="03000509000000000000" pitchFamily="65" charset="-120"/>
                          <a:ea typeface="標楷體" panose="03000509000000000000" pitchFamily="65" charset="-120"/>
                        </a:rPr>
                        <a:t>感測器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2400" dirty="0" smtClean="0">
                          <a:solidFill>
                            <a:schemeClr val="tx1"/>
                          </a:solidFill>
                          <a:latin typeface="標楷體" panose="03000509000000000000" pitchFamily="65" charset="-120"/>
                          <a:ea typeface="標楷體" panose="03000509000000000000" pitchFamily="65" charset="-120"/>
                        </a:rPr>
                        <a:t>光學</a:t>
                      </a:r>
                      <a:endParaRPr lang="en-US" altLang="zh-TW" sz="2400" dirty="0" smtClean="0">
                        <a:solidFill>
                          <a:schemeClr val="tx1"/>
                        </a:solidFill>
                        <a:latin typeface="標楷體" panose="03000509000000000000" pitchFamily="65" charset="-120"/>
                        <a:ea typeface="標楷體" panose="03000509000000000000" pitchFamily="65" charset="-120"/>
                      </a:endParaRPr>
                    </a:p>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2400" dirty="0" smtClean="0">
                          <a:solidFill>
                            <a:schemeClr val="tx1"/>
                          </a:solidFill>
                          <a:latin typeface="標楷體" panose="03000509000000000000" pitchFamily="65" charset="-120"/>
                          <a:ea typeface="標楷體" panose="03000509000000000000" pitchFamily="65" charset="-120"/>
                        </a:rPr>
                        <a:t>追蹤器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0624500"/>
                  </a:ext>
                </a:extLst>
              </a:tr>
              <a:tr h="370840">
                <a:tc>
                  <a:txBody>
                    <a:bodyPr/>
                    <a:lstStyle/>
                    <a:p>
                      <a:pPr algn="ctr"/>
                      <a:r>
                        <a:rPr lang="zh-TW" altLang="en-US" sz="2400" dirty="0" smtClean="0">
                          <a:latin typeface="標楷體" panose="03000509000000000000" pitchFamily="65" charset="-120"/>
                          <a:ea typeface="標楷體" panose="03000509000000000000" pitchFamily="65" charset="-120"/>
                        </a:rPr>
                        <a:t>皮膚標記</a:t>
                      </a:r>
                      <a:endParaRPr lang="zh-TW" altLang="en-US" sz="2400" dirty="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rPr>
                        <a:t>AR marker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rPr>
                        <a:t>感測線圈</a:t>
                      </a:r>
                      <a:endParaRPr lang="en-US" altLang="zh-TW" sz="2400" dirty="0" smtClean="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rPr>
                        <a:t>光學反光球</a:t>
                      </a:r>
                      <a:endParaRPr lang="en-US" altLang="zh-TW" sz="2400" dirty="0" smtClean="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3132988"/>
                  </a:ext>
                </a:extLst>
              </a:tr>
              <a:tr h="370840">
                <a:tc>
                  <a:txBody>
                    <a:bodyPr/>
                    <a:lstStyle/>
                    <a:p>
                      <a:pPr algn="ctr"/>
                      <a:r>
                        <a:rPr lang="zh-TW" altLang="en-US" sz="2400" dirty="0" smtClean="0">
                          <a:latin typeface="標楷體" panose="03000509000000000000" pitchFamily="65" charset="-120"/>
                          <a:ea typeface="標楷體" panose="03000509000000000000" pitchFamily="65" charset="-120"/>
                        </a:rPr>
                        <a:t>感測原理</a:t>
                      </a:r>
                      <a:endParaRPr lang="zh-TW" altLang="en-US" sz="2400" dirty="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rPr>
                        <a:t>雙目視覺相機</a:t>
                      </a:r>
                      <a:endParaRPr lang="en-US" altLang="zh-TW" sz="2400" dirty="0" smtClean="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sz="2400" dirty="0" smtClean="0">
                          <a:latin typeface="標楷體" panose="03000509000000000000" pitchFamily="65" charset="-120"/>
                          <a:ea typeface="標楷體" panose="03000509000000000000" pitchFamily="65" charset="-120"/>
                        </a:rPr>
                        <a:t>磁場產生器</a:t>
                      </a:r>
                      <a:endParaRPr lang="zh-TW" altLang="en-US" sz="2400" dirty="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sz="2400" dirty="0" smtClean="0">
                          <a:latin typeface="標楷體" panose="03000509000000000000" pitchFamily="65" charset="-120"/>
                          <a:ea typeface="標楷體" panose="03000509000000000000" pitchFamily="65" charset="-120"/>
                        </a:rPr>
                        <a:t>紅外線掃瞄</a:t>
                      </a:r>
                      <a:endParaRPr lang="zh-TW" altLang="en-US" sz="2400" dirty="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1890880"/>
                  </a:ext>
                </a:extLst>
              </a:tr>
              <a:tr h="370840">
                <a:tc>
                  <a:txBody>
                    <a:bodyPr/>
                    <a:lstStyle/>
                    <a:p>
                      <a:pPr algn="ctr"/>
                      <a:r>
                        <a:rPr lang="zh-TW" altLang="en-US" sz="2400" dirty="0" smtClean="0">
                          <a:latin typeface="標楷體" panose="03000509000000000000" pitchFamily="65" charset="-120"/>
                          <a:ea typeface="標楷體" panose="03000509000000000000" pitchFamily="65" charset="-120"/>
                        </a:rPr>
                        <a:t>特性</a:t>
                      </a:r>
                      <a:endParaRPr lang="zh-TW" altLang="en-US" sz="2400" dirty="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sz="2400" dirty="0" smtClean="0">
                          <a:latin typeface="標楷體" panose="03000509000000000000" pitchFamily="65" charset="-120"/>
                          <a:ea typeface="標楷體" panose="03000509000000000000" pitchFamily="65" charset="-120"/>
                        </a:rPr>
                        <a:t>深度資訊誤差大</a:t>
                      </a:r>
                      <a:endParaRPr lang="zh-TW" altLang="en-US" sz="2400" dirty="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sz="2400" dirty="0" smtClean="0">
                          <a:latin typeface="標楷體" panose="03000509000000000000" pitchFamily="65" charset="-120"/>
                          <a:ea typeface="標楷體" panose="03000509000000000000" pitchFamily="65" charset="-120"/>
                        </a:rPr>
                        <a:t>外在磁場干擾</a:t>
                      </a:r>
                      <a:endParaRPr lang="zh-TW" altLang="en-US" sz="2400" dirty="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TW" altLang="en-US" sz="2400" dirty="0" smtClean="0">
                          <a:latin typeface="標楷體" panose="03000509000000000000" pitchFamily="65" charset="-120"/>
                          <a:ea typeface="標楷體" panose="03000509000000000000" pitchFamily="65" charset="-120"/>
                        </a:rPr>
                        <a:t>有醫療產品</a:t>
                      </a:r>
                      <a:endParaRPr lang="zh-TW" altLang="en-US" sz="2400" dirty="0">
                        <a:latin typeface="標楷體" panose="03000509000000000000" pitchFamily="65" charset="-120"/>
                        <a:ea typeface="標楷體" panose="03000509000000000000"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8487747"/>
                  </a:ext>
                </a:extLst>
              </a:tr>
            </a:tbl>
          </a:graphicData>
        </a:graphic>
      </p:graphicFrame>
    </p:spTree>
    <p:extLst>
      <p:ext uri="{BB962C8B-B14F-4D97-AF65-F5344CB8AC3E}">
        <p14:creationId xmlns:p14="http://schemas.microsoft.com/office/powerpoint/2010/main" val="27896410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研究目的</a:t>
            </a:r>
            <a:endParaRPr lang="zh-TW" altLang="en-US"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2589212" y="2133600"/>
            <a:ext cx="9602788" cy="3777622"/>
          </a:xfrm>
        </p:spPr>
        <p:txBody>
          <a:bodyPr>
            <a:normAutofit/>
          </a:bodyPr>
          <a:lstStyle/>
          <a:p>
            <a:r>
              <a:rPr lang="zh-TW" altLang="en-US" sz="3200" dirty="0" smtClean="0">
                <a:latin typeface="標楷體" panose="03000509000000000000" pitchFamily="65" charset="-120"/>
                <a:ea typeface="標楷體" panose="03000509000000000000" pitchFamily="65" charset="-120"/>
              </a:rPr>
              <a:t>以光學標記作為皮膚標記估測軟組織表面</a:t>
            </a:r>
            <a:endParaRPr lang="en-US" altLang="zh-TW" sz="3200" dirty="0" smtClean="0">
              <a:latin typeface="標楷體" panose="03000509000000000000" pitchFamily="65" charset="-120"/>
              <a:ea typeface="標楷體" panose="03000509000000000000" pitchFamily="65" charset="-120"/>
            </a:endParaRPr>
          </a:p>
          <a:p>
            <a:pPr marL="0" indent="0">
              <a:buNone/>
            </a:pPr>
            <a:endParaRPr lang="en-US" altLang="zh-TW" sz="3200" dirty="0">
              <a:latin typeface="標楷體" panose="03000509000000000000" pitchFamily="65" charset="-120"/>
              <a:ea typeface="標楷體" panose="03000509000000000000" pitchFamily="65" charset="-120"/>
            </a:endParaRPr>
          </a:p>
          <a:p>
            <a:r>
              <a:rPr lang="zh-TW" altLang="en-US" sz="3200" dirty="0" smtClean="0">
                <a:latin typeface="標楷體" panose="03000509000000000000" pitchFamily="65" charset="-120"/>
                <a:ea typeface="標楷體" panose="03000509000000000000" pitchFamily="65" charset="-120"/>
              </a:rPr>
              <a:t>探討</a:t>
            </a:r>
            <a:r>
              <a:rPr lang="zh-TW" altLang="en-US" sz="3200" dirty="0">
                <a:latin typeface="標楷體" panose="03000509000000000000" pitchFamily="65" charset="-120"/>
                <a:ea typeface="標楷體" panose="03000509000000000000" pitchFamily="65" charset="-120"/>
              </a:rPr>
              <a:t>光學</a:t>
            </a:r>
            <a:r>
              <a:rPr lang="zh-TW" altLang="en-US" sz="3200" dirty="0" smtClean="0">
                <a:latin typeface="標楷體" panose="03000509000000000000" pitchFamily="65" charset="-120"/>
                <a:ea typeface="標楷體" panose="03000509000000000000" pitchFamily="65" charset="-120"/>
              </a:rPr>
              <a:t>標記</a:t>
            </a:r>
            <a:r>
              <a:rPr lang="zh-TW" altLang="en-US" sz="3200" b="1" u="sng" dirty="0">
                <a:solidFill>
                  <a:srgbClr val="FF0000"/>
                </a:solidFill>
                <a:latin typeface="標楷體" panose="03000509000000000000" pitchFamily="65" charset="-120"/>
                <a:ea typeface="標楷體" panose="03000509000000000000" pitchFamily="65" charset="-120"/>
              </a:rPr>
              <a:t>擺放</a:t>
            </a:r>
            <a:r>
              <a:rPr lang="zh-TW" altLang="en-US" sz="3200" dirty="0" smtClean="0">
                <a:latin typeface="標楷體" panose="03000509000000000000" pitchFamily="65" charset="-120"/>
                <a:ea typeface="標楷體" panose="03000509000000000000" pitchFamily="65" charset="-120"/>
              </a:rPr>
              <a:t>與</a:t>
            </a:r>
            <a:r>
              <a:rPr lang="zh-TW" altLang="en-US" sz="3200" dirty="0">
                <a:latin typeface="標楷體" panose="03000509000000000000" pitchFamily="65" charset="-120"/>
                <a:ea typeface="標楷體" panose="03000509000000000000" pitchFamily="65" charset="-120"/>
              </a:rPr>
              <a:t>估測精準度</a:t>
            </a:r>
            <a:r>
              <a:rPr lang="zh-TW" altLang="en-US" sz="3200" dirty="0" smtClean="0">
                <a:latin typeface="標楷體" panose="03000509000000000000" pitchFamily="65" charset="-120"/>
                <a:ea typeface="標楷體" panose="03000509000000000000" pitchFamily="65" charset="-120"/>
              </a:rPr>
              <a:t>關係</a:t>
            </a:r>
            <a:endParaRPr lang="en-US" altLang="zh-TW" sz="3200" dirty="0" smtClean="0">
              <a:latin typeface="標楷體" panose="03000509000000000000" pitchFamily="65" charset="-120"/>
              <a:ea typeface="標楷體" panose="03000509000000000000" pitchFamily="65" charset="-120"/>
            </a:endParaRPr>
          </a:p>
          <a:p>
            <a:endParaRPr lang="en-US" altLang="zh-TW" sz="3200" dirty="0">
              <a:latin typeface="標楷體" panose="03000509000000000000" pitchFamily="65" charset="-120"/>
              <a:ea typeface="標楷體" panose="03000509000000000000" pitchFamily="65" charset="-120"/>
            </a:endParaRPr>
          </a:p>
          <a:p>
            <a:r>
              <a:rPr lang="zh-TW" altLang="en-US" sz="3200" dirty="0">
                <a:latin typeface="標楷體" panose="03000509000000000000" pitchFamily="65" charset="-120"/>
                <a:ea typeface="標楷體" panose="03000509000000000000" pitchFamily="65" charset="-120"/>
              </a:rPr>
              <a:t>探討光學標記</a:t>
            </a:r>
            <a:r>
              <a:rPr lang="zh-TW" altLang="en-US" sz="3200" b="1" u="sng" dirty="0">
                <a:solidFill>
                  <a:srgbClr val="FF0000"/>
                </a:solidFill>
                <a:latin typeface="標楷體" panose="03000509000000000000" pitchFamily="65" charset="-120"/>
                <a:ea typeface="標楷體" panose="03000509000000000000" pitchFamily="65" charset="-120"/>
              </a:rPr>
              <a:t>數量</a:t>
            </a:r>
            <a:r>
              <a:rPr lang="zh-TW" altLang="en-US" sz="3200" dirty="0">
                <a:latin typeface="標楷體" panose="03000509000000000000" pitchFamily="65" charset="-120"/>
                <a:ea typeface="標楷體" panose="03000509000000000000" pitchFamily="65" charset="-120"/>
              </a:rPr>
              <a:t>與估測精準度</a:t>
            </a:r>
            <a:r>
              <a:rPr lang="zh-TW" altLang="en-US" sz="3200" dirty="0" smtClean="0">
                <a:latin typeface="標楷體" panose="03000509000000000000" pitchFamily="65" charset="-120"/>
                <a:ea typeface="標楷體" panose="03000509000000000000" pitchFamily="65" charset="-120"/>
              </a:rPr>
              <a:t>關係</a:t>
            </a:r>
            <a:endParaRPr lang="en-US" altLang="zh-TW" sz="3200" dirty="0">
              <a:latin typeface="標楷體" panose="03000509000000000000" pitchFamily="65" charset="-120"/>
              <a:ea typeface="標楷體" panose="03000509000000000000" pitchFamily="65" charset="-120"/>
            </a:endParaRPr>
          </a:p>
        </p:txBody>
      </p:sp>
      <p:sp>
        <p:nvSpPr>
          <p:cNvPr id="6" name="投影片編號版面配置區 5"/>
          <p:cNvSpPr>
            <a:spLocks noGrp="1"/>
          </p:cNvSpPr>
          <p:nvPr>
            <p:ph type="sldNum" sz="quarter" idx="12"/>
          </p:nvPr>
        </p:nvSpPr>
        <p:spPr/>
        <p:txBody>
          <a:bodyPr/>
          <a:lstStyle/>
          <a:p>
            <a:fld id="{947994E6-6C4B-41BF-86D6-CAF6AF4852A8}" type="slidenum">
              <a:rPr lang="zh-TW" altLang="en-US" smtClean="0"/>
              <a:t>11</a:t>
            </a:fld>
            <a:endParaRPr lang="zh-TW" altLang="en-US"/>
          </a:p>
        </p:txBody>
      </p:sp>
    </p:spTree>
    <p:extLst>
      <p:ext uri="{BB962C8B-B14F-4D97-AF65-F5344CB8AC3E}">
        <p14:creationId xmlns:p14="http://schemas.microsoft.com/office/powerpoint/2010/main" val="32000322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7434306" y="4109610"/>
            <a:ext cx="2944936" cy="923330"/>
          </a:xfrm>
          <a:prstGeom prst="rect">
            <a:avLst/>
          </a:prstGeom>
          <a:noFill/>
        </p:spPr>
        <p:txBody>
          <a:bodyPr wrap="square" rtlCol="0">
            <a:spAutoFit/>
          </a:bodyPr>
          <a:lstStyle/>
          <a:p>
            <a:r>
              <a:rPr lang="zh-TW" altLang="en-US" sz="5400" dirty="0">
                <a:latin typeface="標楷體" panose="03000509000000000000" pitchFamily="65" charset="-120"/>
                <a:ea typeface="標楷體" panose="03000509000000000000" pitchFamily="65" charset="-120"/>
              </a:rPr>
              <a:t>研究方法</a:t>
            </a:r>
          </a:p>
        </p:txBody>
      </p:sp>
      <p:sp>
        <p:nvSpPr>
          <p:cNvPr id="7" name="L-圖案 6"/>
          <p:cNvSpPr/>
          <p:nvPr/>
        </p:nvSpPr>
        <p:spPr>
          <a:xfrm rot="16200000">
            <a:off x="7657237" y="2846748"/>
            <a:ext cx="3449053" cy="3449053"/>
          </a:xfrm>
          <a:prstGeom prst="corner">
            <a:avLst>
              <a:gd name="adj1" fmla="val 14651"/>
              <a:gd name="adj2" fmla="val 1511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p:cNvSpPr>
            <a:spLocks noGrp="1"/>
          </p:cNvSpPr>
          <p:nvPr>
            <p:ph type="sldNum" sz="quarter" idx="12"/>
          </p:nvPr>
        </p:nvSpPr>
        <p:spPr/>
        <p:txBody>
          <a:bodyPr/>
          <a:lstStyle/>
          <a:p>
            <a:fld id="{947994E6-6C4B-41BF-86D6-CAF6AF4852A8}" type="slidenum">
              <a:rPr lang="zh-TW" altLang="en-US" smtClean="0"/>
              <a:t>12</a:t>
            </a:fld>
            <a:endParaRPr lang="zh-TW" altLang="en-US"/>
          </a:p>
        </p:txBody>
      </p:sp>
    </p:spTree>
    <p:extLst>
      <p:ext uri="{BB962C8B-B14F-4D97-AF65-F5344CB8AC3E}">
        <p14:creationId xmlns:p14="http://schemas.microsoft.com/office/powerpoint/2010/main" val="527181407"/>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624110"/>
            <a:ext cx="8911687" cy="723427"/>
          </a:xfrm>
        </p:spPr>
        <p:txBody>
          <a:bodyPr>
            <a:noAutofit/>
          </a:bodyPr>
          <a:lstStyle/>
          <a:p>
            <a:r>
              <a:rPr lang="zh-TW" altLang="en-US" sz="4400" dirty="0">
                <a:latin typeface="標楷體" panose="03000509000000000000" pitchFamily="65" charset="-120"/>
                <a:ea typeface="標楷體" panose="03000509000000000000" pitchFamily="65" charset="-120"/>
              </a:rPr>
              <a:t>研究方法</a:t>
            </a:r>
          </a:p>
        </p:txBody>
      </p:sp>
      <p:sp>
        <p:nvSpPr>
          <p:cNvPr id="6" name="圓角矩形 5"/>
          <p:cNvSpPr/>
          <p:nvPr/>
        </p:nvSpPr>
        <p:spPr>
          <a:xfrm>
            <a:off x="4658753" y="2216801"/>
            <a:ext cx="3091772" cy="1771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smtClean="0">
                <a:latin typeface="標楷體" panose="03000509000000000000" pitchFamily="65" charset="-120"/>
                <a:ea typeface="標楷體" panose="03000509000000000000" pitchFamily="65" charset="-120"/>
              </a:rPr>
              <a:t>軟組織表面估測系統</a:t>
            </a:r>
            <a:endParaRPr lang="zh-TW" altLang="en-US" sz="3200" dirty="0">
              <a:latin typeface="標楷體" panose="03000509000000000000" pitchFamily="65" charset="-120"/>
              <a:ea typeface="標楷體" panose="03000509000000000000" pitchFamily="65" charset="-120"/>
            </a:endParaRPr>
          </a:p>
        </p:txBody>
      </p:sp>
      <p:sp>
        <p:nvSpPr>
          <p:cNvPr id="8" name="圓角矩形 7"/>
          <p:cNvSpPr/>
          <p:nvPr/>
        </p:nvSpPr>
        <p:spPr>
          <a:xfrm>
            <a:off x="8732302" y="2216801"/>
            <a:ext cx="2364654" cy="1771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dirty="0" smtClean="0">
                <a:latin typeface="標楷體" panose="03000509000000000000" pitchFamily="65" charset="-120"/>
                <a:ea typeface="標楷體" panose="03000509000000000000" pitchFamily="65" charset="-120"/>
              </a:rPr>
              <a:t>實驗</a:t>
            </a:r>
            <a:endParaRPr lang="zh-TW" altLang="en-US" sz="4000" dirty="0">
              <a:latin typeface="標楷體" panose="03000509000000000000" pitchFamily="65" charset="-120"/>
              <a:ea typeface="標楷體" panose="03000509000000000000" pitchFamily="65" charset="-120"/>
            </a:endParaRPr>
          </a:p>
        </p:txBody>
      </p:sp>
      <p:cxnSp>
        <p:nvCxnSpPr>
          <p:cNvPr id="10" name="直線單箭頭接點 9"/>
          <p:cNvCxnSpPr>
            <a:stCxn id="6" idx="3"/>
            <a:endCxn id="8" idx="1"/>
          </p:cNvCxnSpPr>
          <p:nvPr/>
        </p:nvCxnSpPr>
        <p:spPr>
          <a:xfrm>
            <a:off x="7750525" y="3102488"/>
            <a:ext cx="9817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4741771" y="4145892"/>
            <a:ext cx="3008754"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光學標記前處理</a:t>
            </a:r>
            <a:endParaRPr lang="en-US" altLang="zh-TW" sz="2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皮膚坐標系模型</a:t>
            </a:r>
            <a:endParaRPr lang="zh-TW" altLang="en-US" sz="2400" dirty="0">
              <a:latin typeface="標楷體" panose="03000509000000000000" pitchFamily="65" charset="-120"/>
              <a:ea typeface="標楷體" panose="03000509000000000000" pitchFamily="65" charset="-120"/>
            </a:endParaRPr>
          </a:p>
        </p:txBody>
      </p:sp>
      <p:sp>
        <p:nvSpPr>
          <p:cNvPr id="25" name="文字方塊 24"/>
          <p:cNvSpPr txBox="1"/>
          <p:nvPr/>
        </p:nvSpPr>
        <p:spPr>
          <a:xfrm>
            <a:off x="8732302" y="4145892"/>
            <a:ext cx="3543073" cy="1938992"/>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轉移矩陣驗證</a:t>
            </a:r>
            <a:endParaRPr lang="en-US" altLang="zh-TW" sz="2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位置擺放設計</a:t>
            </a:r>
            <a:endParaRPr lang="en-US" altLang="zh-TW" sz="2400" dirty="0" smtClean="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反光球數目與誤差關係</a:t>
            </a:r>
            <a:endParaRPr lang="en-US" altLang="zh-TW" sz="2400" dirty="0">
              <a:latin typeface="標楷體" panose="03000509000000000000" pitchFamily="65" charset="-120"/>
              <a:ea typeface="標楷體" panose="03000509000000000000" pitchFamily="65" charset="-120"/>
            </a:endParaRPr>
          </a:p>
        </p:txBody>
      </p:sp>
      <p:sp>
        <p:nvSpPr>
          <p:cNvPr id="28" name="投影片編號版面配置區 27"/>
          <p:cNvSpPr>
            <a:spLocks noGrp="1"/>
          </p:cNvSpPr>
          <p:nvPr>
            <p:ph type="sldNum" sz="quarter" idx="12"/>
          </p:nvPr>
        </p:nvSpPr>
        <p:spPr/>
        <p:txBody>
          <a:bodyPr/>
          <a:lstStyle/>
          <a:p>
            <a:fld id="{947994E6-6C4B-41BF-86D6-CAF6AF4852A8}" type="slidenum">
              <a:rPr lang="zh-TW" altLang="en-US" smtClean="0"/>
              <a:t>13</a:t>
            </a:fld>
            <a:endParaRPr lang="zh-TW" altLang="en-US"/>
          </a:p>
        </p:txBody>
      </p:sp>
      <p:sp>
        <p:nvSpPr>
          <p:cNvPr id="16" name="圓角矩形 15"/>
          <p:cNvSpPr/>
          <p:nvPr/>
        </p:nvSpPr>
        <p:spPr>
          <a:xfrm>
            <a:off x="1177913" y="2216801"/>
            <a:ext cx="2499063" cy="1771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smtClean="0">
                <a:latin typeface="標楷體" panose="03000509000000000000" pitchFamily="65" charset="-120"/>
                <a:ea typeface="標楷體" panose="03000509000000000000" pitchFamily="65" charset="-120"/>
              </a:rPr>
              <a:t>實驗器材</a:t>
            </a:r>
            <a:endParaRPr lang="zh-TW" altLang="en-US" sz="3200" dirty="0">
              <a:latin typeface="標楷體" panose="03000509000000000000" pitchFamily="65" charset="-120"/>
              <a:ea typeface="標楷體" panose="03000509000000000000" pitchFamily="65" charset="-120"/>
            </a:endParaRPr>
          </a:p>
        </p:txBody>
      </p:sp>
      <p:cxnSp>
        <p:nvCxnSpPr>
          <p:cNvPr id="20" name="直線單箭頭接點 19"/>
          <p:cNvCxnSpPr>
            <a:stCxn id="16" idx="3"/>
            <a:endCxn id="6" idx="1"/>
          </p:cNvCxnSpPr>
          <p:nvPr/>
        </p:nvCxnSpPr>
        <p:spPr>
          <a:xfrm>
            <a:off x="3676976" y="3102488"/>
            <a:ext cx="9817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1177913" y="4145892"/>
            <a:ext cx="3008754" cy="461665"/>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光學追蹤器</a:t>
            </a:r>
            <a:endParaRPr lang="zh-TW" altLang="en-US"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04205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實驗</a:t>
            </a:r>
            <a:r>
              <a:rPr lang="zh-TW" altLang="en-US" dirty="0">
                <a:latin typeface="標楷體" panose="03000509000000000000" pitchFamily="65" charset="-120"/>
                <a:ea typeface="標楷體" panose="03000509000000000000" pitchFamily="65" charset="-120"/>
              </a:rPr>
              <a:t>器材</a:t>
            </a:r>
            <a:endParaRPr lang="zh-TW" altLang="en-US" dirty="0"/>
          </a:p>
        </p:txBody>
      </p:sp>
      <p:sp>
        <p:nvSpPr>
          <p:cNvPr id="3" name="內容版面配置區 2"/>
          <p:cNvSpPr>
            <a:spLocks noGrp="1"/>
          </p:cNvSpPr>
          <p:nvPr>
            <p:ph idx="1"/>
          </p:nvPr>
        </p:nvSpPr>
        <p:spPr>
          <a:xfrm>
            <a:off x="2589211" y="2133600"/>
            <a:ext cx="4699263" cy="3777622"/>
          </a:xfrm>
        </p:spPr>
        <p:txBody>
          <a:bodyPr>
            <a:normAutofit/>
          </a:bodyPr>
          <a:lstStyle/>
          <a:p>
            <a:r>
              <a:rPr lang="zh-TW" altLang="en-US" sz="2400" dirty="0" smtClean="0">
                <a:latin typeface="標楷體" panose="03000509000000000000" pitchFamily="65" charset="-120"/>
                <a:ea typeface="標楷體" panose="03000509000000000000" pitchFamily="65" charset="-120"/>
              </a:rPr>
              <a:t>光學追蹤器</a:t>
            </a:r>
            <a:endParaRPr lang="en-US" altLang="zh-TW" sz="2400" dirty="0" smtClean="0">
              <a:latin typeface="標楷體" panose="03000509000000000000" pitchFamily="65" charset="-120"/>
              <a:ea typeface="標楷體" panose="03000509000000000000" pitchFamily="65" charset="-120"/>
            </a:endParaRPr>
          </a:p>
          <a:p>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Northern Digital</a:t>
            </a:r>
            <a:r>
              <a:rPr lang="zh-TW" altLang="en-US" sz="2400" dirty="0" smtClean="0">
                <a:latin typeface="標楷體" panose="03000509000000000000" pitchFamily="65" charset="-120"/>
                <a:ea typeface="標楷體" panose="03000509000000000000" pitchFamily="65" charset="-120"/>
              </a:rPr>
              <a:t>開發</a:t>
            </a:r>
            <a:endParaRPr lang="en-US" altLang="zh-TW" sz="2400" dirty="0" smtClean="0">
              <a:latin typeface="標楷體" panose="03000509000000000000" pitchFamily="65" charset="-120"/>
              <a:ea typeface="標楷體" panose="03000509000000000000" pitchFamily="65" charset="-120"/>
            </a:endParaRPr>
          </a:p>
          <a:p>
            <a:r>
              <a:rPr lang="zh-TW" altLang="en-US" sz="2400" dirty="0" smtClean="0">
                <a:latin typeface="標楷體" panose="03000509000000000000" pitchFamily="65" charset="-120"/>
                <a:ea typeface="標楷體" panose="03000509000000000000" pitchFamily="65" charset="-120"/>
              </a:rPr>
              <a:t>機型</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Polaris </a:t>
            </a:r>
            <a:r>
              <a:rPr lang="en-US" altLang="zh-TW" sz="2400" dirty="0" err="1" smtClean="0">
                <a:latin typeface="Times New Roman" panose="02020603050405020304" pitchFamily="18" charset="0"/>
                <a:ea typeface="標楷體" panose="03000509000000000000" pitchFamily="65" charset="-120"/>
                <a:cs typeface="Times New Roman" panose="02020603050405020304" pitchFamily="18" charset="0"/>
              </a:rPr>
              <a:t>Vicra</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60Hz sample rate</a:t>
            </a:r>
          </a:p>
          <a:p>
            <a:endParaRPr lang="en-US" altLang="zh-TW" sz="2400" dirty="0" smtClean="0">
              <a:latin typeface="標楷體" panose="03000509000000000000" pitchFamily="65" charset="-120"/>
              <a:ea typeface="標楷體" panose="03000509000000000000" pitchFamily="65" charset="-120"/>
            </a:endParaRPr>
          </a:p>
          <a:p>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DRF</a:t>
            </a:r>
            <a:r>
              <a:rPr lang="zh-TW" altLang="en-US" sz="2400" dirty="0" smtClean="0">
                <a:latin typeface="標楷體" panose="03000509000000000000" pitchFamily="65" charset="-120"/>
                <a:ea typeface="標楷體" panose="03000509000000000000" pitchFamily="65" charset="-120"/>
              </a:rPr>
              <a:t>的估測誤差</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RMS 0.25mm</a:t>
            </a:r>
          </a:p>
          <a:p>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可以讀取獨立光學標記</a:t>
            </a:r>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14</a:t>
            </a:fld>
            <a:endParaRPr lang="zh-TW" altLang="en-US"/>
          </a:p>
        </p:txBody>
      </p:sp>
      <p:pic>
        <p:nvPicPr>
          <p:cNvPr id="5" name="圖片 4"/>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88474" y="255512"/>
            <a:ext cx="4828757" cy="1310024"/>
          </a:xfrm>
          <a:prstGeom prst="rect">
            <a:avLst/>
          </a:prstGeom>
        </p:spPr>
      </p:pic>
      <p:sp>
        <p:nvSpPr>
          <p:cNvPr id="6" name="矩形 5"/>
          <p:cNvSpPr/>
          <p:nvPr/>
        </p:nvSpPr>
        <p:spPr>
          <a:xfrm>
            <a:off x="8436511" y="1536402"/>
            <a:ext cx="2532681"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Polaris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Vicra</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光學追蹤器</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片 6"/>
          <p:cNvPicPr/>
          <p:nvPr/>
        </p:nvPicPr>
        <p:blipFill>
          <a:blip r:embed="rId5"/>
          <a:stretch>
            <a:fillRect/>
          </a:stretch>
        </p:blipFill>
        <p:spPr>
          <a:xfrm>
            <a:off x="7949148" y="2296319"/>
            <a:ext cx="3655059" cy="994568"/>
          </a:xfrm>
          <a:prstGeom prst="rect">
            <a:avLst/>
          </a:prstGeom>
        </p:spPr>
      </p:pic>
      <p:pic>
        <p:nvPicPr>
          <p:cNvPr id="8" name="圖片 7" descr="D:\Patricio\studyfromLAB_1year\碩論\stray marker.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08431" y="3900812"/>
            <a:ext cx="2680335" cy="2010410"/>
          </a:xfrm>
          <a:prstGeom prst="rect">
            <a:avLst/>
          </a:prstGeom>
          <a:noFill/>
          <a:ln>
            <a:noFill/>
          </a:ln>
        </p:spPr>
      </p:pic>
      <p:sp>
        <p:nvSpPr>
          <p:cNvPr id="10" name="矩形 9"/>
          <p:cNvSpPr/>
          <p:nvPr/>
        </p:nvSpPr>
        <p:spPr>
          <a:xfrm>
            <a:off x="8772944" y="3305023"/>
            <a:ext cx="2018501"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固定光學</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標記</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DRF</a:t>
            </a:r>
            <a:endParaRPr lang="zh-TW" altLang="en-US" dirty="0"/>
          </a:p>
        </p:txBody>
      </p:sp>
      <p:sp>
        <p:nvSpPr>
          <p:cNvPr id="11" name="矩形 10"/>
          <p:cNvSpPr/>
          <p:nvPr/>
        </p:nvSpPr>
        <p:spPr>
          <a:xfrm>
            <a:off x="9063768" y="5953013"/>
            <a:ext cx="1569660" cy="369332"/>
          </a:xfrm>
          <a:prstGeom prst="rect">
            <a:avLst/>
          </a:prstGeom>
        </p:spPr>
        <p:txBody>
          <a:bodyPr wrap="non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獨立</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光學</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標記</a:t>
            </a:r>
            <a:endParaRPr lang="zh-TW" altLang="en-US" dirty="0"/>
          </a:p>
        </p:txBody>
      </p:sp>
    </p:spTree>
    <p:extLst>
      <p:ext uri="{BB962C8B-B14F-4D97-AF65-F5344CB8AC3E}">
        <p14:creationId xmlns:p14="http://schemas.microsoft.com/office/powerpoint/2010/main" val="2535652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624110"/>
            <a:ext cx="5347917" cy="678141"/>
          </a:xfrm>
        </p:spPr>
        <p:txBody>
          <a:bodyPr>
            <a:noAutofit/>
          </a:bodyPr>
          <a:lstStyle/>
          <a:p>
            <a:r>
              <a:rPr lang="zh-TW" altLang="en-US" sz="4400" dirty="0" smtClean="0">
                <a:latin typeface="標楷體" panose="03000509000000000000" pitchFamily="65" charset="-120"/>
                <a:ea typeface="標楷體" panose="03000509000000000000" pitchFamily="65" charset="-120"/>
              </a:rPr>
              <a:t>軟組織表面估測系統</a:t>
            </a:r>
            <a:endParaRPr lang="zh-TW" altLang="en-US" sz="4400" dirty="0">
              <a:latin typeface="標楷體" panose="03000509000000000000" pitchFamily="65" charset="-120"/>
              <a:ea typeface="標楷體" panose="03000509000000000000" pitchFamily="65" charset="-120"/>
            </a:endParaRPr>
          </a:p>
        </p:txBody>
      </p:sp>
      <p:cxnSp>
        <p:nvCxnSpPr>
          <p:cNvPr id="14" name="直線單箭頭接點 13"/>
          <p:cNvCxnSpPr>
            <a:stCxn id="3" idx="3"/>
            <a:endCxn id="18" idx="1"/>
          </p:cNvCxnSpPr>
          <p:nvPr/>
        </p:nvCxnSpPr>
        <p:spPr>
          <a:xfrm flipV="1">
            <a:off x="4214117" y="3270135"/>
            <a:ext cx="950358" cy="1056480"/>
          </a:xfrm>
          <a:prstGeom prst="straightConnector1">
            <a:avLst/>
          </a:prstGeom>
          <a:noFill/>
          <a:ln w="76200" cap="flat" cmpd="sng" algn="ctr">
            <a:solidFill>
              <a:schemeClr val="tx1"/>
            </a:solidFill>
            <a:prstDash val="solid"/>
            <a:miter lim="800000"/>
            <a:tailEnd type="triangle"/>
          </a:ln>
          <a:effectLst/>
        </p:spPr>
      </p:cxnSp>
      <p:cxnSp>
        <p:nvCxnSpPr>
          <p:cNvPr id="15" name="直線單箭頭接點 14"/>
          <p:cNvCxnSpPr>
            <a:stCxn id="3" idx="3"/>
            <a:endCxn id="19" idx="1"/>
          </p:cNvCxnSpPr>
          <p:nvPr/>
        </p:nvCxnSpPr>
        <p:spPr>
          <a:xfrm>
            <a:off x="4214117" y="4326615"/>
            <a:ext cx="950359" cy="1162051"/>
          </a:xfrm>
          <a:prstGeom prst="straightConnector1">
            <a:avLst/>
          </a:prstGeom>
          <a:noFill/>
          <a:ln w="76200" cap="flat" cmpd="sng" algn="ctr">
            <a:solidFill>
              <a:schemeClr val="tx1"/>
            </a:solidFill>
            <a:prstDash val="solid"/>
            <a:miter lim="800000"/>
            <a:tailEnd type="triangle"/>
          </a:ln>
          <a:effectLst/>
        </p:spPr>
      </p:cxnSp>
      <p:sp>
        <p:nvSpPr>
          <p:cNvPr id="16" name="文字方塊 13"/>
          <p:cNvSpPr txBox="1">
            <a:spLocks noChangeArrowheads="1"/>
          </p:cNvSpPr>
          <p:nvPr/>
        </p:nvSpPr>
        <p:spPr bwMode="auto">
          <a:xfrm>
            <a:off x="7921037" y="2300638"/>
            <a:ext cx="328806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indent="0" eaLnBrk="0" fontAlgn="base" hangingPunct="0">
              <a:spcBef>
                <a:spcPct val="0"/>
              </a:spcBef>
              <a:spcAft>
                <a:spcPct val="0"/>
              </a:spcAft>
            </a:pPr>
            <a:r>
              <a:rPr lang="en-US" altLang="zh-TW" sz="2400" b="1" dirty="0" smtClean="0">
                <a:solidFill>
                  <a:prstClr val="black"/>
                </a:solidFill>
                <a:latin typeface="標楷體" panose="03000509000000000000" pitchFamily="65" charset="-120"/>
                <a:ea typeface="標楷體" panose="03000509000000000000" pitchFamily="65" charset="-120"/>
              </a:rPr>
              <a:t>1.</a:t>
            </a:r>
            <a:r>
              <a:rPr lang="zh-TW" altLang="en-US" sz="2400" b="1" dirty="0" smtClean="0">
                <a:solidFill>
                  <a:prstClr val="black"/>
                </a:solidFill>
                <a:latin typeface="標楷體" panose="03000509000000000000" pitchFamily="65" charset="-120"/>
                <a:ea typeface="標楷體" panose="03000509000000000000" pitchFamily="65" charset="-120"/>
              </a:rPr>
              <a:t>鬼</a:t>
            </a:r>
            <a:r>
              <a:rPr lang="zh-TW" altLang="en-US" sz="2400" b="1" dirty="0">
                <a:solidFill>
                  <a:prstClr val="black"/>
                </a:solidFill>
                <a:latin typeface="標楷體" panose="03000509000000000000" pitchFamily="65" charset="-120"/>
                <a:ea typeface="標楷體" panose="03000509000000000000" pitchFamily="65" charset="-120"/>
              </a:rPr>
              <a:t>影標記</a:t>
            </a:r>
            <a:r>
              <a:rPr lang="zh-TW" altLang="en-US" sz="2400" b="1" dirty="0" smtClean="0">
                <a:solidFill>
                  <a:prstClr val="black"/>
                </a:solidFill>
                <a:latin typeface="標楷體" panose="03000509000000000000" pitchFamily="65" charset="-120"/>
                <a:ea typeface="標楷體" panose="03000509000000000000" pitchFamily="65" charset="-120"/>
              </a:rPr>
              <a:t>去除</a:t>
            </a:r>
            <a:endParaRPr lang="en-US" altLang="zh-TW" sz="2400" b="1" dirty="0" smtClean="0">
              <a:solidFill>
                <a:prstClr val="black"/>
              </a:solidFill>
              <a:latin typeface="標楷體" panose="03000509000000000000" pitchFamily="65" charset="-120"/>
              <a:ea typeface="標楷體" panose="03000509000000000000" pitchFamily="65" charset="-120"/>
            </a:endParaRPr>
          </a:p>
          <a:p>
            <a:pPr marL="0" indent="0" eaLnBrk="0" fontAlgn="base" hangingPunct="0">
              <a:spcBef>
                <a:spcPct val="0"/>
              </a:spcBef>
              <a:spcAft>
                <a:spcPct val="0"/>
              </a:spcAft>
            </a:pPr>
            <a:r>
              <a:rPr lang="en-US" altLang="zh-TW" sz="2400" b="1" dirty="0" smtClean="0">
                <a:solidFill>
                  <a:prstClr val="black"/>
                </a:solidFill>
                <a:latin typeface="標楷體" panose="03000509000000000000" pitchFamily="65" charset="-120"/>
                <a:ea typeface="標楷體" panose="03000509000000000000" pitchFamily="65" charset="-120"/>
              </a:rPr>
              <a:t>2.</a:t>
            </a:r>
            <a:r>
              <a:rPr lang="zh-TW" altLang="en-US" sz="2400" b="1" dirty="0" smtClean="0">
                <a:solidFill>
                  <a:prstClr val="black"/>
                </a:solidFill>
                <a:latin typeface="標楷體" panose="03000509000000000000" pitchFamily="65" charset="-120"/>
                <a:ea typeface="標楷體" panose="03000509000000000000" pitchFamily="65" charset="-120"/>
              </a:rPr>
              <a:t>皮膚光學標記初始化</a:t>
            </a:r>
            <a:endParaRPr lang="en-US" altLang="zh-TW" sz="2400" b="1" dirty="0" smtClean="0">
              <a:solidFill>
                <a:prstClr val="black"/>
              </a:solidFill>
              <a:latin typeface="標楷體" panose="03000509000000000000" pitchFamily="65" charset="-120"/>
              <a:ea typeface="標楷體" panose="03000509000000000000" pitchFamily="65" charset="-120"/>
            </a:endParaRPr>
          </a:p>
          <a:p>
            <a:pPr marL="0" indent="0" eaLnBrk="0" fontAlgn="base" hangingPunct="0">
              <a:spcBef>
                <a:spcPct val="0"/>
              </a:spcBef>
              <a:spcAft>
                <a:spcPct val="0"/>
              </a:spcAft>
            </a:pPr>
            <a:r>
              <a:rPr lang="en-US" altLang="zh-TW" sz="2400" b="1" dirty="0" smtClean="0">
                <a:solidFill>
                  <a:prstClr val="black"/>
                </a:solidFill>
                <a:latin typeface="標楷體" panose="03000509000000000000" pitchFamily="65" charset="-120"/>
                <a:ea typeface="標楷體" panose="03000509000000000000" pitchFamily="65" charset="-120"/>
              </a:rPr>
              <a:t>3.</a:t>
            </a:r>
            <a:r>
              <a:rPr lang="zh-TW" altLang="en-US" sz="2400" b="1" dirty="0" smtClean="0">
                <a:solidFill>
                  <a:prstClr val="black"/>
                </a:solidFill>
                <a:latin typeface="標楷體" panose="03000509000000000000" pitchFamily="65" charset="-120"/>
                <a:ea typeface="標楷體" panose="03000509000000000000" pitchFamily="65" charset="-120"/>
              </a:rPr>
              <a:t>光學</a:t>
            </a:r>
            <a:r>
              <a:rPr lang="zh-TW" altLang="en-US" sz="2400" b="1" dirty="0">
                <a:solidFill>
                  <a:prstClr val="black"/>
                </a:solidFill>
                <a:latin typeface="標楷體" panose="03000509000000000000" pitchFamily="65" charset="-120"/>
                <a:ea typeface="標楷體" panose="03000509000000000000" pitchFamily="65" charset="-120"/>
              </a:rPr>
              <a:t>標記編號</a:t>
            </a:r>
            <a:endParaRPr lang="en-US" altLang="zh-TW" sz="2400" b="1" dirty="0">
              <a:solidFill>
                <a:prstClr val="black"/>
              </a:solidFill>
              <a:latin typeface="標楷體" panose="03000509000000000000" pitchFamily="65" charset="-120"/>
              <a:ea typeface="標楷體" panose="03000509000000000000" pitchFamily="65" charset="-120"/>
            </a:endParaRPr>
          </a:p>
          <a:p>
            <a:pPr marL="0" indent="0" eaLnBrk="0" fontAlgn="base" hangingPunct="0">
              <a:spcBef>
                <a:spcPct val="0"/>
              </a:spcBef>
              <a:spcAft>
                <a:spcPct val="0"/>
              </a:spcAft>
            </a:pPr>
            <a:r>
              <a:rPr lang="en-US" altLang="zh-TW" sz="2400" b="1" dirty="0" smtClean="0">
                <a:solidFill>
                  <a:prstClr val="black"/>
                </a:solidFill>
                <a:latin typeface="標楷體" panose="03000509000000000000" pitchFamily="65" charset="-120"/>
                <a:ea typeface="標楷體" panose="03000509000000000000" pitchFamily="65" charset="-120"/>
              </a:rPr>
              <a:t>4.</a:t>
            </a:r>
            <a:r>
              <a:rPr lang="zh-TW" altLang="en-US" sz="2400" b="1" dirty="0" smtClean="0">
                <a:solidFill>
                  <a:prstClr val="black"/>
                </a:solidFill>
                <a:latin typeface="標楷體" panose="03000509000000000000" pitchFamily="65" charset="-120"/>
                <a:ea typeface="標楷體" panose="03000509000000000000" pitchFamily="65" charset="-120"/>
              </a:rPr>
              <a:t>幾何</a:t>
            </a:r>
            <a:r>
              <a:rPr lang="zh-TW" altLang="en-US" sz="2400" b="1" dirty="0">
                <a:solidFill>
                  <a:prstClr val="black"/>
                </a:solidFill>
                <a:latin typeface="標楷體" panose="03000509000000000000" pitchFamily="65" charset="-120"/>
                <a:ea typeface="標楷體" panose="03000509000000000000" pitchFamily="65" charset="-120"/>
              </a:rPr>
              <a:t>確認</a:t>
            </a:r>
          </a:p>
        </p:txBody>
      </p:sp>
      <p:sp>
        <p:nvSpPr>
          <p:cNvPr id="24" name="投影片編號版面配置區 23"/>
          <p:cNvSpPr>
            <a:spLocks noGrp="1"/>
          </p:cNvSpPr>
          <p:nvPr>
            <p:ph type="sldNum" sz="quarter" idx="12"/>
          </p:nvPr>
        </p:nvSpPr>
        <p:spPr/>
        <p:txBody>
          <a:bodyPr/>
          <a:lstStyle/>
          <a:p>
            <a:fld id="{947994E6-6C4B-41BF-86D6-CAF6AF4852A8}" type="slidenum">
              <a:rPr lang="zh-TW" altLang="en-US" smtClean="0"/>
              <a:t>15</a:t>
            </a:fld>
            <a:endParaRPr lang="zh-TW" altLang="en-US"/>
          </a:p>
        </p:txBody>
      </p:sp>
      <p:sp>
        <p:nvSpPr>
          <p:cNvPr id="3" name="圓角矩形 2"/>
          <p:cNvSpPr/>
          <p:nvPr/>
        </p:nvSpPr>
        <p:spPr>
          <a:xfrm>
            <a:off x="1820238" y="3768840"/>
            <a:ext cx="2393879" cy="11155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b="1" kern="0" dirty="0">
                <a:solidFill>
                  <a:schemeClr val="tx1"/>
                </a:solidFill>
                <a:latin typeface="標楷體" panose="03000509000000000000" pitchFamily="65" charset="-120"/>
                <a:ea typeface="標楷體" panose="03000509000000000000" pitchFamily="65" charset="-120"/>
              </a:rPr>
              <a:t>軟組織表面估測系統</a:t>
            </a:r>
          </a:p>
        </p:txBody>
      </p:sp>
      <p:sp>
        <p:nvSpPr>
          <p:cNvPr id="18" name="圓角矩形 17"/>
          <p:cNvSpPr/>
          <p:nvPr/>
        </p:nvSpPr>
        <p:spPr>
          <a:xfrm>
            <a:off x="5164475" y="2712360"/>
            <a:ext cx="2393879" cy="11155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b="1" kern="0" dirty="0">
                <a:solidFill>
                  <a:schemeClr val="tx1"/>
                </a:solidFill>
                <a:latin typeface="標楷體" panose="03000509000000000000" pitchFamily="65" charset="-120"/>
                <a:ea typeface="標楷體" panose="03000509000000000000" pitchFamily="65" charset="-120"/>
              </a:rPr>
              <a:t>光學標記前處理</a:t>
            </a:r>
          </a:p>
        </p:txBody>
      </p:sp>
      <p:sp>
        <p:nvSpPr>
          <p:cNvPr id="19" name="圓角矩形 18"/>
          <p:cNvSpPr/>
          <p:nvPr/>
        </p:nvSpPr>
        <p:spPr>
          <a:xfrm>
            <a:off x="5164476" y="4930891"/>
            <a:ext cx="2393879" cy="11155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b="1" kern="0" dirty="0">
                <a:solidFill>
                  <a:schemeClr val="tx1"/>
                </a:solidFill>
                <a:latin typeface="標楷體" panose="03000509000000000000" pitchFamily="65" charset="-120"/>
                <a:ea typeface="標楷體" panose="03000509000000000000" pitchFamily="65" charset="-120"/>
              </a:rPr>
              <a:t>皮膚座標系模型</a:t>
            </a:r>
          </a:p>
        </p:txBody>
      </p:sp>
    </p:spTree>
    <p:extLst>
      <p:ext uri="{BB962C8B-B14F-4D97-AF65-F5344CB8AC3E}">
        <p14:creationId xmlns:p14="http://schemas.microsoft.com/office/powerpoint/2010/main" val="331592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6" y="624110"/>
            <a:ext cx="4658106" cy="1280890"/>
          </a:xfrm>
        </p:spPr>
        <p:txBody>
          <a:bodyPr>
            <a:noAutofit/>
          </a:bodyPr>
          <a:lstStyle/>
          <a:p>
            <a:pPr lvl="0"/>
            <a:r>
              <a:rPr lang="zh-TW" altLang="en-US" sz="4400" kern="0" dirty="0">
                <a:solidFill>
                  <a:schemeClr val="tx1"/>
                </a:solidFill>
                <a:latin typeface="標楷體" panose="03000509000000000000" pitchFamily="65" charset="-120"/>
                <a:ea typeface="標楷體" panose="03000509000000000000" pitchFamily="65" charset="-120"/>
              </a:rPr>
              <a:t>光學標記前處理</a:t>
            </a:r>
            <a:r>
              <a:rPr lang="zh-TW" altLang="en-US" sz="4400" b="1" kern="0" dirty="0">
                <a:solidFill>
                  <a:schemeClr val="tx1"/>
                </a:solidFill>
                <a:latin typeface="標楷體" panose="03000509000000000000" pitchFamily="65" charset="-120"/>
                <a:ea typeface="標楷體" panose="03000509000000000000" pitchFamily="65" charset="-120"/>
              </a:rPr>
              <a:t/>
            </a:r>
            <a:br>
              <a:rPr lang="zh-TW" altLang="en-US" sz="4400" b="1" kern="0" dirty="0">
                <a:solidFill>
                  <a:schemeClr val="tx1"/>
                </a:solidFill>
                <a:latin typeface="標楷體" panose="03000509000000000000" pitchFamily="65" charset="-120"/>
                <a:ea typeface="標楷體" panose="03000509000000000000" pitchFamily="65" charset="-120"/>
              </a:rPr>
            </a:br>
            <a:endParaRPr lang="zh-TW" altLang="en-US" sz="4400" dirty="0">
              <a:solidFill>
                <a:schemeClr val="tx1"/>
              </a:solidFill>
            </a:endParaRPr>
          </a:p>
        </p:txBody>
      </p:sp>
      <p:sp>
        <p:nvSpPr>
          <p:cNvPr id="6" name="文字方塊 5"/>
          <p:cNvSpPr txBox="1"/>
          <p:nvPr/>
        </p:nvSpPr>
        <p:spPr>
          <a:xfrm>
            <a:off x="2576532" y="2321580"/>
            <a:ext cx="4927278" cy="3046988"/>
          </a:xfrm>
          <a:prstGeom prst="rect">
            <a:avLst/>
          </a:prstGeom>
          <a:noFill/>
        </p:spPr>
        <p:txBody>
          <a:bodyPr wrap="square" rtlCol="0">
            <a:spAutoFit/>
          </a:bodyPr>
          <a:lstStyle/>
          <a:p>
            <a:r>
              <a:rPr lang="zh-TW" altLang="en-US" sz="3200" dirty="0" smtClean="0">
                <a:latin typeface="標楷體" panose="03000509000000000000" pitchFamily="65" charset="-120"/>
                <a:ea typeface="標楷體" panose="03000509000000000000" pitchFamily="65" charset="-120"/>
              </a:rPr>
              <a:t>目的</a:t>
            </a:r>
            <a:r>
              <a:rPr lang="en-US" altLang="zh-TW" sz="3200" dirty="0" smtClean="0">
                <a:latin typeface="標楷體" panose="03000509000000000000" pitchFamily="65" charset="-120"/>
                <a:ea typeface="標楷體" panose="03000509000000000000" pitchFamily="65" charset="-120"/>
              </a:rPr>
              <a:t>:</a:t>
            </a:r>
          </a:p>
          <a:p>
            <a:r>
              <a:rPr lang="en-US" altLang="zh-TW" sz="3200" dirty="0" smtClean="0">
                <a:latin typeface="標楷體" panose="03000509000000000000" pitchFamily="65" charset="-120"/>
                <a:ea typeface="標楷體" panose="03000509000000000000" pitchFamily="65" charset="-120"/>
              </a:rPr>
              <a:t>	1.</a:t>
            </a:r>
            <a:r>
              <a:rPr lang="zh-TW" altLang="en-US" sz="3200" dirty="0" smtClean="0">
                <a:latin typeface="標楷體" panose="03000509000000000000" pitchFamily="65" charset="-120"/>
                <a:ea typeface="標楷體" panose="03000509000000000000" pitchFamily="65" charset="-120"/>
              </a:rPr>
              <a:t>去除錯誤資訊</a:t>
            </a:r>
            <a:endParaRPr lang="en-US" altLang="zh-TW" sz="3200" dirty="0" smtClean="0">
              <a:latin typeface="標楷體" panose="03000509000000000000" pitchFamily="65" charset="-120"/>
              <a:ea typeface="標楷體" panose="03000509000000000000" pitchFamily="65" charset="-120"/>
            </a:endParaRPr>
          </a:p>
          <a:p>
            <a:endParaRPr lang="en-US" altLang="zh-TW" sz="3200" dirty="0">
              <a:latin typeface="標楷體" panose="03000509000000000000" pitchFamily="65" charset="-120"/>
              <a:ea typeface="標楷體" panose="03000509000000000000" pitchFamily="65" charset="-120"/>
            </a:endParaRPr>
          </a:p>
          <a:p>
            <a:r>
              <a:rPr lang="en-US" altLang="zh-TW" sz="3200" dirty="0" smtClean="0">
                <a:latin typeface="標楷體" panose="03000509000000000000" pitchFamily="65" charset="-120"/>
                <a:ea typeface="標楷體" panose="03000509000000000000" pitchFamily="65" charset="-120"/>
              </a:rPr>
              <a:t>	2.</a:t>
            </a:r>
            <a:r>
              <a:rPr lang="zh-TW" altLang="en-US" sz="3200" dirty="0" smtClean="0">
                <a:latin typeface="標楷體" panose="03000509000000000000" pitchFamily="65" charset="-120"/>
                <a:ea typeface="標楷體" panose="03000509000000000000" pitchFamily="65" charset="-120"/>
              </a:rPr>
              <a:t>建立初始座標</a:t>
            </a:r>
            <a:endParaRPr lang="en-US" altLang="zh-TW" sz="3200" dirty="0" smtClean="0">
              <a:latin typeface="標楷體" panose="03000509000000000000" pitchFamily="65" charset="-120"/>
              <a:ea typeface="標楷體" panose="03000509000000000000" pitchFamily="65" charset="-120"/>
            </a:endParaRPr>
          </a:p>
          <a:p>
            <a:endParaRPr lang="en-US" altLang="zh-TW" sz="3200" dirty="0">
              <a:latin typeface="標楷體" panose="03000509000000000000" pitchFamily="65" charset="-120"/>
              <a:ea typeface="標楷體" panose="03000509000000000000" pitchFamily="65" charset="-120"/>
            </a:endParaRPr>
          </a:p>
          <a:p>
            <a:r>
              <a:rPr lang="en-US" altLang="zh-TW" sz="3200" dirty="0" smtClean="0">
                <a:latin typeface="標楷體" panose="03000509000000000000" pitchFamily="65" charset="-120"/>
                <a:ea typeface="標楷體" panose="03000509000000000000" pitchFamily="65" charset="-120"/>
              </a:rPr>
              <a:t>	3.</a:t>
            </a:r>
            <a:r>
              <a:rPr lang="zh-TW" altLang="en-US" sz="3200" dirty="0" smtClean="0">
                <a:latin typeface="標楷體" panose="03000509000000000000" pitchFamily="65" charset="-120"/>
                <a:ea typeface="標楷體" panose="03000509000000000000" pitchFamily="65" charset="-120"/>
              </a:rPr>
              <a:t>當標記有脫落</a:t>
            </a:r>
            <a:endParaRPr lang="en-US" altLang="zh-TW" sz="3200" dirty="0" smtClean="0">
              <a:latin typeface="標楷體" panose="03000509000000000000" pitchFamily="65" charset="-120"/>
              <a:ea typeface="標楷體" panose="03000509000000000000" pitchFamily="65" charset="-120"/>
            </a:endParaRPr>
          </a:p>
        </p:txBody>
      </p:sp>
      <p:grpSp>
        <p:nvGrpSpPr>
          <p:cNvPr id="53" name="群組 52"/>
          <p:cNvGrpSpPr/>
          <p:nvPr/>
        </p:nvGrpSpPr>
        <p:grpSpPr>
          <a:xfrm>
            <a:off x="7738016" y="452510"/>
            <a:ext cx="4328945" cy="5580085"/>
            <a:chOff x="7738016" y="452510"/>
            <a:chExt cx="4328945" cy="5580085"/>
          </a:xfrm>
        </p:grpSpPr>
        <p:sp>
          <p:nvSpPr>
            <p:cNvPr id="7" name="矩形 6"/>
            <p:cNvSpPr/>
            <p:nvPr/>
          </p:nvSpPr>
          <p:spPr>
            <a:xfrm>
              <a:off x="7738016" y="452510"/>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鬼影標記去除</a:t>
              </a:r>
            </a:p>
          </p:txBody>
        </p:sp>
        <p:sp>
          <p:nvSpPr>
            <p:cNvPr id="8" name="矩形 7"/>
            <p:cNvSpPr/>
            <p:nvPr/>
          </p:nvSpPr>
          <p:spPr>
            <a:xfrm>
              <a:off x="7738016" y="5422995"/>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建立皮膚坐標系</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9" name="矩形 8"/>
            <p:cNvSpPr/>
            <p:nvPr/>
          </p:nvSpPr>
          <p:spPr>
            <a:xfrm>
              <a:off x="7738016" y="4149269"/>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幾何確認</a:t>
              </a:r>
            </a:p>
          </p:txBody>
        </p:sp>
        <p:sp>
          <p:nvSpPr>
            <p:cNvPr id="10" name="矩形 9"/>
            <p:cNvSpPr/>
            <p:nvPr/>
          </p:nvSpPr>
          <p:spPr>
            <a:xfrm>
              <a:off x="7738016" y="2875543"/>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標楷體" panose="03000509000000000000" pitchFamily="65" charset="-120"/>
                  <a:ea typeface="標楷體" panose="03000509000000000000" pitchFamily="65" charset="-120"/>
                </a:rPr>
                <a:t>光學標記編號</a:t>
              </a:r>
            </a:p>
          </p:txBody>
        </p:sp>
        <p:sp>
          <p:nvSpPr>
            <p:cNvPr id="11" name="矩形 10"/>
            <p:cNvSpPr/>
            <p:nvPr/>
          </p:nvSpPr>
          <p:spPr>
            <a:xfrm>
              <a:off x="10475388" y="1711980"/>
              <a:ext cx="1591573"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smtClean="0">
                  <a:solidFill>
                    <a:schemeClr val="tx1"/>
                  </a:solidFill>
                  <a:latin typeface="標楷體" panose="03000509000000000000" pitchFamily="65" charset="-120"/>
                  <a:ea typeface="標楷體" panose="03000509000000000000" pitchFamily="65" charset="-120"/>
                </a:rPr>
                <a:t>初始化</a:t>
              </a:r>
              <a:endParaRPr lang="zh-TW" altLang="en-US" b="1" dirty="0">
                <a:solidFill>
                  <a:schemeClr val="tx1"/>
                </a:solidFill>
                <a:latin typeface="標楷體" panose="03000509000000000000" pitchFamily="65" charset="-120"/>
                <a:ea typeface="標楷體" panose="03000509000000000000" pitchFamily="65" charset="-120"/>
              </a:endParaRPr>
            </a:p>
          </p:txBody>
        </p:sp>
        <p:sp>
          <p:nvSpPr>
            <p:cNvPr id="12" name="菱形 11"/>
            <p:cNvSpPr/>
            <p:nvPr/>
          </p:nvSpPr>
          <p:spPr>
            <a:xfrm>
              <a:off x="7756588" y="1659333"/>
              <a:ext cx="1878676" cy="714894"/>
            </a:xfrm>
            <a:prstGeom prst="diamond">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標楷體" panose="03000509000000000000" pitchFamily="65" charset="-120"/>
                  <a:ea typeface="標楷體" panose="03000509000000000000" pitchFamily="65" charset="-120"/>
                </a:rPr>
                <a:t>初始化</a:t>
              </a:r>
              <a:r>
                <a:rPr lang="en-US" altLang="zh-TW" b="1" dirty="0" smtClean="0">
                  <a:solidFill>
                    <a:schemeClr val="tx1"/>
                  </a:solidFill>
                  <a:latin typeface="標楷體" panose="03000509000000000000" pitchFamily="65" charset="-120"/>
                  <a:ea typeface="標楷體" panose="03000509000000000000" pitchFamily="65" charset="-120"/>
                </a:rPr>
                <a:t>?</a:t>
              </a:r>
              <a:endParaRPr lang="zh-TW" altLang="en-US" b="1" dirty="0">
                <a:solidFill>
                  <a:schemeClr val="tx1"/>
                </a:solidFill>
                <a:latin typeface="標楷體" panose="03000509000000000000" pitchFamily="65" charset="-120"/>
                <a:ea typeface="標楷體" panose="03000509000000000000" pitchFamily="65" charset="-120"/>
              </a:endParaRPr>
            </a:p>
          </p:txBody>
        </p:sp>
        <p:cxnSp>
          <p:nvCxnSpPr>
            <p:cNvPr id="14" name="直線單箭頭接點 13"/>
            <p:cNvCxnSpPr>
              <a:stCxn id="7" idx="2"/>
              <a:endCxn id="12" idx="0"/>
            </p:cNvCxnSpPr>
            <p:nvPr/>
          </p:nvCxnSpPr>
          <p:spPr>
            <a:xfrm>
              <a:off x="8695926" y="1062110"/>
              <a:ext cx="0" cy="597223"/>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12" idx="2"/>
              <a:endCxn id="10" idx="0"/>
            </p:cNvCxnSpPr>
            <p:nvPr/>
          </p:nvCxnSpPr>
          <p:spPr>
            <a:xfrm>
              <a:off x="8695926" y="2374227"/>
              <a:ext cx="0" cy="50131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0" idx="2"/>
              <a:endCxn id="9" idx="0"/>
            </p:cNvCxnSpPr>
            <p:nvPr/>
          </p:nvCxnSpPr>
          <p:spPr>
            <a:xfrm>
              <a:off x="8695926" y="3485143"/>
              <a:ext cx="0" cy="66412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9" idx="2"/>
              <a:endCxn id="8" idx="0"/>
            </p:cNvCxnSpPr>
            <p:nvPr/>
          </p:nvCxnSpPr>
          <p:spPr>
            <a:xfrm>
              <a:off x="8695926" y="4758869"/>
              <a:ext cx="0" cy="66412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2" idx="3"/>
              <a:endCxn id="11" idx="1"/>
            </p:cNvCxnSpPr>
            <p:nvPr/>
          </p:nvCxnSpPr>
          <p:spPr>
            <a:xfrm>
              <a:off x="9635264" y="2016780"/>
              <a:ext cx="840124"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接點 33"/>
            <p:cNvCxnSpPr>
              <a:stCxn id="11" idx="2"/>
              <a:endCxn id="10" idx="3"/>
            </p:cNvCxnSpPr>
            <p:nvPr/>
          </p:nvCxnSpPr>
          <p:spPr>
            <a:xfrm rot="5400000">
              <a:off x="10033125" y="1942292"/>
              <a:ext cx="858763" cy="1617339"/>
            </a:xfrm>
            <a:prstGeom prst="bentConnector2">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9752318" y="1495048"/>
              <a:ext cx="606016"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no</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8" name="文字方塊 37"/>
            <p:cNvSpPr txBox="1"/>
            <p:nvPr/>
          </p:nvSpPr>
          <p:spPr>
            <a:xfrm>
              <a:off x="8063184" y="2413896"/>
              <a:ext cx="623455"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yes</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56" name="投影片編號版面配置區 55"/>
          <p:cNvSpPr>
            <a:spLocks noGrp="1"/>
          </p:cNvSpPr>
          <p:nvPr>
            <p:ph type="sldNum" sz="quarter" idx="12"/>
          </p:nvPr>
        </p:nvSpPr>
        <p:spPr/>
        <p:txBody>
          <a:bodyPr/>
          <a:lstStyle/>
          <a:p>
            <a:fld id="{947994E6-6C4B-41BF-86D6-CAF6AF4852A8}" type="slidenum">
              <a:rPr lang="zh-TW" altLang="en-US" smtClean="0"/>
              <a:t>16</a:t>
            </a:fld>
            <a:endParaRPr lang="zh-TW" altLang="en-US"/>
          </a:p>
        </p:txBody>
      </p:sp>
    </p:spTree>
    <p:extLst>
      <p:ext uri="{BB962C8B-B14F-4D97-AF65-F5344CB8AC3E}">
        <p14:creationId xmlns:p14="http://schemas.microsoft.com/office/powerpoint/2010/main" val="332354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線接點 29"/>
          <p:cNvCxnSpPr/>
          <p:nvPr/>
        </p:nvCxnSpPr>
        <p:spPr>
          <a:xfrm>
            <a:off x="7782958" y="2647902"/>
            <a:ext cx="1388258" cy="17887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H="1">
            <a:off x="7840216" y="2647902"/>
            <a:ext cx="1239501" cy="17678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a:xfrm>
            <a:off x="2592925" y="624110"/>
            <a:ext cx="3823917" cy="819054"/>
          </a:xfrm>
        </p:spPr>
        <p:txBody>
          <a:bodyPr>
            <a:normAutofit/>
          </a:bodyPr>
          <a:lstStyle/>
          <a:p>
            <a:r>
              <a:rPr lang="zh-TW" altLang="en-US" sz="4400" dirty="0" smtClean="0">
                <a:latin typeface="標楷體" panose="03000509000000000000" pitchFamily="65" charset="-120"/>
                <a:ea typeface="標楷體" panose="03000509000000000000" pitchFamily="65" charset="-120"/>
              </a:rPr>
              <a:t>鬼影標記去除</a:t>
            </a:r>
            <a:endParaRPr lang="zh-TW" altLang="en-US" sz="4400"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6908160" y="1648195"/>
            <a:ext cx="874798" cy="457159"/>
          </a:xfrm>
        </p:spPr>
        <p:txBody>
          <a:bodyPr>
            <a:normAutofit lnSpcReduction="10000"/>
          </a:bodyPr>
          <a:lstStyle/>
          <a:p>
            <a:pPr marL="0" indent="0">
              <a:buNone/>
            </a:pPr>
            <a:r>
              <a:rPr lang="zh-TW" altLang="en-US" sz="2400" dirty="0" smtClean="0">
                <a:solidFill>
                  <a:schemeClr val="tx1"/>
                </a:solidFill>
                <a:latin typeface="標楷體" panose="03000509000000000000" pitchFamily="65" charset="-120"/>
                <a:ea typeface="標楷體" panose="03000509000000000000" pitchFamily="65" charset="-120"/>
              </a:rPr>
              <a:t>成因</a:t>
            </a:r>
            <a:r>
              <a:rPr lang="en-US" altLang="zh-TW" sz="2400" dirty="0" smtClean="0">
                <a:solidFill>
                  <a:schemeClr val="tx1"/>
                </a:solidFill>
                <a:latin typeface="標楷體" panose="03000509000000000000" pitchFamily="65" charset="-120"/>
                <a:ea typeface="標楷體" panose="03000509000000000000" pitchFamily="65" charset="-120"/>
              </a:rPr>
              <a:t>:</a:t>
            </a:r>
          </a:p>
          <a:p>
            <a:pPr marL="0" indent="0">
              <a:buNone/>
            </a:pPr>
            <a:endParaRPr lang="en-US" altLang="zh-TW" dirty="0" smtClean="0"/>
          </a:p>
        </p:txBody>
      </p:sp>
      <p:grpSp>
        <p:nvGrpSpPr>
          <p:cNvPr id="6" name="群組 5"/>
          <p:cNvGrpSpPr/>
          <p:nvPr/>
        </p:nvGrpSpPr>
        <p:grpSpPr>
          <a:xfrm>
            <a:off x="2592925" y="1876775"/>
            <a:ext cx="2777096" cy="3886957"/>
            <a:chOff x="7543685" y="452510"/>
            <a:chExt cx="4523276" cy="5580085"/>
          </a:xfrm>
        </p:grpSpPr>
        <p:sp>
          <p:nvSpPr>
            <p:cNvPr id="7" name="矩形 6"/>
            <p:cNvSpPr/>
            <p:nvPr/>
          </p:nvSpPr>
          <p:spPr>
            <a:xfrm>
              <a:off x="7738016" y="452510"/>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鬼影標記去除</a:t>
              </a:r>
            </a:p>
          </p:txBody>
        </p:sp>
        <p:sp>
          <p:nvSpPr>
            <p:cNvPr id="8" name="矩形 7"/>
            <p:cNvSpPr/>
            <p:nvPr/>
          </p:nvSpPr>
          <p:spPr>
            <a:xfrm>
              <a:off x="7635807" y="5422995"/>
              <a:ext cx="2130326"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建立皮膚坐標系</a:t>
              </a:r>
              <a:endParaRPr lang="zh-TW" altLang="en-US" sz="1200" b="1" dirty="0">
                <a:solidFill>
                  <a:schemeClr val="tx1"/>
                </a:solidFill>
                <a:latin typeface="標楷體" panose="03000509000000000000" pitchFamily="65" charset="-120"/>
                <a:ea typeface="標楷體" panose="03000509000000000000" pitchFamily="65" charset="-120"/>
              </a:endParaRPr>
            </a:p>
          </p:txBody>
        </p:sp>
        <p:sp>
          <p:nvSpPr>
            <p:cNvPr id="9" name="矩形 8"/>
            <p:cNvSpPr/>
            <p:nvPr/>
          </p:nvSpPr>
          <p:spPr>
            <a:xfrm>
              <a:off x="7738016" y="4149269"/>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幾何確認</a:t>
              </a:r>
            </a:p>
          </p:txBody>
        </p:sp>
        <p:sp>
          <p:nvSpPr>
            <p:cNvPr id="10" name="矩形 9"/>
            <p:cNvSpPr/>
            <p:nvPr/>
          </p:nvSpPr>
          <p:spPr>
            <a:xfrm>
              <a:off x="7738016" y="2875543"/>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光學標記編號</a:t>
              </a:r>
            </a:p>
          </p:txBody>
        </p:sp>
        <p:sp>
          <p:nvSpPr>
            <p:cNvPr id="11" name="矩形 10"/>
            <p:cNvSpPr/>
            <p:nvPr/>
          </p:nvSpPr>
          <p:spPr>
            <a:xfrm>
              <a:off x="10475388" y="1711980"/>
              <a:ext cx="1591573"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初始化</a:t>
              </a:r>
              <a:endParaRPr lang="zh-TW" altLang="en-US" sz="1200" b="1" dirty="0">
                <a:solidFill>
                  <a:schemeClr val="tx1"/>
                </a:solidFill>
                <a:latin typeface="標楷體" panose="03000509000000000000" pitchFamily="65" charset="-120"/>
                <a:ea typeface="標楷體" panose="03000509000000000000" pitchFamily="65" charset="-120"/>
              </a:endParaRPr>
            </a:p>
          </p:txBody>
        </p:sp>
        <p:sp>
          <p:nvSpPr>
            <p:cNvPr id="12" name="菱形 11"/>
            <p:cNvSpPr/>
            <p:nvPr/>
          </p:nvSpPr>
          <p:spPr>
            <a:xfrm>
              <a:off x="7543685" y="1659333"/>
              <a:ext cx="2324657" cy="714893"/>
            </a:xfrm>
            <a:prstGeom prst="diamond">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初始化</a:t>
              </a:r>
              <a:r>
                <a:rPr lang="en-US" altLang="zh-TW" sz="1200" b="1" dirty="0" smtClean="0">
                  <a:solidFill>
                    <a:schemeClr val="tx1"/>
                  </a:solidFill>
                  <a:latin typeface="標楷體" panose="03000509000000000000" pitchFamily="65" charset="-120"/>
                  <a:ea typeface="標楷體" panose="03000509000000000000" pitchFamily="65" charset="-120"/>
                </a:rPr>
                <a:t>?</a:t>
              </a:r>
              <a:endParaRPr lang="zh-TW" altLang="en-US" sz="1200" b="1" dirty="0">
                <a:solidFill>
                  <a:schemeClr val="tx1"/>
                </a:solidFill>
                <a:latin typeface="標楷體" panose="03000509000000000000" pitchFamily="65" charset="-120"/>
                <a:ea typeface="標楷體" panose="03000509000000000000" pitchFamily="65" charset="-120"/>
              </a:endParaRPr>
            </a:p>
          </p:txBody>
        </p:sp>
        <p:cxnSp>
          <p:nvCxnSpPr>
            <p:cNvPr id="13" name="直線單箭頭接點 12"/>
            <p:cNvCxnSpPr>
              <a:stCxn id="7" idx="2"/>
              <a:endCxn id="12" idx="0"/>
            </p:cNvCxnSpPr>
            <p:nvPr/>
          </p:nvCxnSpPr>
          <p:spPr>
            <a:xfrm>
              <a:off x="8695927" y="1062110"/>
              <a:ext cx="10087" cy="597224"/>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2" idx="2"/>
              <a:endCxn id="10" idx="0"/>
            </p:cNvCxnSpPr>
            <p:nvPr/>
          </p:nvCxnSpPr>
          <p:spPr>
            <a:xfrm flipH="1">
              <a:off x="8695927" y="2374227"/>
              <a:ext cx="10087" cy="50131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10" idx="2"/>
              <a:endCxn id="9" idx="0"/>
            </p:cNvCxnSpPr>
            <p:nvPr/>
          </p:nvCxnSpPr>
          <p:spPr>
            <a:xfrm>
              <a:off x="8695926" y="3485143"/>
              <a:ext cx="0" cy="66412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9" idx="2"/>
              <a:endCxn id="8" idx="0"/>
            </p:cNvCxnSpPr>
            <p:nvPr/>
          </p:nvCxnSpPr>
          <p:spPr>
            <a:xfrm>
              <a:off x="8695927" y="4758869"/>
              <a:ext cx="5043" cy="66412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2" idx="3"/>
              <a:endCxn id="11" idx="1"/>
            </p:cNvCxnSpPr>
            <p:nvPr/>
          </p:nvCxnSpPr>
          <p:spPr>
            <a:xfrm>
              <a:off x="9868342" y="2016780"/>
              <a:ext cx="607046"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接點 17"/>
            <p:cNvCxnSpPr>
              <a:stCxn id="11" idx="2"/>
              <a:endCxn id="10" idx="3"/>
            </p:cNvCxnSpPr>
            <p:nvPr/>
          </p:nvCxnSpPr>
          <p:spPr>
            <a:xfrm rot="5400000">
              <a:off x="10033125" y="1942292"/>
              <a:ext cx="858763" cy="1617339"/>
            </a:xfrm>
            <a:prstGeom prst="bentConnector2">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p:cNvSpPr txBox="1"/>
            <p:nvPr/>
          </p:nvSpPr>
          <p:spPr>
            <a:xfrm>
              <a:off x="9752318" y="1495048"/>
              <a:ext cx="606016" cy="369332"/>
            </a:xfrm>
            <a:prstGeom prst="rect">
              <a:avLst/>
            </a:prstGeom>
            <a:noFill/>
          </p:spPr>
          <p:txBody>
            <a:bodyPr wrap="square" rtlCol="0">
              <a:spAutoFit/>
            </a:bodyPr>
            <a:lstStyle/>
            <a:p>
              <a:r>
                <a:rPr lang="en-US" altLang="zh-TW" sz="1000" dirty="0" smtClean="0">
                  <a:latin typeface="Times New Roman" panose="02020603050405020304" pitchFamily="18" charset="0"/>
                  <a:ea typeface="標楷體" panose="03000509000000000000" pitchFamily="65" charset="-120"/>
                  <a:cs typeface="Times New Roman" panose="02020603050405020304" pitchFamily="18" charset="0"/>
                </a:rPr>
                <a:t>no</a:t>
              </a: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文字方塊 19"/>
            <p:cNvSpPr txBox="1"/>
            <p:nvPr/>
          </p:nvSpPr>
          <p:spPr>
            <a:xfrm>
              <a:off x="7900144" y="2413896"/>
              <a:ext cx="786497" cy="385534"/>
            </a:xfrm>
            <a:prstGeom prst="rect">
              <a:avLst/>
            </a:prstGeom>
            <a:noFill/>
          </p:spPr>
          <p:txBody>
            <a:bodyPr wrap="square" rtlCol="0">
              <a:spAutoFit/>
            </a:bodyPr>
            <a:lstStyle/>
            <a:p>
              <a:r>
                <a:rPr lang="en-US" altLang="zh-TW" sz="1000" dirty="0" smtClean="0">
                  <a:latin typeface="Times New Roman" panose="02020603050405020304" pitchFamily="18" charset="0"/>
                  <a:ea typeface="標楷體" panose="03000509000000000000" pitchFamily="65" charset="-120"/>
                  <a:cs typeface="Times New Roman" panose="02020603050405020304" pitchFamily="18" charset="0"/>
                </a:rPr>
                <a:t>yes</a:t>
              </a: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p:txBody>
        </p:sp>
      </p:grpSp>
      <p:pic>
        <p:nvPicPr>
          <p:cNvPr id="22" name="圖片 21"/>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42616" y="314345"/>
            <a:ext cx="3291840" cy="893064"/>
          </a:xfrm>
          <a:prstGeom prst="rect">
            <a:avLst/>
          </a:prstGeom>
        </p:spPr>
      </p:pic>
      <p:pic>
        <p:nvPicPr>
          <p:cNvPr id="23" name="圖片 22"/>
          <p:cNvPicPr>
            <a:picLocks noChangeAspect="1"/>
          </p:cNvPicPr>
          <p:nvPr/>
        </p:nvPicPr>
        <p:blipFill>
          <a:blip r:embed="rId5">
            <a:extLst>
              <a:ext uri="{BEBA8EAE-BF5A-486C-A8C5-ECC9F3942E4B}">
                <a14:imgProps xmlns:a14="http://schemas.microsoft.com/office/drawing/2010/main">
                  <a14:imgLayer r:embed="rId6">
                    <a14:imgEffect>
                      <a14:backgroundRemoval t="8861" b="88608" l="4091" r="95909"/>
                    </a14:imgEffect>
                  </a14:imgLayer>
                </a14:imgProps>
              </a:ext>
            </a:extLst>
          </a:blip>
          <a:stretch>
            <a:fillRect/>
          </a:stretch>
        </p:blipFill>
        <p:spPr>
          <a:xfrm>
            <a:off x="7448416" y="2126296"/>
            <a:ext cx="2095500" cy="752475"/>
          </a:xfrm>
          <a:prstGeom prst="rect">
            <a:avLst/>
          </a:prstGeom>
        </p:spPr>
      </p:pic>
      <p:sp>
        <p:nvSpPr>
          <p:cNvPr id="25" name="文字方塊 24"/>
          <p:cNvSpPr txBox="1"/>
          <p:nvPr/>
        </p:nvSpPr>
        <p:spPr>
          <a:xfrm>
            <a:off x="8200891" y="2278570"/>
            <a:ext cx="65022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NDI</a:t>
            </a:r>
            <a:endParaRPr lang="zh-TW" altLang="en-US" dirty="0">
              <a:latin typeface="Times New Roman" panose="02020603050405020304" pitchFamily="18" charset="0"/>
              <a:cs typeface="Times New Roman" panose="02020603050405020304" pitchFamily="18" charset="0"/>
            </a:endParaRPr>
          </a:p>
        </p:txBody>
      </p:sp>
      <p:sp>
        <p:nvSpPr>
          <p:cNvPr id="26" name="文字方塊 25"/>
          <p:cNvSpPr txBox="1"/>
          <p:nvPr/>
        </p:nvSpPr>
        <p:spPr>
          <a:xfrm>
            <a:off x="13959087" y="1588532"/>
            <a:ext cx="65022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NDI</a:t>
            </a:r>
            <a:endParaRPr lang="zh-TW" altLang="en-US" dirty="0">
              <a:latin typeface="Times New Roman" panose="02020603050405020304" pitchFamily="18" charset="0"/>
              <a:cs typeface="Times New Roman" panose="02020603050405020304" pitchFamily="18" charset="0"/>
            </a:endParaRPr>
          </a:p>
        </p:txBody>
      </p:sp>
      <p:sp>
        <p:nvSpPr>
          <p:cNvPr id="27" name="橢圓 26"/>
          <p:cNvSpPr/>
          <p:nvPr/>
        </p:nvSpPr>
        <p:spPr>
          <a:xfrm>
            <a:off x="8247536" y="3332629"/>
            <a:ext cx="430909" cy="419322"/>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a:t>
            </a:r>
            <a:endParaRPr lang="zh-TW" altLang="en-US" dirty="0"/>
          </a:p>
        </p:txBody>
      </p:sp>
      <p:cxnSp>
        <p:nvCxnSpPr>
          <p:cNvPr id="39" name="直線接點 38"/>
          <p:cNvCxnSpPr/>
          <p:nvPr/>
        </p:nvCxnSpPr>
        <p:spPr>
          <a:xfrm>
            <a:off x="7782958" y="2647902"/>
            <a:ext cx="610665" cy="25858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flipH="1">
            <a:off x="8564234" y="2647902"/>
            <a:ext cx="515482" cy="25858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5" name="橢圓 44"/>
          <p:cNvSpPr/>
          <p:nvPr/>
        </p:nvSpPr>
        <p:spPr>
          <a:xfrm>
            <a:off x="7878343" y="3822372"/>
            <a:ext cx="419893" cy="408600"/>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接點 47"/>
          <p:cNvCxnSpPr/>
          <p:nvPr/>
        </p:nvCxnSpPr>
        <p:spPr>
          <a:xfrm>
            <a:off x="10245266" y="2647902"/>
            <a:ext cx="1388258" cy="17887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接點 48"/>
          <p:cNvCxnSpPr/>
          <p:nvPr/>
        </p:nvCxnSpPr>
        <p:spPr>
          <a:xfrm flipH="1">
            <a:off x="10302524" y="2647902"/>
            <a:ext cx="1239501" cy="17678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50" name="圖片 49"/>
          <p:cNvPicPr>
            <a:picLocks noChangeAspect="1"/>
          </p:cNvPicPr>
          <p:nvPr/>
        </p:nvPicPr>
        <p:blipFill>
          <a:blip r:embed="rId5">
            <a:extLst>
              <a:ext uri="{BEBA8EAE-BF5A-486C-A8C5-ECC9F3942E4B}">
                <a14:imgProps xmlns:a14="http://schemas.microsoft.com/office/drawing/2010/main">
                  <a14:imgLayer r:embed="rId6">
                    <a14:imgEffect>
                      <a14:backgroundRemoval t="8861" b="88608" l="4091" r="95909"/>
                    </a14:imgEffect>
                  </a14:imgLayer>
                </a14:imgProps>
              </a:ext>
            </a:extLst>
          </a:blip>
          <a:stretch>
            <a:fillRect/>
          </a:stretch>
        </p:blipFill>
        <p:spPr>
          <a:xfrm>
            <a:off x="9910724" y="2126296"/>
            <a:ext cx="2095500" cy="752475"/>
          </a:xfrm>
          <a:prstGeom prst="rect">
            <a:avLst/>
          </a:prstGeom>
        </p:spPr>
      </p:pic>
      <p:sp>
        <p:nvSpPr>
          <p:cNvPr id="51" name="文字方塊 50"/>
          <p:cNvSpPr txBox="1"/>
          <p:nvPr/>
        </p:nvSpPr>
        <p:spPr>
          <a:xfrm>
            <a:off x="10663199" y="2278570"/>
            <a:ext cx="65022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NDI</a:t>
            </a:r>
            <a:endParaRPr lang="zh-TW" altLang="en-US" dirty="0">
              <a:latin typeface="Times New Roman" panose="02020603050405020304" pitchFamily="18" charset="0"/>
              <a:cs typeface="Times New Roman" panose="02020603050405020304" pitchFamily="18" charset="0"/>
            </a:endParaRPr>
          </a:p>
        </p:txBody>
      </p:sp>
      <p:sp>
        <p:nvSpPr>
          <p:cNvPr id="52" name="橢圓 51"/>
          <p:cNvSpPr/>
          <p:nvPr/>
        </p:nvSpPr>
        <p:spPr>
          <a:xfrm>
            <a:off x="10785261" y="3427561"/>
            <a:ext cx="241281" cy="234792"/>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p:cNvSpPr/>
          <p:nvPr/>
        </p:nvSpPr>
        <p:spPr>
          <a:xfrm>
            <a:off x="10820596" y="5199318"/>
            <a:ext cx="241281" cy="234792"/>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4" name="直線接點 53"/>
          <p:cNvCxnSpPr>
            <a:endCxn id="53" idx="1"/>
          </p:cNvCxnSpPr>
          <p:nvPr/>
        </p:nvCxnSpPr>
        <p:spPr>
          <a:xfrm>
            <a:off x="10245266" y="2647902"/>
            <a:ext cx="610665" cy="25858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線接點 54"/>
          <p:cNvCxnSpPr>
            <a:endCxn id="53" idx="7"/>
          </p:cNvCxnSpPr>
          <p:nvPr/>
        </p:nvCxnSpPr>
        <p:spPr>
          <a:xfrm flipH="1">
            <a:off x="11026542" y="2647902"/>
            <a:ext cx="515482" cy="25858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6" name="橢圓 55"/>
          <p:cNvSpPr/>
          <p:nvPr/>
        </p:nvSpPr>
        <p:spPr>
          <a:xfrm>
            <a:off x="11163643" y="3929008"/>
            <a:ext cx="241281" cy="234792"/>
          </a:xfrm>
          <a:prstGeom prst="ellipse">
            <a:avLst/>
          </a:prstGeom>
          <a:solidFill>
            <a:schemeClr val="tx1">
              <a:lumMod val="65000"/>
              <a:lumOff val="3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p:cNvSpPr/>
          <p:nvPr/>
        </p:nvSpPr>
        <p:spPr>
          <a:xfrm>
            <a:off x="10441702" y="3919498"/>
            <a:ext cx="241281" cy="234792"/>
          </a:xfrm>
          <a:prstGeom prst="ellipse">
            <a:avLst/>
          </a:prstGeom>
          <a:solidFill>
            <a:schemeClr val="tx1">
              <a:lumMod val="65000"/>
              <a:lumOff val="3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p:cNvSpPr/>
          <p:nvPr/>
        </p:nvSpPr>
        <p:spPr>
          <a:xfrm>
            <a:off x="9610523" y="5797588"/>
            <a:ext cx="241281" cy="234792"/>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p:cNvSpPr/>
          <p:nvPr/>
        </p:nvSpPr>
        <p:spPr>
          <a:xfrm>
            <a:off x="9618257" y="6338878"/>
            <a:ext cx="241281" cy="234792"/>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p:cNvSpPr txBox="1"/>
          <p:nvPr/>
        </p:nvSpPr>
        <p:spPr>
          <a:xfrm>
            <a:off x="10118147" y="5729996"/>
            <a:ext cx="1868925"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真實的光學標記</a:t>
            </a:r>
            <a:endParaRPr lang="zh-TW" altLang="en-US" dirty="0">
              <a:latin typeface="標楷體" panose="03000509000000000000" pitchFamily="65" charset="-120"/>
              <a:ea typeface="標楷體" panose="03000509000000000000" pitchFamily="65" charset="-120"/>
            </a:endParaRPr>
          </a:p>
        </p:txBody>
      </p:sp>
      <p:sp>
        <p:nvSpPr>
          <p:cNvPr id="70" name="文字方塊 69"/>
          <p:cNvSpPr txBox="1"/>
          <p:nvPr/>
        </p:nvSpPr>
        <p:spPr>
          <a:xfrm>
            <a:off x="10118147" y="6272544"/>
            <a:ext cx="1868925"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鬼影標記</a:t>
            </a:r>
            <a:endParaRPr lang="zh-TW" altLang="en-US" dirty="0">
              <a:latin typeface="標楷體" panose="03000509000000000000" pitchFamily="65" charset="-120"/>
              <a:ea typeface="標楷體" panose="03000509000000000000" pitchFamily="65" charset="-120"/>
            </a:endParaRPr>
          </a:p>
        </p:txBody>
      </p:sp>
      <p:sp>
        <p:nvSpPr>
          <p:cNvPr id="86" name="橢圓 85"/>
          <p:cNvSpPr/>
          <p:nvPr/>
        </p:nvSpPr>
        <p:spPr>
          <a:xfrm>
            <a:off x="8278436" y="5059472"/>
            <a:ext cx="430909" cy="419322"/>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B</a:t>
            </a:r>
            <a:endParaRPr lang="zh-TW" altLang="en-US" dirty="0"/>
          </a:p>
        </p:txBody>
      </p:sp>
      <p:sp>
        <p:nvSpPr>
          <p:cNvPr id="87" name="橢圓 86"/>
          <p:cNvSpPr/>
          <p:nvPr/>
        </p:nvSpPr>
        <p:spPr>
          <a:xfrm>
            <a:off x="10361204" y="3818166"/>
            <a:ext cx="430909" cy="419322"/>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a:t>
            </a:r>
            <a:endParaRPr lang="zh-TW" altLang="en-US" dirty="0"/>
          </a:p>
        </p:txBody>
      </p:sp>
      <p:sp>
        <p:nvSpPr>
          <p:cNvPr id="88" name="橢圓 87"/>
          <p:cNvSpPr/>
          <p:nvPr/>
        </p:nvSpPr>
        <p:spPr>
          <a:xfrm>
            <a:off x="11079683" y="3827233"/>
            <a:ext cx="430909" cy="419322"/>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B</a:t>
            </a:r>
            <a:endParaRPr lang="zh-TW" altLang="en-US" dirty="0"/>
          </a:p>
        </p:txBody>
      </p:sp>
      <p:sp>
        <p:nvSpPr>
          <p:cNvPr id="89" name="圓角矩形 88"/>
          <p:cNvSpPr/>
          <p:nvPr/>
        </p:nvSpPr>
        <p:spPr>
          <a:xfrm>
            <a:off x="2409825" y="1733550"/>
            <a:ext cx="1828800" cy="738899"/>
          </a:xfrm>
          <a:prstGeom prst="round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p:cNvSpPr/>
          <p:nvPr/>
        </p:nvSpPr>
        <p:spPr>
          <a:xfrm>
            <a:off x="8626682" y="3822904"/>
            <a:ext cx="419893" cy="408600"/>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p:cNvSpPr/>
          <p:nvPr/>
        </p:nvSpPr>
        <p:spPr>
          <a:xfrm>
            <a:off x="10725095" y="3312030"/>
            <a:ext cx="419893" cy="408600"/>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橢圓 91"/>
          <p:cNvSpPr/>
          <p:nvPr/>
        </p:nvSpPr>
        <p:spPr>
          <a:xfrm>
            <a:off x="10712327" y="5170141"/>
            <a:ext cx="419893" cy="408600"/>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投影片編號版面配置區 95"/>
          <p:cNvSpPr>
            <a:spLocks noGrp="1"/>
          </p:cNvSpPr>
          <p:nvPr>
            <p:ph type="sldNum" sz="quarter" idx="12"/>
          </p:nvPr>
        </p:nvSpPr>
        <p:spPr/>
        <p:txBody>
          <a:bodyPr/>
          <a:lstStyle/>
          <a:p>
            <a:fld id="{947994E6-6C4B-41BF-86D6-CAF6AF4852A8}" type="slidenum">
              <a:rPr lang="zh-TW" altLang="en-US" smtClean="0"/>
              <a:t>17</a:t>
            </a:fld>
            <a:endParaRPr lang="zh-TW" altLang="en-US"/>
          </a:p>
        </p:txBody>
      </p:sp>
      <p:sp>
        <p:nvSpPr>
          <p:cNvPr id="60" name="文字方塊 59"/>
          <p:cNvSpPr txBox="1"/>
          <p:nvPr/>
        </p:nvSpPr>
        <p:spPr>
          <a:xfrm>
            <a:off x="5595619" y="6581001"/>
            <a:ext cx="2878529"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Ref:(Oliveira-Santos, </a:t>
            </a:r>
            <a:r>
              <a:rPr lang="en-US" altLang="zh-TW" sz="1200" dirty="0" err="1" smtClean="0">
                <a:latin typeface="Times New Roman" panose="02020603050405020304" pitchFamily="18" charset="0"/>
                <a:cs typeface="Times New Roman" panose="02020603050405020304" pitchFamily="18" charset="0"/>
              </a:rPr>
              <a:t>Peterhans</a:t>
            </a:r>
            <a:r>
              <a:rPr lang="en-US" altLang="zh-TW" sz="1200" dirty="0" smtClean="0">
                <a:latin typeface="Times New Roman" panose="02020603050405020304" pitchFamily="18" charset="0"/>
                <a:cs typeface="Times New Roman" panose="02020603050405020304" pitchFamily="18" charset="0"/>
              </a:rPr>
              <a:t> et al. 2011)</a:t>
            </a:r>
            <a:endParaRPr lang="zh-TW" altLang="en-US" sz="1200" dirty="0">
              <a:latin typeface="Times New Roman" panose="02020603050405020304" pitchFamily="18" charset="0"/>
              <a:cs typeface="Times New Roman" panose="02020603050405020304" pitchFamily="18" charset="0"/>
            </a:endParaRPr>
          </a:p>
        </p:txBody>
      </p:sp>
      <p:sp>
        <p:nvSpPr>
          <p:cNvPr id="61" name="矩形 60"/>
          <p:cNvSpPr/>
          <p:nvPr/>
        </p:nvSpPr>
        <p:spPr>
          <a:xfrm>
            <a:off x="7584382" y="2220940"/>
            <a:ext cx="428625" cy="46893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8897803" y="2192393"/>
            <a:ext cx="428625" cy="46893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6517143" y="5885005"/>
            <a:ext cx="428625" cy="46893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p:cNvSpPr txBox="1"/>
          <p:nvPr/>
        </p:nvSpPr>
        <p:spPr>
          <a:xfrm>
            <a:off x="7235202" y="5938791"/>
            <a:ext cx="2126067"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NDI</a:t>
            </a:r>
            <a:r>
              <a:rPr lang="zh-TW" altLang="en-US" dirty="0" smtClean="0">
                <a:latin typeface="標楷體" panose="03000509000000000000" pitchFamily="65" charset="-120"/>
                <a:ea typeface="標楷體" panose="03000509000000000000" pitchFamily="65" charset="-120"/>
              </a:rPr>
              <a:t>紅外線相機</a:t>
            </a:r>
            <a:endParaRPr lang="zh-TW" altLang="en-US" dirty="0">
              <a:latin typeface="標楷體" panose="03000509000000000000" pitchFamily="65" charset="-120"/>
              <a:ea typeface="標楷體" panose="03000509000000000000" pitchFamily="65" charset="-120"/>
            </a:endParaRPr>
          </a:p>
        </p:txBody>
      </p:sp>
      <p:sp>
        <p:nvSpPr>
          <p:cNvPr id="65" name="矩形 64"/>
          <p:cNvSpPr/>
          <p:nvPr/>
        </p:nvSpPr>
        <p:spPr>
          <a:xfrm>
            <a:off x="10000003" y="2178359"/>
            <a:ext cx="428625" cy="46893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11313424" y="2149812"/>
            <a:ext cx="428625" cy="46893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十字形 4"/>
          <p:cNvSpPr/>
          <p:nvPr/>
        </p:nvSpPr>
        <p:spPr>
          <a:xfrm rot="18855158">
            <a:off x="7184898" y="2253541"/>
            <a:ext cx="2682208" cy="2682208"/>
          </a:xfrm>
          <a:prstGeom prst="plus">
            <a:avLst>
              <a:gd name="adj" fmla="val 4452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2391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10" presetClass="entr" presetSubtype="0"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par>
                                <p:cTn id="58" presetID="10" presetClass="entr" presetSubtype="0"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par>
                                <p:cTn id="61" presetID="10"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500"/>
                                        <p:tgtEl>
                                          <p:spTgt spid="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fade">
                                      <p:cBhvr>
                                        <p:cTn id="72" dur="500"/>
                                        <p:tgtEl>
                                          <p:spTgt spid="8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fade">
                                      <p:cBhvr>
                                        <p:cTn id="81" dur="500"/>
                                        <p:tgtEl>
                                          <p:spTgt spid="9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500"/>
                                        <p:tgtEl>
                                          <p:spTgt spid="6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51" grpId="0"/>
      <p:bldP spid="52" grpId="0" animBg="1"/>
      <p:bldP spid="53" grpId="0" animBg="1"/>
      <p:bldP spid="56" grpId="0" animBg="1"/>
      <p:bldP spid="57" grpId="0" animBg="1"/>
      <p:bldP spid="86" grpId="0" animBg="1"/>
      <p:bldP spid="87" grpId="0" animBg="1"/>
      <p:bldP spid="88" grpId="0" animBg="1"/>
      <p:bldP spid="89" grpId="0" animBg="1"/>
      <p:bldP spid="90" grpId="0" animBg="1"/>
      <p:bldP spid="91" grpId="0" animBg="1"/>
      <p:bldP spid="92" grpId="0" animBg="1"/>
      <p:bldP spid="65" grpId="0" animBg="1"/>
      <p:bldP spid="66"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2592925" y="1876775"/>
            <a:ext cx="2777096" cy="3886957"/>
            <a:chOff x="7543685" y="452510"/>
            <a:chExt cx="4523276" cy="5580085"/>
          </a:xfrm>
        </p:grpSpPr>
        <p:sp>
          <p:nvSpPr>
            <p:cNvPr id="5" name="矩形 4"/>
            <p:cNvSpPr/>
            <p:nvPr/>
          </p:nvSpPr>
          <p:spPr>
            <a:xfrm>
              <a:off x="7738016" y="452510"/>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鬼影標記去除</a:t>
              </a:r>
            </a:p>
          </p:txBody>
        </p:sp>
        <p:sp>
          <p:nvSpPr>
            <p:cNvPr id="6" name="矩形 5"/>
            <p:cNvSpPr/>
            <p:nvPr/>
          </p:nvSpPr>
          <p:spPr>
            <a:xfrm>
              <a:off x="7635807" y="5422995"/>
              <a:ext cx="2130326"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建立皮膚坐標系</a:t>
              </a:r>
              <a:endParaRPr lang="zh-TW" altLang="en-US" sz="1200" b="1" dirty="0">
                <a:solidFill>
                  <a:schemeClr val="tx1"/>
                </a:solidFill>
                <a:latin typeface="標楷體" panose="03000509000000000000" pitchFamily="65" charset="-120"/>
                <a:ea typeface="標楷體" panose="03000509000000000000" pitchFamily="65" charset="-120"/>
              </a:endParaRPr>
            </a:p>
          </p:txBody>
        </p:sp>
        <p:sp>
          <p:nvSpPr>
            <p:cNvPr id="7" name="矩形 6"/>
            <p:cNvSpPr/>
            <p:nvPr/>
          </p:nvSpPr>
          <p:spPr>
            <a:xfrm>
              <a:off x="7738016" y="4149269"/>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幾何確認</a:t>
              </a:r>
            </a:p>
          </p:txBody>
        </p:sp>
        <p:sp>
          <p:nvSpPr>
            <p:cNvPr id="8" name="矩形 7"/>
            <p:cNvSpPr/>
            <p:nvPr/>
          </p:nvSpPr>
          <p:spPr>
            <a:xfrm>
              <a:off x="7738016" y="2875543"/>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光學標記編號</a:t>
              </a:r>
            </a:p>
          </p:txBody>
        </p:sp>
        <p:sp>
          <p:nvSpPr>
            <p:cNvPr id="9" name="矩形 8"/>
            <p:cNvSpPr/>
            <p:nvPr/>
          </p:nvSpPr>
          <p:spPr>
            <a:xfrm>
              <a:off x="10475388" y="1711980"/>
              <a:ext cx="1591573"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初始化</a:t>
              </a:r>
              <a:endParaRPr lang="zh-TW" altLang="en-US" sz="1200" b="1" dirty="0">
                <a:solidFill>
                  <a:schemeClr val="tx1"/>
                </a:solidFill>
                <a:latin typeface="標楷體" panose="03000509000000000000" pitchFamily="65" charset="-120"/>
                <a:ea typeface="標楷體" panose="03000509000000000000" pitchFamily="65" charset="-120"/>
              </a:endParaRPr>
            </a:p>
          </p:txBody>
        </p:sp>
        <p:sp>
          <p:nvSpPr>
            <p:cNvPr id="10" name="菱形 9"/>
            <p:cNvSpPr/>
            <p:nvPr/>
          </p:nvSpPr>
          <p:spPr>
            <a:xfrm>
              <a:off x="7543685" y="1659333"/>
              <a:ext cx="2324657" cy="714893"/>
            </a:xfrm>
            <a:prstGeom prst="diamond">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初始化</a:t>
              </a:r>
              <a:r>
                <a:rPr lang="en-US" altLang="zh-TW" sz="1200" b="1" dirty="0" smtClean="0">
                  <a:solidFill>
                    <a:schemeClr val="tx1"/>
                  </a:solidFill>
                  <a:latin typeface="標楷體" panose="03000509000000000000" pitchFamily="65" charset="-120"/>
                  <a:ea typeface="標楷體" panose="03000509000000000000" pitchFamily="65" charset="-120"/>
                </a:rPr>
                <a:t>?</a:t>
              </a:r>
              <a:endParaRPr lang="zh-TW" altLang="en-US" sz="1200" b="1" dirty="0">
                <a:solidFill>
                  <a:schemeClr val="tx1"/>
                </a:solidFill>
                <a:latin typeface="標楷體" panose="03000509000000000000" pitchFamily="65" charset="-120"/>
                <a:ea typeface="標楷體" panose="03000509000000000000" pitchFamily="65" charset="-120"/>
              </a:endParaRPr>
            </a:p>
          </p:txBody>
        </p:sp>
        <p:cxnSp>
          <p:nvCxnSpPr>
            <p:cNvPr id="11" name="直線單箭頭接點 10"/>
            <p:cNvCxnSpPr>
              <a:stCxn id="5" idx="2"/>
              <a:endCxn id="10" idx="0"/>
            </p:cNvCxnSpPr>
            <p:nvPr/>
          </p:nvCxnSpPr>
          <p:spPr>
            <a:xfrm>
              <a:off x="8695927" y="1062110"/>
              <a:ext cx="10087" cy="597224"/>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2"/>
              <a:endCxn id="8" idx="0"/>
            </p:cNvCxnSpPr>
            <p:nvPr/>
          </p:nvCxnSpPr>
          <p:spPr>
            <a:xfrm flipH="1">
              <a:off x="8695927" y="2374227"/>
              <a:ext cx="10087" cy="50131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2"/>
              <a:endCxn id="7" idx="0"/>
            </p:cNvCxnSpPr>
            <p:nvPr/>
          </p:nvCxnSpPr>
          <p:spPr>
            <a:xfrm>
              <a:off x="8695926" y="3485143"/>
              <a:ext cx="0" cy="66412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2"/>
              <a:endCxn id="6" idx="0"/>
            </p:cNvCxnSpPr>
            <p:nvPr/>
          </p:nvCxnSpPr>
          <p:spPr>
            <a:xfrm>
              <a:off x="8695927" y="4758869"/>
              <a:ext cx="5043" cy="66412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10" idx="3"/>
              <a:endCxn id="9" idx="1"/>
            </p:cNvCxnSpPr>
            <p:nvPr/>
          </p:nvCxnSpPr>
          <p:spPr>
            <a:xfrm>
              <a:off x="9868342" y="2016780"/>
              <a:ext cx="607046"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接點 15"/>
            <p:cNvCxnSpPr>
              <a:stCxn id="9" idx="2"/>
              <a:endCxn id="8" idx="3"/>
            </p:cNvCxnSpPr>
            <p:nvPr/>
          </p:nvCxnSpPr>
          <p:spPr>
            <a:xfrm rot="5400000">
              <a:off x="10033125" y="1942292"/>
              <a:ext cx="858763" cy="1617339"/>
            </a:xfrm>
            <a:prstGeom prst="bentConnector2">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9752318" y="1495048"/>
              <a:ext cx="606016" cy="369332"/>
            </a:xfrm>
            <a:prstGeom prst="rect">
              <a:avLst/>
            </a:prstGeom>
            <a:noFill/>
          </p:spPr>
          <p:txBody>
            <a:bodyPr wrap="square" rtlCol="0">
              <a:spAutoFit/>
            </a:bodyPr>
            <a:lstStyle/>
            <a:p>
              <a:r>
                <a:rPr lang="en-US" altLang="zh-TW" sz="1000" dirty="0" smtClean="0">
                  <a:latin typeface="Times New Roman" panose="02020603050405020304" pitchFamily="18" charset="0"/>
                  <a:ea typeface="標楷體" panose="03000509000000000000" pitchFamily="65" charset="-120"/>
                  <a:cs typeface="Times New Roman" panose="02020603050405020304" pitchFamily="18" charset="0"/>
                </a:rPr>
                <a:t>no</a:t>
              </a: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文字方塊 17"/>
            <p:cNvSpPr txBox="1"/>
            <p:nvPr/>
          </p:nvSpPr>
          <p:spPr>
            <a:xfrm>
              <a:off x="7900144" y="2413896"/>
              <a:ext cx="786497" cy="385534"/>
            </a:xfrm>
            <a:prstGeom prst="rect">
              <a:avLst/>
            </a:prstGeom>
            <a:noFill/>
          </p:spPr>
          <p:txBody>
            <a:bodyPr wrap="square" rtlCol="0">
              <a:spAutoFit/>
            </a:bodyPr>
            <a:lstStyle/>
            <a:p>
              <a:r>
                <a:rPr lang="en-US" altLang="zh-TW" sz="1000" dirty="0" smtClean="0">
                  <a:latin typeface="Times New Roman" panose="02020603050405020304" pitchFamily="18" charset="0"/>
                  <a:ea typeface="標楷體" panose="03000509000000000000" pitchFamily="65" charset="-120"/>
                  <a:cs typeface="Times New Roman" panose="02020603050405020304" pitchFamily="18" charset="0"/>
                </a:rPr>
                <a:t>yes</a:t>
              </a: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20" name="圓角矩形 19"/>
          <p:cNvSpPr/>
          <p:nvPr/>
        </p:nvSpPr>
        <p:spPr>
          <a:xfrm>
            <a:off x="2409825" y="1733550"/>
            <a:ext cx="1828800" cy="738899"/>
          </a:xfrm>
          <a:prstGeom prst="round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p:cNvCxnSpPr/>
          <p:nvPr/>
        </p:nvCxnSpPr>
        <p:spPr>
          <a:xfrm>
            <a:off x="8672047" y="1560554"/>
            <a:ext cx="1951449" cy="233011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5" name="圖片 34"/>
          <p:cNvPicPr>
            <a:picLocks noChangeAspect="1"/>
          </p:cNvPicPr>
          <p:nvPr/>
        </p:nvPicPr>
        <p:blipFill>
          <a:blip r:embed="rId3">
            <a:extLst>
              <a:ext uri="{BEBA8EAE-BF5A-486C-A8C5-ECC9F3942E4B}">
                <a14:imgProps xmlns:a14="http://schemas.microsoft.com/office/drawing/2010/main">
                  <a14:imgLayer r:embed="rId4">
                    <a14:imgEffect>
                      <a14:backgroundRemoval t="8861" b="88608" l="4091" r="95909"/>
                    </a14:imgEffect>
                  </a14:imgLayer>
                </a14:imgProps>
              </a:ext>
            </a:extLst>
          </a:blip>
          <a:stretch>
            <a:fillRect/>
          </a:stretch>
        </p:blipFill>
        <p:spPr>
          <a:xfrm>
            <a:off x="8898090" y="1271957"/>
            <a:ext cx="2095500" cy="752475"/>
          </a:xfrm>
          <a:prstGeom prst="rect">
            <a:avLst/>
          </a:prstGeom>
        </p:spPr>
      </p:pic>
      <p:sp>
        <p:nvSpPr>
          <p:cNvPr id="36" name="文字方塊 35"/>
          <p:cNvSpPr txBox="1"/>
          <p:nvPr/>
        </p:nvSpPr>
        <p:spPr>
          <a:xfrm>
            <a:off x="9650565" y="1424231"/>
            <a:ext cx="65022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NDI</a:t>
            </a:r>
            <a:endParaRPr lang="zh-TW" altLang="en-US" dirty="0">
              <a:latin typeface="Times New Roman" panose="02020603050405020304" pitchFamily="18" charset="0"/>
              <a:cs typeface="Times New Roman" panose="02020603050405020304" pitchFamily="18" charset="0"/>
            </a:endParaRPr>
          </a:p>
        </p:txBody>
      </p:sp>
      <p:sp>
        <p:nvSpPr>
          <p:cNvPr id="38" name="橢圓 37"/>
          <p:cNvSpPr/>
          <p:nvPr/>
        </p:nvSpPr>
        <p:spPr>
          <a:xfrm>
            <a:off x="9807962" y="4344979"/>
            <a:ext cx="241281" cy="234792"/>
          </a:xfrm>
          <a:prstGeom prst="ellips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9" name="直線接點 38"/>
          <p:cNvCxnSpPr/>
          <p:nvPr/>
        </p:nvCxnSpPr>
        <p:spPr>
          <a:xfrm>
            <a:off x="9232632" y="1793563"/>
            <a:ext cx="834916" cy="34166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線接點 39"/>
          <p:cNvCxnSpPr/>
          <p:nvPr/>
        </p:nvCxnSpPr>
        <p:spPr>
          <a:xfrm flipH="1">
            <a:off x="9678136" y="1793563"/>
            <a:ext cx="851254" cy="34166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 name="橢圓 42"/>
          <p:cNvSpPr/>
          <p:nvPr/>
        </p:nvSpPr>
        <p:spPr>
          <a:xfrm>
            <a:off x="9123003" y="2126716"/>
            <a:ext cx="430909" cy="419322"/>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a:t>
            </a:r>
            <a:endParaRPr lang="zh-TW" altLang="en-US" dirty="0"/>
          </a:p>
        </p:txBody>
      </p:sp>
      <p:sp>
        <p:nvSpPr>
          <p:cNvPr id="44" name="橢圓 43"/>
          <p:cNvSpPr/>
          <p:nvPr/>
        </p:nvSpPr>
        <p:spPr>
          <a:xfrm>
            <a:off x="9924789" y="3092263"/>
            <a:ext cx="430909" cy="419322"/>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B</a:t>
            </a:r>
            <a:endParaRPr lang="zh-TW" altLang="en-US" dirty="0"/>
          </a:p>
        </p:txBody>
      </p:sp>
      <p:sp>
        <p:nvSpPr>
          <p:cNvPr id="46" name="橢圓 45"/>
          <p:cNvSpPr/>
          <p:nvPr/>
        </p:nvSpPr>
        <p:spPr>
          <a:xfrm>
            <a:off x="9699693" y="4315802"/>
            <a:ext cx="419893" cy="408600"/>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a:t>
            </a:r>
            <a:endParaRPr lang="zh-TW" altLang="en-US" dirty="0">
              <a:solidFill>
                <a:schemeClr val="tx1"/>
              </a:solidFill>
            </a:endParaRPr>
          </a:p>
        </p:txBody>
      </p:sp>
      <p:sp>
        <p:nvSpPr>
          <p:cNvPr id="47" name="內容版面配置區 2"/>
          <p:cNvSpPr>
            <a:spLocks noGrp="1"/>
          </p:cNvSpPr>
          <p:nvPr>
            <p:ph idx="1"/>
          </p:nvPr>
        </p:nvSpPr>
        <p:spPr>
          <a:xfrm>
            <a:off x="6908160" y="1648195"/>
            <a:ext cx="988883" cy="457159"/>
          </a:xfrm>
        </p:spPr>
        <p:txBody>
          <a:bodyPr>
            <a:normAutofit lnSpcReduction="10000"/>
          </a:bodyPr>
          <a:lstStyle/>
          <a:p>
            <a:pPr marL="0" indent="0">
              <a:buNone/>
            </a:pPr>
            <a:r>
              <a:rPr lang="zh-TW" altLang="en-US" sz="2400" dirty="0">
                <a:solidFill>
                  <a:schemeClr val="tx1"/>
                </a:solidFill>
                <a:latin typeface="標楷體" panose="03000509000000000000" pitchFamily="65" charset="-120"/>
                <a:ea typeface="標楷體" panose="03000509000000000000" pitchFamily="65" charset="-120"/>
              </a:rPr>
              <a:t>解法</a:t>
            </a:r>
            <a:r>
              <a:rPr lang="en-US" altLang="zh-TW" sz="2400" dirty="0" smtClean="0">
                <a:solidFill>
                  <a:schemeClr val="tx1"/>
                </a:solidFill>
                <a:latin typeface="標楷體" panose="03000509000000000000" pitchFamily="65" charset="-120"/>
                <a:ea typeface="標楷體" panose="03000509000000000000" pitchFamily="65" charset="-120"/>
              </a:rPr>
              <a:t>:</a:t>
            </a:r>
          </a:p>
          <a:p>
            <a:pPr marL="0" indent="0">
              <a:buNone/>
            </a:pPr>
            <a:endParaRPr lang="en-US" altLang="zh-TW" dirty="0" smtClean="0"/>
          </a:p>
        </p:txBody>
      </p:sp>
      <p:sp>
        <p:nvSpPr>
          <p:cNvPr id="55" name="矩形 54"/>
          <p:cNvSpPr/>
          <p:nvPr/>
        </p:nvSpPr>
        <p:spPr>
          <a:xfrm>
            <a:off x="9005674" y="1369343"/>
            <a:ext cx="428625" cy="46893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p:nvSpPr>
        <p:spPr>
          <a:xfrm>
            <a:off x="10319095" y="1340796"/>
            <a:ext cx="428625" cy="46893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p:nvSpPr>
        <p:spPr>
          <a:xfrm>
            <a:off x="7897043" y="5735190"/>
            <a:ext cx="428625" cy="46893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p:cNvSpPr txBox="1"/>
          <p:nvPr/>
        </p:nvSpPr>
        <p:spPr>
          <a:xfrm>
            <a:off x="8615102" y="5788976"/>
            <a:ext cx="2126067"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NDI</a:t>
            </a:r>
            <a:r>
              <a:rPr lang="zh-TW" altLang="en-US" dirty="0" smtClean="0">
                <a:latin typeface="標楷體" panose="03000509000000000000" pitchFamily="65" charset="-120"/>
                <a:ea typeface="標楷體" panose="03000509000000000000" pitchFamily="65" charset="-120"/>
              </a:rPr>
              <a:t>紅外線相機</a:t>
            </a:r>
            <a:endParaRPr lang="zh-TW" altLang="en-US" dirty="0">
              <a:latin typeface="標楷體" panose="03000509000000000000" pitchFamily="65" charset="-120"/>
              <a:ea typeface="標楷體" panose="03000509000000000000" pitchFamily="65" charset="-120"/>
            </a:endParaRPr>
          </a:p>
        </p:txBody>
      </p:sp>
      <p:sp>
        <p:nvSpPr>
          <p:cNvPr id="60" name="文字方塊 59"/>
          <p:cNvSpPr txBox="1"/>
          <p:nvPr/>
        </p:nvSpPr>
        <p:spPr>
          <a:xfrm>
            <a:off x="10747720" y="3776920"/>
            <a:ext cx="853730"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L(A,B)</a:t>
            </a:r>
            <a:endParaRPr lang="zh-TW" altLang="en-US" dirty="0">
              <a:latin typeface="Times New Roman" panose="02020603050405020304" pitchFamily="18" charset="0"/>
              <a:cs typeface="Times New Roman" panose="02020603050405020304" pitchFamily="18" charset="0"/>
            </a:endParaRPr>
          </a:p>
        </p:txBody>
      </p:sp>
      <p:sp>
        <p:nvSpPr>
          <p:cNvPr id="61" name="文字方塊 60"/>
          <p:cNvSpPr txBox="1"/>
          <p:nvPr/>
        </p:nvSpPr>
        <p:spPr>
          <a:xfrm>
            <a:off x="8891340" y="4738459"/>
            <a:ext cx="853730"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L(B,C)</a:t>
            </a:r>
            <a:endParaRPr lang="zh-TW" altLang="en-US" dirty="0">
              <a:latin typeface="Times New Roman" panose="02020603050405020304" pitchFamily="18" charset="0"/>
              <a:cs typeface="Times New Roman" panose="02020603050405020304" pitchFamily="18" charset="0"/>
            </a:endParaRPr>
          </a:p>
        </p:txBody>
      </p:sp>
      <p:sp>
        <p:nvSpPr>
          <p:cNvPr id="62" name="文字方塊 61"/>
          <p:cNvSpPr txBox="1"/>
          <p:nvPr/>
        </p:nvSpPr>
        <p:spPr>
          <a:xfrm>
            <a:off x="10102525" y="4742996"/>
            <a:ext cx="853730"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L(A,C)</a:t>
            </a:r>
            <a:endParaRPr lang="zh-TW" altLang="en-US" dirty="0">
              <a:latin typeface="Times New Roman" panose="02020603050405020304" pitchFamily="18" charset="0"/>
              <a:cs typeface="Times New Roman" panose="02020603050405020304" pitchFamily="18" charset="0"/>
            </a:endParaRPr>
          </a:p>
        </p:txBody>
      </p:sp>
      <p:sp>
        <p:nvSpPr>
          <p:cNvPr id="65" name="文字方塊 64"/>
          <p:cNvSpPr txBox="1"/>
          <p:nvPr/>
        </p:nvSpPr>
        <p:spPr>
          <a:xfrm>
            <a:off x="7684490" y="6359809"/>
            <a:ext cx="853730"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L(B,C)</a:t>
            </a:r>
            <a:endParaRPr lang="zh-TW" altLang="en-US" dirty="0">
              <a:latin typeface="Times New Roman" panose="02020603050405020304" pitchFamily="18" charset="0"/>
              <a:cs typeface="Times New Roman" panose="02020603050405020304" pitchFamily="18" charset="0"/>
            </a:endParaRPr>
          </a:p>
        </p:txBody>
      </p:sp>
      <p:sp>
        <p:nvSpPr>
          <p:cNvPr id="66" name="文字方塊 65"/>
          <p:cNvSpPr txBox="1"/>
          <p:nvPr/>
        </p:nvSpPr>
        <p:spPr>
          <a:xfrm>
            <a:off x="8615102" y="6369778"/>
            <a:ext cx="2378488"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B,C</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球連線的延伸線</a:t>
            </a:r>
            <a:endParaRPr lang="zh-TW" altLang="en-US" dirty="0">
              <a:latin typeface="標楷體" panose="03000509000000000000" pitchFamily="65" charset="-120"/>
              <a:ea typeface="標楷體" panose="03000509000000000000" pitchFamily="65" charset="-120"/>
            </a:endParaRPr>
          </a:p>
        </p:txBody>
      </p:sp>
      <p:sp>
        <p:nvSpPr>
          <p:cNvPr id="69" name="標題 1"/>
          <p:cNvSpPr>
            <a:spLocks noGrp="1"/>
          </p:cNvSpPr>
          <p:nvPr>
            <p:ph type="title"/>
          </p:nvPr>
        </p:nvSpPr>
        <p:spPr>
          <a:xfrm>
            <a:off x="2592925" y="624110"/>
            <a:ext cx="3823917" cy="819054"/>
          </a:xfrm>
        </p:spPr>
        <p:txBody>
          <a:bodyPr>
            <a:normAutofit/>
          </a:bodyPr>
          <a:lstStyle/>
          <a:p>
            <a:r>
              <a:rPr lang="zh-TW" altLang="en-US" sz="4400" dirty="0" smtClean="0">
                <a:latin typeface="標楷體" panose="03000509000000000000" pitchFamily="65" charset="-120"/>
                <a:ea typeface="標楷體" panose="03000509000000000000" pitchFamily="65" charset="-120"/>
              </a:rPr>
              <a:t>鬼影標記去除</a:t>
            </a:r>
            <a:endParaRPr lang="zh-TW" altLang="en-US" sz="4400" dirty="0">
              <a:latin typeface="標楷體" panose="03000509000000000000" pitchFamily="65" charset="-120"/>
              <a:ea typeface="標楷體" panose="03000509000000000000" pitchFamily="65" charset="-120"/>
            </a:endParaRPr>
          </a:p>
        </p:txBody>
      </p:sp>
      <p:sp>
        <p:nvSpPr>
          <p:cNvPr id="72" name="投影片編號版面配置區 71"/>
          <p:cNvSpPr>
            <a:spLocks noGrp="1"/>
          </p:cNvSpPr>
          <p:nvPr>
            <p:ph type="sldNum" sz="quarter" idx="12"/>
          </p:nvPr>
        </p:nvSpPr>
        <p:spPr/>
        <p:txBody>
          <a:bodyPr/>
          <a:lstStyle/>
          <a:p>
            <a:fld id="{947994E6-6C4B-41BF-86D6-CAF6AF4852A8}" type="slidenum">
              <a:rPr lang="zh-TW" altLang="en-US" smtClean="0"/>
              <a:t>18</a:t>
            </a:fld>
            <a:endParaRPr lang="zh-TW" altLang="en-US"/>
          </a:p>
        </p:txBody>
      </p:sp>
      <p:sp>
        <p:nvSpPr>
          <p:cNvPr id="41" name="文字方塊 40"/>
          <p:cNvSpPr txBox="1"/>
          <p:nvPr/>
        </p:nvSpPr>
        <p:spPr>
          <a:xfrm>
            <a:off x="5595619" y="6581001"/>
            <a:ext cx="2878529"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Ref:(Oliveira-Santos, </a:t>
            </a:r>
            <a:r>
              <a:rPr lang="en-US" altLang="zh-TW" sz="1200" dirty="0" err="1" smtClean="0">
                <a:latin typeface="Times New Roman" panose="02020603050405020304" pitchFamily="18" charset="0"/>
                <a:cs typeface="Times New Roman" panose="02020603050405020304" pitchFamily="18" charset="0"/>
              </a:rPr>
              <a:t>Peterhans</a:t>
            </a:r>
            <a:r>
              <a:rPr lang="en-US" altLang="zh-TW" sz="1200" dirty="0" smtClean="0">
                <a:latin typeface="Times New Roman" panose="02020603050405020304" pitchFamily="18" charset="0"/>
                <a:cs typeface="Times New Roman" panose="02020603050405020304" pitchFamily="18" charset="0"/>
              </a:rPr>
              <a:t> et al. 2011)</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33421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2592925" y="1876775"/>
            <a:ext cx="2777096" cy="3886957"/>
            <a:chOff x="7543685" y="452510"/>
            <a:chExt cx="4523276" cy="5580085"/>
          </a:xfrm>
        </p:grpSpPr>
        <p:sp>
          <p:nvSpPr>
            <p:cNvPr id="5" name="矩形 4"/>
            <p:cNvSpPr/>
            <p:nvPr/>
          </p:nvSpPr>
          <p:spPr>
            <a:xfrm>
              <a:off x="7738016" y="452510"/>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鬼影標記去除</a:t>
              </a:r>
            </a:p>
          </p:txBody>
        </p:sp>
        <p:sp>
          <p:nvSpPr>
            <p:cNvPr id="6" name="矩形 5"/>
            <p:cNvSpPr/>
            <p:nvPr/>
          </p:nvSpPr>
          <p:spPr>
            <a:xfrm>
              <a:off x="7635807" y="5422995"/>
              <a:ext cx="2130326"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建立皮膚坐標系</a:t>
              </a:r>
              <a:endParaRPr lang="zh-TW" altLang="en-US" sz="1200" b="1" dirty="0">
                <a:solidFill>
                  <a:schemeClr val="tx1"/>
                </a:solidFill>
                <a:latin typeface="標楷體" panose="03000509000000000000" pitchFamily="65" charset="-120"/>
                <a:ea typeface="標楷體" panose="03000509000000000000" pitchFamily="65" charset="-120"/>
              </a:endParaRPr>
            </a:p>
          </p:txBody>
        </p:sp>
        <p:sp>
          <p:nvSpPr>
            <p:cNvPr id="7" name="矩形 6"/>
            <p:cNvSpPr/>
            <p:nvPr/>
          </p:nvSpPr>
          <p:spPr>
            <a:xfrm>
              <a:off x="7738016" y="4149269"/>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幾何確認</a:t>
              </a:r>
            </a:p>
          </p:txBody>
        </p:sp>
        <p:sp>
          <p:nvSpPr>
            <p:cNvPr id="8" name="矩形 7"/>
            <p:cNvSpPr/>
            <p:nvPr/>
          </p:nvSpPr>
          <p:spPr>
            <a:xfrm>
              <a:off x="7738016" y="2875543"/>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光學標記編號</a:t>
              </a:r>
            </a:p>
          </p:txBody>
        </p:sp>
        <p:sp>
          <p:nvSpPr>
            <p:cNvPr id="9" name="矩形 8"/>
            <p:cNvSpPr/>
            <p:nvPr/>
          </p:nvSpPr>
          <p:spPr>
            <a:xfrm>
              <a:off x="10475388" y="1711980"/>
              <a:ext cx="1591573"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初始化</a:t>
              </a:r>
              <a:endParaRPr lang="zh-TW" altLang="en-US" sz="1200" b="1" dirty="0">
                <a:solidFill>
                  <a:schemeClr val="tx1"/>
                </a:solidFill>
                <a:latin typeface="標楷體" panose="03000509000000000000" pitchFamily="65" charset="-120"/>
                <a:ea typeface="標楷體" panose="03000509000000000000" pitchFamily="65" charset="-120"/>
              </a:endParaRPr>
            </a:p>
          </p:txBody>
        </p:sp>
        <p:sp>
          <p:nvSpPr>
            <p:cNvPr id="10" name="菱形 9"/>
            <p:cNvSpPr/>
            <p:nvPr/>
          </p:nvSpPr>
          <p:spPr>
            <a:xfrm>
              <a:off x="7543685" y="1659333"/>
              <a:ext cx="2324657" cy="714893"/>
            </a:xfrm>
            <a:prstGeom prst="diamond">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初始化</a:t>
              </a:r>
              <a:r>
                <a:rPr lang="en-US" altLang="zh-TW" sz="1200" b="1" dirty="0" smtClean="0">
                  <a:solidFill>
                    <a:schemeClr val="tx1"/>
                  </a:solidFill>
                  <a:latin typeface="標楷體" panose="03000509000000000000" pitchFamily="65" charset="-120"/>
                  <a:ea typeface="標楷體" panose="03000509000000000000" pitchFamily="65" charset="-120"/>
                </a:rPr>
                <a:t>?</a:t>
              </a:r>
              <a:endParaRPr lang="zh-TW" altLang="en-US" sz="1200" b="1" dirty="0">
                <a:solidFill>
                  <a:schemeClr val="tx1"/>
                </a:solidFill>
                <a:latin typeface="標楷體" panose="03000509000000000000" pitchFamily="65" charset="-120"/>
                <a:ea typeface="標楷體" panose="03000509000000000000" pitchFamily="65" charset="-120"/>
              </a:endParaRPr>
            </a:p>
          </p:txBody>
        </p:sp>
        <p:cxnSp>
          <p:nvCxnSpPr>
            <p:cNvPr id="11" name="直線單箭頭接點 10"/>
            <p:cNvCxnSpPr>
              <a:stCxn id="5" idx="2"/>
              <a:endCxn id="10" idx="0"/>
            </p:cNvCxnSpPr>
            <p:nvPr/>
          </p:nvCxnSpPr>
          <p:spPr>
            <a:xfrm>
              <a:off x="8695927" y="1062110"/>
              <a:ext cx="10087" cy="597224"/>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2"/>
              <a:endCxn id="8" idx="0"/>
            </p:cNvCxnSpPr>
            <p:nvPr/>
          </p:nvCxnSpPr>
          <p:spPr>
            <a:xfrm flipH="1">
              <a:off x="8695927" y="2374227"/>
              <a:ext cx="10087" cy="50131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2"/>
              <a:endCxn id="7" idx="0"/>
            </p:cNvCxnSpPr>
            <p:nvPr/>
          </p:nvCxnSpPr>
          <p:spPr>
            <a:xfrm>
              <a:off x="8695926" y="3485143"/>
              <a:ext cx="0" cy="66412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2"/>
              <a:endCxn id="6" idx="0"/>
            </p:cNvCxnSpPr>
            <p:nvPr/>
          </p:nvCxnSpPr>
          <p:spPr>
            <a:xfrm>
              <a:off x="8695927" y="4758869"/>
              <a:ext cx="5043" cy="66412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10" idx="3"/>
              <a:endCxn id="9" idx="1"/>
            </p:cNvCxnSpPr>
            <p:nvPr/>
          </p:nvCxnSpPr>
          <p:spPr>
            <a:xfrm>
              <a:off x="9868342" y="2016780"/>
              <a:ext cx="607046"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接點 15"/>
            <p:cNvCxnSpPr>
              <a:stCxn id="9" idx="2"/>
              <a:endCxn id="8" idx="3"/>
            </p:cNvCxnSpPr>
            <p:nvPr/>
          </p:nvCxnSpPr>
          <p:spPr>
            <a:xfrm rot="5400000">
              <a:off x="10033125" y="1942292"/>
              <a:ext cx="858763" cy="1617339"/>
            </a:xfrm>
            <a:prstGeom prst="bentConnector2">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9752318" y="1495048"/>
              <a:ext cx="606016" cy="369332"/>
            </a:xfrm>
            <a:prstGeom prst="rect">
              <a:avLst/>
            </a:prstGeom>
            <a:noFill/>
          </p:spPr>
          <p:txBody>
            <a:bodyPr wrap="square" rtlCol="0">
              <a:spAutoFit/>
            </a:bodyPr>
            <a:lstStyle/>
            <a:p>
              <a:r>
                <a:rPr lang="en-US" altLang="zh-TW" sz="1000" dirty="0" smtClean="0">
                  <a:latin typeface="Times New Roman" panose="02020603050405020304" pitchFamily="18" charset="0"/>
                  <a:ea typeface="標楷體" panose="03000509000000000000" pitchFamily="65" charset="-120"/>
                  <a:cs typeface="Times New Roman" panose="02020603050405020304" pitchFamily="18" charset="0"/>
                </a:rPr>
                <a:t>no</a:t>
              </a: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文字方塊 17"/>
            <p:cNvSpPr txBox="1"/>
            <p:nvPr/>
          </p:nvSpPr>
          <p:spPr>
            <a:xfrm>
              <a:off x="7900144" y="2413896"/>
              <a:ext cx="786497" cy="385534"/>
            </a:xfrm>
            <a:prstGeom prst="rect">
              <a:avLst/>
            </a:prstGeom>
            <a:noFill/>
          </p:spPr>
          <p:txBody>
            <a:bodyPr wrap="square" rtlCol="0">
              <a:spAutoFit/>
            </a:bodyPr>
            <a:lstStyle/>
            <a:p>
              <a:r>
                <a:rPr lang="en-US" altLang="zh-TW" sz="1000" dirty="0" smtClean="0">
                  <a:latin typeface="Times New Roman" panose="02020603050405020304" pitchFamily="18" charset="0"/>
                  <a:ea typeface="標楷體" panose="03000509000000000000" pitchFamily="65" charset="-120"/>
                  <a:cs typeface="Times New Roman" panose="02020603050405020304" pitchFamily="18" charset="0"/>
                </a:rPr>
                <a:t>yes</a:t>
              </a: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9" name="圓角矩形 18"/>
          <p:cNvSpPr/>
          <p:nvPr/>
        </p:nvSpPr>
        <p:spPr>
          <a:xfrm>
            <a:off x="2343076" y="2588936"/>
            <a:ext cx="3354175" cy="738899"/>
          </a:xfrm>
          <a:prstGeom prst="round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標題 1"/>
          <p:cNvSpPr>
            <a:spLocks noGrp="1"/>
          </p:cNvSpPr>
          <p:nvPr>
            <p:ph type="title"/>
          </p:nvPr>
        </p:nvSpPr>
        <p:spPr>
          <a:xfrm>
            <a:off x="2592925" y="624110"/>
            <a:ext cx="3823917" cy="819054"/>
          </a:xfrm>
        </p:spPr>
        <p:txBody>
          <a:bodyPr>
            <a:normAutofit/>
          </a:bodyPr>
          <a:lstStyle/>
          <a:p>
            <a:r>
              <a:rPr lang="zh-TW" altLang="en-US" sz="4400" dirty="0">
                <a:latin typeface="標楷體" panose="03000509000000000000" pitchFamily="65" charset="-120"/>
                <a:ea typeface="標楷體" panose="03000509000000000000" pitchFamily="65" charset="-120"/>
              </a:rPr>
              <a:t>初始化</a:t>
            </a:r>
          </a:p>
        </p:txBody>
      </p:sp>
      <p:sp>
        <p:nvSpPr>
          <p:cNvPr id="25" name="投影片編號版面配置區 24"/>
          <p:cNvSpPr>
            <a:spLocks noGrp="1"/>
          </p:cNvSpPr>
          <p:nvPr>
            <p:ph type="sldNum" sz="quarter" idx="12"/>
          </p:nvPr>
        </p:nvSpPr>
        <p:spPr/>
        <p:txBody>
          <a:bodyPr/>
          <a:lstStyle/>
          <a:p>
            <a:fld id="{947994E6-6C4B-41BF-86D6-CAF6AF4852A8}" type="slidenum">
              <a:rPr lang="zh-TW" altLang="en-US" smtClean="0"/>
              <a:t>19</a:t>
            </a:fld>
            <a:endParaRPr lang="zh-TW" altLang="en-US"/>
          </a:p>
        </p:txBody>
      </p:sp>
      <p:pic>
        <p:nvPicPr>
          <p:cNvPr id="27" name="Picture 2" descr="呼吸膈肌的变化示意图"/>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 t="5244" r="58030" b="25412"/>
          <a:stretch/>
        </p:blipFill>
        <p:spPr bwMode="auto">
          <a:xfrm>
            <a:off x="6829967" y="58027"/>
            <a:ext cx="2918859" cy="3074374"/>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8660922" y="1400110"/>
            <a:ext cx="1064029" cy="1744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rot="16049769">
            <a:off x="8510520" y="2226925"/>
            <a:ext cx="1021642" cy="877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rot="13309434">
            <a:off x="8685424" y="1972995"/>
            <a:ext cx="971199" cy="660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rot="14700055">
            <a:off x="8430975" y="2228306"/>
            <a:ext cx="441172" cy="266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rot="11932976">
            <a:off x="8732383" y="1456127"/>
            <a:ext cx="971199" cy="660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513124" y="2260361"/>
            <a:ext cx="194250" cy="198659"/>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564736" y="2595843"/>
            <a:ext cx="203404" cy="20557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p:cNvSpPr/>
          <p:nvPr/>
        </p:nvSpPr>
        <p:spPr>
          <a:xfrm>
            <a:off x="8593131" y="2927013"/>
            <a:ext cx="203404" cy="20557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p:cNvCxnSpPr/>
          <p:nvPr/>
        </p:nvCxnSpPr>
        <p:spPr>
          <a:xfrm>
            <a:off x="8687833" y="2331541"/>
            <a:ext cx="643151" cy="19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a:off x="8764814" y="2685506"/>
            <a:ext cx="530908"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flipV="1">
            <a:off x="8784205" y="2829537"/>
            <a:ext cx="489628" cy="180351"/>
          </a:xfrm>
          <a:prstGeom prst="line">
            <a:avLst/>
          </a:prstGeom>
        </p:spPr>
        <p:style>
          <a:lnRef idx="1">
            <a:schemeClr val="accent1"/>
          </a:lnRef>
          <a:fillRef idx="0">
            <a:schemeClr val="accent1"/>
          </a:fillRef>
          <a:effectRef idx="0">
            <a:schemeClr val="accent1"/>
          </a:effectRef>
          <a:fontRef idx="minor">
            <a:schemeClr val="tx1"/>
          </a:fontRef>
        </p:style>
      </p:cxnSp>
      <p:sp>
        <p:nvSpPr>
          <p:cNvPr id="47" name="文字方塊 46"/>
          <p:cNvSpPr txBox="1"/>
          <p:nvPr/>
        </p:nvSpPr>
        <p:spPr>
          <a:xfrm>
            <a:off x="9236308" y="2473770"/>
            <a:ext cx="1236847"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SM</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maker</a:t>
            </a:r>
            <a:endParaRPr lang="zh-TW" altLang="en-US" dirty="0">
              <a:latin typeface="Times New Roman" panose="02020603050405020304" pitchFamily="18" charset="0"/>
              <a:cs typeface="Times New Roman" panose="02020603050405020304" pitchFamily="18" charset="0"/>
            </a:endParaRPr>
          </a:p>
        </p:txBody>
      </p:sp>
      <p:pic>
        <p:nvPicPr>
          <p:cNvPr id="58" name="Picture 2" descr="呼吸膈肌的变化示意图"/>
          <p:cNvPicPr>
            <a:picLocks noChangeAspect="1" noChangeArrowheads="1"/>
          </p:cNvPicPr>
          <p:nvPr/>
        </p:nvPicPr>
        <p:blipFill rotWithShape="1">
          <a:blip r:embed="rId3">
            <a:extLst>
              <a:ext uri="{28A0092B-C50C-407E-A947-70E740481C1C}">
                <a14:useLocalDpi xmlns:a14="http://schemas.microsoft.com/office/drawing/2010/main" val="0"/>
              </a:ext>
            </a:extLst>
          </a:blip>
          <a:srcRect l="53578" t="5244" r="4136" b="25787"/>
          <a:stretch/>
        </p:blipFill>
        <p:spPr bwMode="auto">
          <a:xfrm>
            <a:off x="6829967" y="3291639"/>
            <a:ext cx="2940757" cy="3057790"/>
          </a:xfrm>
          <a:prstGeom prst="rect">
            <a:avLst/>
          </a:prstGeom>
          <a:noFill/>
          <a:extLst>
            <a:ext uri="{909E8E84-426E-40DD-AFC4-6F175D3DCCD1}">
              <a14:hiddenFill xmlns:a14="http://schemas.microsoft.com/office/drawing/2010/main">
                <a:solidFill>
                  <a:srgbClr val="FFFFFF"/>
                </a:solidFill>
              </a14:hiddenFill>
            </a:ext>
          </a:extLst>
        </p:spPr>
      </p:pic>
      <p:sp>
        <p:nvSpPr>
          <p:cNvPr id="67" name="橢圓 66"/>
          <p:cNvSpPr/>
          <p:nvPr/>
        </p:nvSpPr>
        <p:spPr>
          <a:xfrm>
            <a:off x="8713354" y="5422238"/>
            <a:ext cx="194250" cy="198659"/>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p:cNvSpPr/>
          <p:nvPr/>
        </p:nvSpPr>
        <p:spPr>
          <a:xfrm>
            <a:off x="8764966" y="5757720"/>
            <a:ext cx="203404" cy="205578"/>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p:cNvSpPr/>
          <p:nvPr/>
        </p:nvSpPr>
        <p:spPr>
          <a:xfrm>
            <a:off x="8793361" y="6088890"/>
            <a:ext cx="203404" cy="205578"/>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p:cNvSpPr/>
          <p:nvPr/>
        </p:nvSpPr>
        <p:spPr>
          <a:xfrm>
            <a:off x="8573826" y="5493972"/>
            <a:ext cx="165314" cy="198659"/>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p:cNvSpPr/>
          <p:nvPr/>
        </p:nvSpPr>
        <p:spPr>
          <a:xfrm>
            <a:off x="8626802" y="5829454"/>
            <a:ext cx="173104" cy="20557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p:cNvSpPr/>
          <p:nvPr/>
        </p:nvSpPr>
        <p:spPr>
          <a:xfrm>
            <a:off x="8655197" y="6160624"/>
            <a:ext cx="173104" cy="20557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7" name="直線接點 76"/>
          <p:cNvCxnSpPr/>
          <p:nvPr/>
        </p:nvCxnSpPr>
        <p:spPr>
          <a:xfrm>
            <a:off x="8998267" y="5451737"/>
            <a:ext cx="643151" cy="195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接點 77"/>
          <p:cNvCxnSpPr/>
          <p:nvPr/>
        </p:nvCxnSpPr>
        <p:spPr>
          <a:xfrm>
            <a:off x="9075248" y="5805702"/>
            <a:ext cx="530908" cy="7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接點 78"/>
          <p:cNvCxnSpPr/>
          <p:nvPr/>
        </p:nvCxnSpPr>
        <p:spPr>
          <a:xfrm flipV="1">
            <a:off x="9094639" y="5949733"/>
            <a:ext cx="489628" cy="180351"/>
          </a:xfrm>
          <a:prstGeom prst="line">
            <a:avLst/>
          </a:prstGeom>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rot="9322002">
            <a:off x="8748979" y="4532934"/>
            <a:ext cx="1038853" cy="80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p:cNvSpPr txBox="1"/>
          <p:nvPr/>
        </p:nvSpPr>
        <p:spPr>
          <a:xfrm>
            <a:off x="9702668" y="5646977"/>
            <a:ext cx="120070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SM</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maker</a:t>
            </a:r>
            <a:endParaRPr lang="zh-TW" altLang="en-US" dirty="0">
              <a:latin typeface="Times New Roman" panose="02020603050405020304" pitchFamily="18" charset="0"/>
              <a:cs typeface="Times New Roman" panose="02020603050405020304" pitchFamily="18" charset="0"/>
            </a:endParaRPr>
          </a:p>
        </p:txBody>
      </p:sp>
      <p:sp>
        <p:nvSpPr>
          <p:cNvPr id="48" name="文字方塊 47"/>
          <p:cNvSpPr txBox="1"/>
          <p:nvPr/>
        </p:nvSpPr>
        <p:spPr>
          <a:xfrm>
            <a:off x="5595619" y="6581001"/>
            <a:ext cx="2878529"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Ref:(Oliveira-Santos, </a:t>
            </a:r>
            <a:r>
              <a:rPr lang="en-US" altLang="zh-TW" sz="1200" dirty="0" err="1" smtClean="0">
                <a:latin typeface="Times New Roman" panose="02020603050405020304" pitchFamily="18" charset="0"/>
                <a:cs typeface="Times New Roman" panose="02020603050405020304" pitchFamily="18" charset="0"/>
              </a:rPr>
              <a:t>Peterhans</a:t>
            </a:r>
            <a:r>
              <a:rPr lang="en-US" altLang="zh-TW" sz="1200" dirty="0" smtClean="0">
                <a:latin typeface="Times New Roman" panose="02020603050405020304" pitchFamily="18" charset="0"/>
                <a:cs typeface="Times New Roman" panose="02020603050405020304" pitchFamily="18" charset="0"/>
              </a:rPr>
              <a:t> et al. 2011)</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728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目錄</a:t>
            </a:r>
            <a:endParaRPr lang="zh-TW" altLang="en-US" dirty="0">
              <a:latin typeface="標楷體" panose="03000509000000000000" pitchFamily="65" charset="-120"/>
              <a:ea typeface="標楷體" panose="03000509000000000000" pitchFamily="65" charset="-120"/>
            </a:endParaRPr>
          </a:p>
        </p:txBody>
      </p:sp>
      <p:sp>
        <p:nvSpPr>
          <p:cNvPr id="4" name="圓角矩形 3"/>
          <p:cNvSpPr/>
          <p:nvPr/>
        </p:nvSpPr>
        <p:spPr>
          <a:xfrm>
            <a:off x="1661087" y="2982664"/>
            <a:ext cx="1780674" cy="1122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標楷體" panose="03000509000000000000" pitchFamily="65" charset="-120"/>
                <a:ea typeface="標楷體" panose="03000509000000000000" pitchFamily="65" charset="-120"/>
              </a:rPr>
              <a:t>緒論</a:t>
            </a:r>
          </a:p>
        </p:txBody>
      </p:sp>
      <p:sp>
        <p:nvSpPr>
          <p:cNvPr id="5" name="圓角矩形 4"/>
          <p:cNvSpPr/>
          <p:nvPr/>
        </p:nvSpPr>
        <p:spPr>
          <a:xfrm>
            <a:off x="3963129" y="2982663"/>
            <a:ext cx="1972158" cy="1122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smtClean="0">
                <a:latin typeface="標楷體" panose="03000509000000000000" pitchFamily="65" charset="-120"/>
                <a:ea typeface="標楷體" panose="03000509000000000000" pitchFamily="65" charset="-120"/>
              </a:rPr>
              <a:t>軟組織表面估測系統</a:t>
            </a:r>
            <a:endParaRPr lang="zh-TW" altLang="en-US" sz="2400" dirty="0">
              <a:latin typeface="標楷體" panose="03000509000000000000" pitchFamily="65" charset="-120"/>
              <a:ea typeface="標楷體" panose="03000509000000000000" pitchFamily="65" charset="-120"/>
            </a:endParaRPr>
          </a:p>
        </p:txBody>
      </p:sp>
      <p:sp>
        <p:nvSpPr>
          <p:cNvPr id="6" name="圓角矩形 5"/>
          <p:cNvSpPr/>
          <p:nvPr/>
        </p:nvSpPr>
        <p:spPr>
          <a:xfrm>
            <a:off x="6360913" y="2982662"/>
            <a:ext cx="1780674" cy="1122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smtClean="0">
                <a:latin typeface="標楷體" panose="03000509000000000000" pitchFamily="65" charset="-120"/>
                <a:ea typeface="標楷體" panose="03000509000000000000" pitchFamily="65" charset="-120"/>
              </a:rPr>
              <a:t>實驗結果</a:t>
            </a:r>
            <a:endParaRPr lang="zh-TW" altLang="en-US" sz="2400" dirty="0">
              <a:latin typeface="標楷體" panose="03000509000000000000" pitchFamily="65" charset="-120"/>
              <a:ea typeface="標楷體" panose="03000509000000000000" pitchFamily="65" charset="-120"/>
            </a:endParaRPr>
          </a:p>
        </p:txBody>
      </p:sp>
      <p:sp>
        <p:nvSpPr>
          <p:cNvPr id="7" name="圓角矩形 6"/>
          <p:cNvSpPr/>
          <p:nvPr/>
        </p:nvSpPr>
        <p:spPr>
          <a:xfrm>
            <a:off x="8567213" y="2982663"/>
            <a:ext cx="1780674" cy="1122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標楷體" panose="03000509000000000000" pitchFamily="65" charset="-120"/>
                <a:ea typeface="標楷體" panose="03000509000000000000" pitchFamily="65" charset="-120"/>
              </a:rPr>
              <a:t>結</a:t>
            </a:r>
            <a:r>
              <a:rPr lang="zh-TW" altLang="en-US" sz="2400" dirty="0" smtClean="0">
                <a:latin typeface="標楷體" panose="03000509000000000000" pitchFamily="65" charset="-120"/>
                <a:ea typeface="標楷體" panose="03000509000000000000" pitchFamily="65" charset="-120"/>
              </a:rPr>
              <a:t>論</a:t>
            </a:r>
            <a:endParaRPr lang="zh-TW" altLang="en-US" sz="2400" dirty="0">
              <a:latin typeface="標楷體" panose="03000509000000000000" pitchFamily="65" charset="-120"/>
              <a:ea typeface="標楷體" panose="03000509000000000000" pitchFamily="65" charset="-120"/>
            </a:endParaRPr>
          </a:p>
        </p:txBody>
      </p:sp>
      <p:cxnSp>
        <p:nvCxnSpPr>
          <p:cNvPr id="11" name="直線單箭頭接點 10"/>
          <p:cNvCxnSpPr>
            <a:endCxn id="4" idx="1"/>
          </p:cNvCxnSpPr>
          <p:nvPr/>
        </p:nvCxnSpPr>
        <p:spPr>
          <a:xfrm flipV="1">
            <a:off x="538140" y="3544138"/>
            <a:ext cx="1122947" cy="160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4" idx="3"/>
            <a:endCxn id="5" idx="1"/>
          </p:cNvCxnSpPr>
          <p:nvPr/>
        </p:nvCxnSpPr>
        <p:spPr>
          <a:xfrm flipV="1">
            <a:off x="3441761" y="3544137"/>
            <a:ext cx="52136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6" idx="3"/>
            <a:endCxn id="7" idx="1"/>
          </p:cNvCxnSpPr>
          <p:nvPr/>
        </p:nvCxnSpPr>
        <p:spPr>
          <a:xfrm>
            <a:off x="8141587" y="3544136"/>
            <a:ext cx="42562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5" idx="3"/>
            <a:endCxn id="6" idx="1"/>
          </p:cNvCxnSpPr>
          <p:nvPr/>
        </p:nvCxnSpPr>
        <p:spPr>
          <a:xfrm flipV="1">
            <a:off x="5935287" y="3544136"/>
            <a:ext cx="42562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7" idx="3"/>
          </p:cNvCxnSpPr>
          <p:nvPr/>
        </p:nvCxnSpPr>
        <p:spPr>
          <a:xfrm flipV="1">
            <a:off x="10347887" y="3544136"/>
            <a:ext cx="82616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投影片編號版面配置區 40"/>
          <p:cNvSpPr>
            <a:spLocks noGrp="1"/>
          </p:cNvSpPr>
          <p:nvPr>
            <p:ph type="sldNum" sz="quarter" idx="12"/>
          </p:nvPr>
        </p:nvSpPr>
        <p:spPr/>
        <p:txBody>
          <a:bodyPr/>
          <a:lstStyle/>
          <a:p>
            <a:fld id="{947994E6-6C4B-41BF-86D6-CAF6AF4852A8}" type="slidenum">
              <a:rPr lang="zh-TW" altLang="en-US" smtClean="0"/>
              <a:t>2</a:t>
            </a:fld>
            <a:endParaRPr lang="zh-TW" altLang="en-US"/>
          </a:p>
        </p:txBody>
      </p:sp>
    </p:spTree>
    <p:extLst>
      <p:ext uri="{BB962C8B-B14F-4D97-AF65-F5344CB8AC3E}">
        <p14:creationId xmlns:p14="http://schemas.microsoft.com/office/powerpoint/2010/main" val="21651013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2592925" y="1876775"/>
            <a:ext cx="2777096" cy="3886957"/>
            <a:chOff x="7543685" y="452510"/>
            <a:chExt cx="4523276" cy="5580085"/>
          </a:xfrm>
        </p:grpSpPr>
        <p:sp>
          <p:nvSpPr>
            <p:cNvPr id="5" name="矩形 4"/>
            <p:cNvSpPr/>
            <p:nvPr/>
          </p:nvSpPr>
          <p:spPr>
            <a:xfrm>
              <a:off x="7738016" y="452510"/>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鬼影標記去除</a:t>
              </a:r>
            </a:p>
          </p:txBody>
        </p:sp>
        <p:sp>
          <p:nvSpPr>
            <p:cNvPr id="6" name="矩形 5"/>
            <p:cNvSpPr/>
            <p:nvPr/>
          </p:nvSpPr>
          <p:spPr>
            <a:xfrm>
              <a:off x="7635807" y="5422995"/>
              <a:ext cx="2130326"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建立皮膚坐標系</a:t>
              </a:r>
              <a:endParaRPr lang="zh-TW" altLang="en-US" sz="1200" b="1" dirty="0">
                <a:solidFill>
                  <a:schemeClr val="tx1"/>
                </a:solidFill>
                <a:latin typeface="標楷體" panose="03000509000000000000" pitchFamily="65" charset="-120"/>
                <a:ea typeface="標楷體" panose="03000509000000000000" pitchFamily="65" charset="-120"/>
              </a:endParaRPr>
            </a:p>
          </p:txBody>
        </p:sp>
        <p:sp>
          <p:nvSpPr>
            <p:cNvPr id="7" name="矩形 6"/>
            <p:cNvSpPr/>
            <p:nvPr/>
          </p:nvSpPr>
          <p:spPr>
            <a:xfrm>
              <a:off x="7738016" y="4149269"/>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幾何確認</a:t>
              </a:r>
            </a:p>
          </p:txBody>
        </p:sp>
        <p:sp>
          <p:nvSpPr>
            <p:cNvPr id="8" name="矩形 7"/>
            <p:cNvSpPr/>
            <p:nvPr/>
          </p:nvSpPr>
          <p:spPr>
            <a:xfrm>
              <a:off x="7738016" y="2875543"/>
              <a:ext cx="1915820"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標楷體" panose="03000509000000000000" pitchFamily="65" charset="-120"/>
                  <a:ea typeface="標楷體" panose="03000509000000000000" pitchFamily="65" charset="-120"/>
                </a:rPr>
                <a:t>光學標記編號</a:t>
              </a:r>
            </a:p>
          </p:txBody>
        </p:sp>
        <p:sp>
          <p:nvSpPr>
            <p:cNvPr id="9" name="矩形 8"/>
            <p:cNvSpPr/>
            <p:nvPr/>
          </p:nvSpPr>
          <p:spPr>
            <a:xfrm>
              <a:off x="10475388" y="1711980"/>
              <a:ext cx="1591573" cy="609600"/>
            </a:xfrm>
            <a:prstGeom prst="rect">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初始化</a:t>
              </a:r>
              <a:endParaRPr lang="zh-TW" altLang="en-US" sz="1200" b="1" dirty="0">
                <a:solidFill>
                  <a:schemeClr val="tx1"/>
                </a:solidFill>
                <a:latin typeface="標楷體" panose="03000509000000000000" pitchFamily="65" charset="-120"/>
                <a:ea typeface="標楷體" panose="03000509000000000000" pitchFamily="65" charset="-120"/>
              </a:endParaRPr>
            </a:p>
          </p:txBody>
        </p:sp>
        <p:sp>
          <p:nvSpPr>
            <p:cNvPr id="10" name="菱形 9"/>
            <p:cNvSpPr/>
            <p:nvPr/>
          </p:nvSpPr>
          <p:spPr>
            <a:xfrm>
              <a:off x="7543685" y="1659333"/>
              <a:ext cx="2324657" cy="714893"/>
            </a:xfrm>
            <a:prstGeom prst="diamond">
              <a:avLst/>
            </a:prstGeom>
            <a:solidFill>
              <a:schemeClr val="bg1"/>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latin typeface="標楷體" panose="03000509000000000000" pitchFamily="65" charset="-120"/>
                  <a:ea typeface="標楷體" panose="03000509000000000000" pitchFamily="65" charset="-120"/>
                </a:rPr>
                <a:t>初始化</a:t>
              </a:r>
              <a:r>
                <a:rPr lang="en-US" altLang="zh-TW" sz="1200" b="1" dirty="0" smtClean="0">
                  <a:solidFill>
                    <a:schemeClr val="tx1"/>
                  </a:solidFill>
                  <a:latin typeface="標楷體" panose="03000509000000000000" pitchFamily="65" charset="-120"/>
                  <a:ea typeface="標楷體" panose="03000509000000000000" pitchFamily="65" charset="-120"/>
                </a:rPr>
                <a:t>?</a:t>
              </a:r>
              <a:endParaRPr lang="zh-TW" altLang="en-US" sz="1200" b="1" dirty="0">
                <a:solidFill>
                  <a:schemeClr val="tx1"/>
                </a:solidFill>
                <a:latin typeface="標楷體" panose="03000509000000000000" pitchFamily="65" charset="-120"/>
                <a:ea typeface="標楷體" panose="03000509000000000000" pitchFamily="65" charset="-120"/>
              </a:endParaRPr>
            </a:p>
          </p:txBody>
        </p:sp>
        <p:cxnSp>
          <p:nvCxnSpPr>
            <p:cNvPr id="11" name="直線單箭頭接點 10"/>
            <p:cNvCxnSpPr>
              <a:stCxn id="5" idx="2"/>
              <a:endCxn id="10" idx="0"/>
            </p:cNvCxnSpPr>
            <p:nvPr/>
          </p:nvCxnSpPr>
          <p:spPr>
            <a:xfrm>
              <a:off x="8695927" y="1062110"/>
              <a:ext cx="10087" cy="597224"/>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2"/>
              <a:endCxn id="8" idx="0"/>
            </p:cNvCxnSpPr>
            <p:nvPr/>
          </p:nvCxnSpPr>
          <p:spPr>
            <a:xfrm flipH="1">
              <a:off x="8695927" y="2374227"/>
              <a:ext cx="10087" cy="50131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8" idx="2"/>
              <a:endCxn id="7" idx="0"/>
            </p:cNvCxnSpPr>
            <p:nvPr/>
          </p:nvCxnSpPr>
          <p:spPr>
            <a:xfrm>
              <a:off x="8695926" y="3485143"/>
              <a:ext cx="0" cy="66412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2"/>
              <a:endCxn id="6" idx="0"/>
            </p:cNvCxnSpPr>
            <p:nvPr/>
          </p:nvCxnSpPr>
          <p:spPr>
            <a:xfrm>
              <a:off x="8695927" y="4758869"/>
              <a:ext cx="5043" cy="664126"/>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10" idx="3"/>
              <a:endCxn id="9" idx="1"/>
            </p:cNvCxnSpPr>
            <p:nvPr/>
          </p:nvCxnSpPr>
          <p:spPr>
            <a:xfrm>
              <a:off x="9868342" y="2016780"/>
              <a:ext cx="607046"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接點 15"/>
            <p:cNvCxnSpPr>
              <a:stCxn id="9" idx="2"/>
              <a:endCxn id="8" idx="3"/>
            </p:cNvCxnSpPr>
            <p:nvPr/>
          </p:nvCxnSpPr>
          <p:spPr>
            <a:xfrm rot="5400000">
              <a:off x="10033125" y="1942292"/>
              <a:ext cx="858763" cy="1617339"/>
            </a:xfrm>
            <a:prstGeom prst="bentConnector2">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9752318" y="1495048"/>
              <a:ext cx="606016" cy="369332"/>
            </a:xfrm>
            <a:prstGeom prst="rect">
              <a:avLst/>
            </a:prstGeom>
            <a:noFill/>
          </p:spPr>
          <p:txBody>
            <a:bodyPr wrap="square" rtlCol="0">
              <a:spAutoFit/>
            </a:bodyPr>
            <a:lstStyle/>
            <a:p>
              <a:r>
                <a:rPr lang="en-US" altLang="zh-TW" sz="1000" dirty="0" smtClean="0">
                  <a:latin typeface="Times New Roman" panose="02020603050405020304" pitchFamily="18" charset="0"/>
                  <a:ea typeface="標楷體" panose="03000509000000000000" pitchFamily="65" charset="-120"/>
                  <a:cs typeface="Times New Roman" panose="02020603050405020304" pitchFamily="18" charset="0"/>
                </a:rPr>
                <a:t>no</a:t>
              </a: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文字方塊 17"/>
            <p:cNvSpPr txBox="1"/>
            <p:nvPr/>
          </p:nvSpPr>
          <p:spPr>
            <a:xfrm>
              <a:off x="7900144" y="2413896"/>
              <a:ext cx="786497" cy="385534"/>
            </a:xfrm>
            <a:prstGeom prst="rect">
              <a:avLst/>
            </a:prstGeom>
            <a:noFill/>
          </p:spPr>
          <p:txBody>
            <a:bodyPr wrap="square" rtlCol="0">
              <a:spAutoFit/>
            </a:bodyPr>
            <a:lstStyle/>
            <a:p>
              <a:r>
                <a:rPr lang="en-US" altLang="zh-TW" sz="1000" dirty="0" smtClean="0">
                  <a:latin typeface="Times New Roman" panose="02020603050405020304" pitchFamily="18" charset="0"/>
                  <a:ea typeface="標楷體" panose="03000509000000000000" pitchFamily="65" charset="-120"/>
                  <a:cs typeface="Times New Roman" panose="02020603050405020304" pitchFamily="18" charset="0"/>
                </a:rPr>
                <a:t>yes</a:t>
              </a: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19" name="圓角矩形 18"/>
          <p:cNvSpPr/>
          <p:nvPr/>
        </p:nvSpPr>
        <p:spPr>
          <a:xfrm>
            <a:off x="2592925" y="3477823"/>
            <a:ext cx="1427239" cy="1648959"/>
          </a:xfrm>
          <a:prstGeom prst="round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p:cNvSpPr/>
          <p:nvPr/>
        </p:nvSpPr>
        <p:spPr>
          <a:xfrm>
            <a:off x="7416888" y="1278479"/>
            <a:ext cx="213912" cy="213912"/>
          </a:xfrm>
          <a:prstGeom prst="ellipse">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1"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橢圓 52"/>
          <p:cNvSpPr/>
          <p:nvPr/>
        </p:nvSpPr>
        <p:spPr>
          <a:xfrm>
            <a:off x="7356570" y="1909023"/>
            <a:ext cx="213912" cy="213912"/>
          </a:xfrm>
          <a:prstGeom prst="ellipse">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1"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橢圓 53"/>
          <p:cNvSpPr/>
          <p:nvPr/>
        </p:nvSpPr>
        <p:spPr>
          <a:xfrm>
            <a:off x="8022558" y="1527215"/>
            <a:ext cx="213912" cy="213912"/>
          </a:xfrm>
          <a:prstGeom prst="ellipse">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1"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橢圓 54"/>
          <p:cNvSpPr/>
          <p:nvPr/>
        </p:nvSpPr>
        <p:spPr>
          <a:xfrm>
            <a:off x="8447274" y="1777816"/>
            <a:ext cx="213912" cy="213912"/>
          </a:xfrm>
          <a:prstGeom prst="ellipse">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1"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56" name="群組 9"/>
          <p:cNvGrpSpPr>
            <a:grpSpLocks/>
          </p:cNvGrpSpPr>
          <p:nvPr/>
        </p:nvGrpSpPr>
        <p:grpSpPr bwMode="auto">
          <a:xfrm rot="16200000">
            <a:off x="6797537" y="364377"/>
            <a:ext cx="564629" cy="582040"/>
            <a:chOff x="468284" y="783251"/>
            <a:chExt cx="1440433" cy="1486128"/>
          </a:xfrm>
        </p:grpSpPr>
        <p:cxnSp>
          <p:nvCxnSpPr>
            <p:cNvPr id="80" name="直線單箭頭接點 79"/>
            <p:cNvCxnSpPr/>
            <p:nvPr/>
          </p:nvCxnSpPr>
          <p:spPr>
            <a:xfrm rot="5400000" flipH="1" flipV="1">
              <a:off x="-251778" y="1522349"/>
              <a:ext cx="1486128" cy="7931"/>
            </a:xfrm>
            <a:prstGeom prst="straightConnector1">
              <a:avLst/>
            </a:prstGeom>
            <a:noFill/>
            <a:ln w="38100" cap="flat" cmpd="sng" algn="ctr">
              <a:solidFill>
                <a:srgbClr val="5B9BD5"/>
              </a:solidFill>
              <a:prstDash val="solid"/>
              <a:miter lim="800000"/>
              <a:tailEnd type="triangle"/>
            </a:ln>
            <a:effectLst/>
          </p:spPr>
        </p:cxnSp>
        <p:cxnSp>
          <p:nvCxnSpPr>
            <p:cNvPr id="81" name="直線單箭頭接點 80"/>
            <p:cNvCxnSpPr/>
            <p:nvPr/>
          </p:nvCxnSpPr>
          <p:spPr>
            <a:xfrm rot="5400000" flipV="1">
              <a:off x="1188501" y="1507881"/>
              <a:ext cx="0" cy="1440433"/>
            </a:xfrm>
            <a:prstGeom prst="straightConnector1">
              <a:avLst/>
            </a:prstGeom>
            <a:noFill/>
            <a:ln w="38100" cap="flat" cmpd="sng" algn="ctr">
              <a:solidFill>
                <a:srgbClr val="5B9BD5"/>
              </a:solidFill>
              <a:prstDash val="solid"/>
              <a:miter lim="800000"/>
              <a:tailEnd type="triangle"/>
            </a:ln>
            <a:effectLst/>
          </p:spPr>
        </p:cxnSp>
      </p:grpSp>
      <p:sp>
        <p:nvSpPr>
          <p:cNvPr id="57" name="文字方塊 12"/>
          <p:cNvSpPr txBox="1">
            <a:spLocks noChangeArrowheads="1"/>
          </p:cNvSpPr>
          <p:nvPr/>
        </p:nvSpPr>
        <p:spPr bwMode="auto">
          <a:xfrm>
            <a:off x="7479694" y="508022"/>
            <a:ext cx="2020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rPr>
              <a:t>X</a:t>
            </a:r>
            <a:endParaRPr kumimoji="0" lang="zh-TW" altLang="en-US"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endParaRPr>
          </a:p>
        </p:txBody>
      </p:sp>
      <p:sp>
        <p:nvSpPr>
          <p:cNvPr id="58" name="文字方塊 13"/>
          <p:cNvSpPr txBox="1">
            <a:spLocks noChangeArrowheads="1"/>
          </p:cNvSpPr>
          <p:nvPr/>
        </p:nvSpPr>
        <p:spPr bwMode="auto">
          <a:xfrm>
            <a:off x="6726026" y="990568"/>
            <a:ext cx="2020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rPr>
              <a:t>Y</a:t>
            </a:r>
            <a:endParaRPr kumimoji="0" lang="zh-TW" altLang="en-US"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endParaRPr>
          </a:p>
        </p:txBody>
      </p:sp>
      <p:cxnSp>
        <p:nvCxnSpPr>
          <p:cNvPr id="59" name="直線單箭頭接點 58"/>
          <p:cNvCxnSpPr/>
          <p:nvPr/>
        </p:nvCxnSpPr>
        <p:spPr>
          <a:xfrm flipV="1">
            <a:off x="8959668" y="2528996"/>
            <a:ext cx="521100" cy="1244"/>
          </a:xfrm>
          <a:prstGeom prst="straightConnector1">
            <a:avLst/>
          </a:prstGeom>
          <a:noFill/>
          <a:ln w="38100" cap="flat" cmpd="sng" algn="ctr">
            <a:solidFill>
              <a:srgbClr val="5B9BD5"/>
            </a:solidFill>
            <a:prstDash val="solid"/>
            <a:miter lim="800000"/>
            <a:tailEnd type="triangle"/>
          </a:ln>
          <a:effectLst/>
        </p:spPr>
      </p:cxnSp>
      <p:sp>
        <p:nvSpPr>
          <p:cNvPr id="60" name="文字方塊 15"/>
          <p:cNvSpPr txBox="1">
            <a:spLocks noChangeArrowheads="1"/>
          </p:cNvSpPr>
          <p:nvPr/>
        </p:nvSpPr>
        <p:spPr bwMode="auto">
          <a:xfrm>
            <a:off x="8761924" y="1846839"/>
            <a:ext cx="2020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rPr>
              <a:t>3</a:t>
            </a:r>
            <a:endParaRPr kumimoji="0" lang="zh-TW" altLang="en-US"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endParaRPr>
          </a:p>
        </p:txBody>
      </p:sp>
      <p:sp>
        <p:nvSpPr>
          <p:cNvPr id="61" name="文字方塊 16"/>
          <p:cNvSpPr txBox="1">
            <a:spLocks noChangeArrowheads="1"/>
          </p:cNvSpPr>
          <p:nvPr/>
        </p:nvSpPr>
        <p:spPr bwMode="auto">
          <a:xfrm>
            <a:off x="8259479" y="1606188"/>
            <a:ext cx="2014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rPr>
              <a:t>2</a:t>
            </a:r>
            <a:endParaRPr kumimoji="0" lang="zh-TW" altLang="en-US"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endParaRPr>
          </a:p>
        </p:txBody>
      </p:sp>
      <p:sp>
        <p:nvSpPr>
          <p:cNvPr id="62" name="文字方塊 17"/>
          <p:cNvSpPr txBox="1">
            <a:spLocks noChangeArrowheads="1"/>
          </p:cNvSpPr>
          <p:nvPr/>
        </p:nvSpPr>
        <p:spPr bwMode="auto">
          <a:xfrm>
            <a:off x="7570482" y="2044584"/>
            <a:ext cx="2020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rPr>
              <a:t>4</a:t>
            </a:r>
            <a:endParaRPr kumimoji="0" lang="zh-TW" altLang="en-US"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endParaRPr>
          </a:p>
        </p:txBody>
      </p:sp>
      <p:sp>
        <p:nvSpPr>
          <p:cNvPr id="63" name="文字方塊 19"/>
          <p:cNvSpPr txBox="1">
            <a:spLocks noChangeArrowheads="1"/>
          </p:cNvSpPr>
          <p:nvPr/>
        </p:nvSpPr>
        <p:spPr bwMode="auto">
          <a:xfrm>
            <a:off x="7620229" y="1254228"/>
            <a:ext cx="2020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rPr>
              <a:t>1</a:t>
            </a:r>
            <a:endParaRPr kumimoji="0" lang="zh-TW" altLang="en-US"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endParaRPr>
          </a:p>
        </p:txBody>
      </p:sp>
      <p:sp>
        <p:nvSpPr>
          <p:cNvPr id="64" name="文字方塊 21"/>
          <p:cNvSpPr txBox="1">
            <a:spLocks noChangeArrowheads="1"/>
          </p:cNvSpPr>
          <p:nvPr/>
        </p:nvSpPr>
        <p:spPr bwMode="auto">
          <a:xfrm>
            <a:off x="6560219" y="2414578"/>
            <a:ext cx="21165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TW" altLang="en-US" sz="1600" b="1"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rPr>
              <a:t>輸出順序</a:t>
            </a:r>
            <a:r>
              <a:rPr kumimoji="0" lang="en-US" altLang="zh-TW" sz="1600" b="1" i="0" u="none" strike="noStrike" kern="0" cap="none" spc="0" normalizeH="0" baseline="0" noProof="0" dirty="0" smtClean="0">
                <a:ln>
                  <a:noFill/>
                </a:ln>
                <a:solidFill>
                  <a:prstClr val="black"/>
                </a:solidFill>
                <a:effectLst/>
                <a:uLnTx/>
                <a:uFillTx/>
              </a:rPr>
              <a:t>:1-&gt;2-&gt;3-&gt;4</a:t>
            </a:r>
            <a:endParaRPr kumimoji="0" lang="zh-TW" altLang="en-US" sz="1600" b="1" i="0" u="none" strike="noStrike" kern="0" cap="none" spc="0" normalizeH="0" baseline="0" noProof="0" dirty="0" smtClean="0">
              <a:ln>
                <a:noFill/>
              </a:ln>
              <a:solidFill>
                <a:prstClr val="black"/>
              </a:solidFill>
              <a:effectLst/>
              <a:uLnTx/>
              <a:uFillTx/>
            </a:endParaRPr>
          </a:p>
        </p:txBody>
      </p:sp>
      <p:sp>
        <p:nvSpPr>
          <p:cNvPr id="65" name="文字方塊 39"/>
          <p:cNvSpPr txBox="1">
            <a:spLocks noChangeArrowheads="1"/>
          </p:cNvSpPr>
          <p:nvPr/>
        </p:nvSpPr>
        <p:spPr bwMode="auto">
          <a:xfrm>
            <a:off x="8727141" y="2567863"/>
            <a:ext cx="11976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TW" altLang="en-US" sz="1600" b="1"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rPr>
              <a:t>呼吸導致變形</a:t>
            </a:r>
          </a:p>
        </p:txBody>
      </p:sp>
      <p:sp>
        <p:nvSpPr>
          <p:cNvPr id="66" name="橢圓 65"/>
          <p:cNvSpPr/>
          <p:nvPr/>
        </p:nvSpPr>
        <p:spPr>
          <a:xfrm>
            <a:off x="9855737" y="1278479"/>
            <a:ext cx="213912" cy="213912"/>
          </a:xfrm>
          <a:prstGeom prst="ellipse">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1"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7" name="橢圓 66"/>
          <p:cNvSpPr/>
          <p:nvPr/>
        </p:nvSpPr>
        <p:spPr>
          <a:xfrm>
            <a:off x="10047263" y="1742371"/>
            <a:ext cx="213912" cy="213912"/>
          </a:xfrm>
          <a:prstGeom prst="ellipse">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1"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8" name="橢圓 67"/>
          <p:cNvSpPr/>
          <p:nvPr/>
        </p:nvSpPr>
        <p:spPr>
          <a:xfrm>
            <a:off x="10670345" y="1514156"/>
            <a:ext cx="213912" cy="214534"/>
          </a:xfrm>
          <a:prstGeom prst="ellipse">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1"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9" name="橢圓 68"/>
          <p:cNvSpPr/>
          <p:nvPr/>
        </p:nvSpPr>
        <p:spPr>
          <a:xfrm>
            <a:off x="11088842" y="1992972"/>
            <a:ext cx="213912" cy="213912"/>
          </a:xfrm>
          <a:prstGeom prst="ellipse">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TW" altLang="en-US" sz="1600" b="1"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70" name="群組 48"/>
          <p:cNvGrpSpPr>
            <a:grpSpLocks/>
          </p:cNvGrpSpPr>
          <p:nvPr/>
        </p:nvGrpSpPr>
        <p:grpSpPr bwMode="auto">
          <a:xfrm rot="16200000">
            <a:off x="9555389" y="364377"/>
            <a:ext cx="564629" cy="582040"/>
            <a:chOff x="468284" y="783251"/>
            <a:chExt cx="1440433" cy="1486128"/>
          </a:xfrm>
        </p:grpSpPr>
        <p:cxnSp>
          <p:nvCxnSpPr>
            <p:cNvPr id="78" name="直線單箭頭接點 77"/>
            <p:cNvCxnSpPr/>
            <p:nvPr/>
          </p:nvCxnSpPr>
          <p:spPr>
            <a:xfrm rot="5400000" flipH="1" flipV="1">
              <a:off x="-251778" y="1522349"/>
              <a:ext cx="1486128" cy="7931"/>
            </a:xfrm>
            <a:prstGeom prst="straightConnector1">
              <a:avLst/>
            </a:prstGeom>
            <a:noFill/>
            <a:ln w="38100" cap="flat" cmpd="sng" algn="ctr">
              <a:solidFill>
                <a:srgbClr val="5B9BD5"/>
              </a:solidFill>
              <a:prstDash val="solid"/>
              <a:miter lim="800000"/>
              <a:tailEnd type="triangle"/>
            </a:ln>
            <a:effectLst/>
          </p:spPr>
        </p:cxnSp>
        <p:cxnSp>
          <p:nvCxnSpPr>
            <p:cNvPr id="79" name="直線單箭頭接點 78"/>
            <p:cNvCxnSpPr/>
            <p:nvPr/>
          </p:nvCxnSpPr>
          <p:spPr>
            <a:xfrm rot="5400000" flipV="1">
              <a:off x="1188501" y="1507881"/>
              <a:ext cx="0" cy="1440433"/>
            </a:xfrm>
            <a:prstGeom prst="straightConnector1">
              <a:avLst/>
            </a:prstGeom>
            <a:noFill/>
            <a:ln w="38100" cap="flat" cmpd="sng" algn="ctr">
              <a:solidFill>
                <a:srgbClr val="5B9BD5"/>
              </a:solidFill>
              <a:prstDash val="solid"/>
              <a:miter lim="800000"/>
              <a:tailEnd type="triangle"/>
            </a:ln>
            <a:effectLst/>
          </p:spPr>
        </p:cxnSp>
      </p:grpSp>
      <p:sp>
        <p:nvSpPr>
          <p:cNvPr id="71" name="文字方塊 51"/>
          <p:cNvSpPr txBox="1">
            <a:spLocks noChangeArrowheads="1"/>
          </p:cNvSpPr>
          <p:nvPr/>
        </p:nvSpPr>
        <p:spPr bwMode="auto">
          <a:xfrm>
            <a:off x="10238167" y="508022"/>
            <a:ext cx="2014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rPr>
              <a:t>X</a:t>
            </a:r>
            <a:endParaRPr kumimoji="0" lang="zh-TW" altLang="en-US"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endParaRPr>
          </a:p>
        </p:txBody>
      </p:sp>
      <p:sp>
        <p:nvSpPr>
          <p:cNvPr id="72" name="文字方塊 52"/>
          <p:cNvSpPr txBox="1">
            <a:spLocks noChangeArrowheads="1"/>
          </p:cNvSpPr>
          <p:nvPr/>
        </p:nvSpPr>
        <p:spPr bwMode="auto">
          <a:xfrm>
            <a:off x="9424803" y="990568"/>
            <a:ext cx="2014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rPr>
              <a:t>Y</a:t>
            </a:r>
            <a:endParaRPr kumimoji="0" lang="zh-TW" altLang="en-US"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endParaRPr>
          </a:p>
        </p:txBody>
      </p:sp>
      <p:sp>
        <p:nvSpPr>
          <p:cNvPr id="73" name="文字方塊 54"/>
          <p:cNvSpPr txBox="1">
            <a:spLocks noChangeArrowheads="1"/>
          </p:cNvSpPr>
          <p:nvPr/>
        </p:nvSpPr>
        <p:spPr bwMode="auto">
          <a:xfrm>
            <a:off x="10993701" y="1596239"/>
            <a:ext cx="202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rPr>
              <a:t>2</a:t>
            </a:r>
            <a:endParaRPr kumimoji="0" lang="zh-TW" altLang="en-US"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endParaRPr>
          </a:p>
        </p:txBody>
      </p:sp>
      <p:sp>
        <p:nvSpPr>
          <p:cNvPr id="74" name="文字方塊 55"/>
          <p:cNvSpPr txBox="1">
            <a:spLocks noChangeArrowheads="1"/>
          </p:cNvSpPr>
          <p:nvPr/>
        </p:nvSpPr>
        <p:spPr bwMode="auto">
          <a:xfrm>
            <a:off x="10223864" y="1879175"/>
            <a:ext cx="3619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lang="en-US" altLang="zh-TW" sz="1600" b="1" kern="0" dirty="0" smtClean="0">
                <a:solidFill>
                  <a:prstClr val="black"/>
                </a:solidFill>
              </a:rPr>
              <a:t>3’</a:t>
            </a:r>
            <a:endParaRPr kumimoji="0" lang="zh-TW" altLang="en-US" sz="1600" b="1" i="0" u="none" strike="noStrike" kern="0" cap="none" spc="0" normalizeH="0" baseline="0" noProof="0" dirty="0" smtClean="0">
              <a:ln>
                <a:noFill/>
              </a:ln>
              <a:solidFill>
                <a:prstClr val="black"/>
              </a:solidFill>
              <a:effectLst/>
              <a:uLnTx/>
              <a:uFillTx/>
              <a:latin typeface="Calibri" panose="020F0502020204030204" pitchFamily="34" charset="0"/>
              <a:ea typeface="新細明體" panose="02020500000000000000" pitchFamily="18" charset="-120"/>
            </a:endParaRPr>
          </a:p>
        </p:txBody>
      </p:sp>
      <p:sp>
        <p:nvSpPr>
          <p:cNvPr id="75" name="文字方塊 57"/>
          <p:cNvSpPr txBox="1">
            <a:spLocks noChangeArrowheads="1"/>
          </p:cNvSpPr>
          <p:nvPr/>
        </p:nvSpPr>
        <p:spPr bwMode="auto">
          <a:xfrm>
            <a:off x="10059078" y="1254228"/>
            <a:ext cx="2020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rPr>
              <a:t>1</a:t>
            </a:r>
            <a:endParaRPr kumimoji="0" lang="zh-TW" altLang="en-US" sz="1600" b="1" i="0" u="none" strike="noStrike" kern="0" cap="none" spc="0" normalizeH="0" baseline="0" noProof="0" smtClean="0">
              <a:ln>
                <a:noFill/>
              </a:ln>
              <a:solidFill>
                <a:prstClr val="black"/>
              </a:solidFill>
              <a:effectLst/>
              <a:uLnTx/>
              <a:uFillTx/>
              <a:latin typeface="Calibri" panose="020F0502020204030204" pitchFamily="34" charset="0"/>
              <a:ea typeface="新細明體" panose="02020500000000000000" pitchFamily="18" charset="-120"/>
            </a:endParaRPr>
          </a:p>
        </p:txBody>
      </p:sp>
      <p:sp>
        <p:nvSpPr>
          <p:cNvPr id="76" name="文字方塊 59"/>
          <p:cNvSpPr txBox="1">
            <a:spLocks noChangeArrowheads="1"/>
          </p:cNvSpPr>
          <p:nvPr/>
        </p:nvSpPr>
        <p:spPr bwMode="auto">
          <a:xfrm>
            <a:off x="9764326" y="2414578"/>
            <a:ext cx="22695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TW" altLang="en-US" sz="1600" b="1"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rPr>
              <a:t>輸出順序</a:t>
            </a:r>
            <a:r>
              <a:rPr kumimoji="0" lang="en-US" altLang="zh-TW" sz="1600" b="1" i="0" u="none" strike="noStrike" kern="0" cap="none" spc="0" normalizeH="0" baseline="0" noProof="0" dirty="0" smtClean="0">
                <a:ln>
                  <a:noFill/>
                </a:ln>
                <a:solidFill>
                  <a:prstClr val="black"/>
                </a:solidFill>
                <a:effectLst/>
                <a:uLnTx/>
                <a:uFillTx/>
              </a:rPr>
              <a:t>:1-&gt;2-&gt;3’-&gt;</a:t>
            </a:r>
            <a:r>
              <a:rPr lang="en-US" altLang="zh-TW" sz="1600" b="1" kern="0" dirty="0" smtClean="0">
                <a:solidFill>
                  <a:prstClr val="black"/>
                </a:solidFill>
              </a:rPr>
              <a:t>4’</a:t>
            </a:r>
            <a:endParaRPr kumimoji="0" lang="zh-TW" altLang="en-US" sz="1600" b="1" i="0" u="none" strike="noStrike" kern="0" cap="none" spc="0" normalizeH="0" baseline="0" noProof="0" dirty="0" smtClean="0">
              <a:ln>
                <a:noFill/>
              </a:ln>
              <a:solidFill>
                <a:prstClr val="black"/>
              </a:solidFill>
              <a:effectLst/>
              <a:uLnTx/>
              <a:uFillTx/>
            </a:endParaRPr>
          </a:p>
        </p:txBody>
      </p:sp>
      <p:sp>
        <p:nvSpPr>
          <p:cNvPr id="77" name="文字方塊 60"/>
          <p:cNvSpPr txBox="1">
            <a:spLocks noChangeArrowheads="1"/>
          </p:cNvSpPr>
          <p:nvPr/>
        </p:nvSpPr>
        <p:spPr bwMode="auto">
          <a:xfrm>
            <a:off x="11289074" y="2126667"/>
            <a:ext cx="3967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TW" sz="1600" b="1" i="0" u="none" strike="noStrike" kern="0" cap="none" spc="0" normalizeH="0" baseline="0" noProof="0" dirty="0" smtClean="0">
                <a:ln>
                  <a:noFill/>
                </a:ln>
                <a:solidFill>
                  <a:prstClr val="black"/>
                </a:solidFill>
                <a:effectLst/>
                <a:uLnTx/>
                <a:uFillTx/>
                <a:latin typeface="Calibri" panose="020F0502020204030204" pitchFamily="34" charset="0"/>
                <a:ea typeface="新細明體" panose="02020500000000000000" pitchFamily="18" charset="-120"/>
              </a:rPr>
              <a:t>4’</a:t>
            </a:r>
            <a:endParaRPr kumimoji="0" lang="zh-TW" altLang="en-US" sz="1600" b="1" i="0" u="none" strike="noStrike" kern="0" cap="none" spc="0" normalizeH="0" baseline="0" noProof="0" dirty="0" smtClean="0">
              <a:ln>
                <a:noFill/>
              </a:ln>
              <a:solidFill>
                <a:prstClr val="black"/>
              </a:solidFill>
              <a:effectLst/>
              <a:uLnTx/>
              <a:uFillTx/>
              <a:latin typeface="Calibri" panose="020F0502020204030204" pitchFamily="34" charset="0"/>
              <a:ea typeface="新細明體" panose="02020500000000000000" pitchFamily="18" charset="-120"/>
            </a:endParaRPr>
          </a:p>
        </p:txBody>
      </p:sp>
      <p:cxnSp>
        <p:nvCxnSpPr>
          <p:cNvPr id="83" name="直線單箭頭接點 82"/>
          <p:cNvCxnSpPr/>
          <p:nvPr/>
        </p:nvCxnSpPr>
        <p:spPr>
          <a:xfrm flipV="1">
            <a:off x="7451040" y="1585890"/>
            <a:ext cx="0" cy="2406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p:nvPr/>
        </p:nvCxnSpPr>
        <p:spPr>
          <a:xfrm>
            <a:off x="8574129" y="2044584"/>
            <a:ext cx="0" cy="3699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內容版面配置區 2"/>
          <p:cNvSpPr txBox="1">
            <a:spLocks/>
          </p:cNvSpPr>
          <p:nvPr/>
        </p:nvSpPr>
        <p:spPr>
          <a:xfrm>
            <a:off x="5662189" y="1392843"/>
            <a:ext cx="874798" cy="45715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zh-TW" altLang="en-US" sz="2400" smtClean="0">
                <a:solidFill>
                  <a:schemeClr val="tx1"/>
                </a:solidFill>
                <a:latin typeface="標楷體" panose="03000509000000000000" pitchFamily="65" charset="-120"/>
                <a:ea typeface="標楷體" panose="03000509000000000000" pitchFamily="65" charset="-120"/>
              </a:rPr>
              <a:t>成因</a:t>
            </a:r>
            <a:r>
              <a:rPr lang="en-US" altLang="zh-TW" sz="2400" smtClean="0">
                <a:solidFill>
                  <a:schemeClr val="tx1"/>
                </a:solidFill>
                <a:latin typeface="標楷體" panose="03000509000000000000" pitchFamily="65" charset="-120"/>
                <a:ea typeface="標楷體" panose="03000509000000000000" pitchFamily="65" charset="-120"/>
              </a:rPr>
              <a:t>:</a:t>
            </a:r>
          </a:p>
          <a:p>
            <a:pPr marL="0" indent="0">
              <a:buFont typeface="Wingdings 3" charset="2"/>
              <a:buNone/>
            </a:pPr>
            <a:endParaRPr lang="en-US" altLang="zh-TW" dirty="0" smtClean="0"/>
          </a:p>
        </p:txBody>
      </p:sp>
      <p:sp>
        <p:nvSpPr>
          <p:cNvPr id="88" name="內容版面配置區 2"/>
          <p:cNvSpPr>
            <a:spLocks noGrp="1"/>
          </p:cNvSpPr>
          <p:nvPr>
            <p:ph idx="1"/>
          </p:nvPr>
        </p:nvSpPr>
        <p:spPr>
          <a:xfrm>
            <a:off x="5662189" y="3484929"/>
            <a:ext cx="988883" cy="457159"/>
          </a:xfrm>
        </p:spPr>
        <p:txBody>
          <a:bodyPr>
            <a:normAutofit lnSpcReduction="10000"/>
          </a:bodyPr>
          <a:lstStyle/>
          <a:p>
            <a:pPr marL="0" indent="0">
              <a:buNone/>
            </a:pPr>
            <a:r>
              <a:rPr lang="zh-TW" altLang="en-US" sz="2400" dirty="0">
                <a:solidFill>
                  <a:schemeClr val="tx1"/>
                </a:solidFill>
                <a:latin typeface="標楷體" panose="03000509000000000000" pitchFamily="65" charset="-120"/>
                <a:ea typeface="標楷體" panose="03000509000000000000" pitchFamily="65" charset="-120"/>
              </a:rPr>
              <a:t>解法</a:t>
            </a:r>
            <a:r>
              <a:rPr lang="en-US" altLang="zh-TW" sz="2400" dirty="0" smtClean="0">
                <a:solidFill>
                  <a:schemeClr val="tx1"/>
                </a:solidFill>
                <a:latin typeface="標楷體" panose="03000509000000000000" pitchFamily="65" charset="-120"/>
                <a:ea typeface="標楷體" panose="03000509000000000000" pitchFamily="65" charset="-120"/>
              </a:rPr>
              <a:t>:</a:t>
            </a:r>
          </a:p>
          <a:p>
            <a:pPr marL="0" indent="0">
              <a:buNone/>
            </a:pPr>
            <a:endParaRPr lang="en-US" altLang="zh-TW" dirty="0" smtClean="0"/>
          </a:p>
        </p:txBody>
      </p:sp>
      <mc:AlternateContent xmlns:mc="http://schemas.openxmlformats.org/markup-compatibility/2006" xmlns:a14="http://schemas.microsoft.com/office/drawing/2010/main">
        <mc:Choice Requires="a14">
          <p:sp>
            <p:nvSpPr>
              <p:cNvPr id="89" name="矩形 88"/>
              <p:cNvSpPr/>
              <p:nvPr/>
            </p:nvSpPr>
            <p:spPr>
              <a:xfrm>
                <a:off x="5646240" y="3946611"/>
                <a:ext cx="6740942" cy="7146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TW" altLang="en-US" i="1" smtClean="0">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𝑐</m:t>
                              </m:r>
                              <m:r>
                                <m:rPr>
                                  <m:lit/>
                                </m:rPr>
                                <a:rPr lang="zh-TW" altLang="en-US" i="0">
                                  <a:latin typeface="Cambria Math" panose="02040503050406030204" pitchFamily="18" charset="0"/>
                                </a:rPr>
                                <m:t>_</m:t>
                              </m:r>
                              <m:r>
                                <a:rPr lang="zh-TW" altLang="en-US" i="0">
                                  <a:latin typeface="Cambria Math" panose="02040503050406030204" pitchFamily="18" charset="0"/>
                                </a:rPr>
                                <m:t>2</m:t>
                              </m:r>
                            </m:e>
                            <m:sub>
                              <m:d>
                                <m:dPr>
                                  <m:ctrlPr>
                                    <a:rPr lang="zh-TW" altLang="en-US" i="1">
                                      <a:latin typeface="Cambria Math" panose="02040503050406030204" pitchFamily="18" charset="0"/>
                                    </a:rPr>
                                  </m:ctrlPr>
                                </m:dPr>
                                <m:e>
                                  <m:r>
                                    <a:rPr lang="zh-TW" altLang="en-US" i="1">
                                      <a:latin typeface="Cambria Math" panose="02040503050406030204" pitchFamily="18" charset="0"/>
                                    </a:rPr>
                                    <m:t>𝑎</m:t>
                                  </m:r>
                                  <m:r>
                                    <a:rPr lang="zh-TW" altLang="en-US" i="0">
                                      <a:latin typeface="Cambria Math" panose="02040503050406030204" pitchFamily="18" charset="0"/>
                                    </a:rPr>
                                    <m:t>,</m:t>
                                  </m:r>
                                  <m:r>
                                    <a:rPr lang="zh-TW" altLang="en-US" i="1">
                                      <a:latin typeface="Cambria Math" panose="02040503050406030204" pitchFamily="18" charset="0"/>
                                    </a:rPr>
                                    <m:t>𝑏</m:t>
                                  </m:r>
                                  <m:r>
                                    <a:rPr lang="zh-TW" altLang="en-US" i="0">
                                      <a:latin typeface="Cambria Math" panose="02040503050406030204" pitchFamily="18" charset="0"/>
                                    </a:rPr>
                                    <m:t>,</m:t>
                                  </m:r>
                                  <m:r>
                                    <a:rPr lang="zh-TW" altLang="en-US" i="1">
                                      <a:latin typeface="Cambria Math" panose="02040503050406030204" pitchFamily="18" charset="0"/>
                                    </a:rPr>
                                    <m:t>𝑐</m:t>
                                  </m:r>
                                  <m:r>
                                    <a:rPr lang="zh-TW" altLang="en-US" i="0">
                                      <a:latin typeface="Cambria Math" panose="02040503050406030204" pitchFamily="18" charset="0"/>
                                    </a:rPr>
                                    <m:t>,</m:t>
                                  </m:r>
                                  <m:r>
                                    <a:rPr lang="zh-TW" altLang="en-US" i="1">
                                      <a:latin typeface="Cambria Math" panose="02040503050406030204" pitchFamily="18" charset="0"/>
                                    </a:rPr>
                                    <m:t>𝑑</m:t>
                                  </m:r>
                                </m:e>
                              </m:d>
                            </m:sub>
                          </m:sSub>
                          <m:r>
                            <a:rPr lang="zh-TW" altLang="en-US" i="0">
                              <a:latin typeface="Cambria Math" panose="02040503050406030204" pitchFamily="18" charset="0"/>
                            </a:rPr>
                            <m:t>=</m:t>
                          </m:r>
                          <m:nary>
                            <m:naryPr>
                              <m:chr m:val="∑"/>
                              <m:limLoc m:val="subSup"/>
                              <m:grow m:val="on"/>
                              <m:ctrlPr>
                                <a:rPr lang="zh-TW" altLang="en-US" i="1">
                                  <a:latin typeface="Cambria Math" panose="02040503050406030204" pitchFamily="18" charset="0"/>
                                </a:rPr>
                              </m:ctrlPr>
                            </m:naryPr>
                            <m:sub>
                              <m:r>
                                <a:rPr lang="zh-TW" altLang="en-US" i="1">
                                  <a:latin typeface="Cambria Math" panose="02040503050406030204" pitchFamily="18" charset="0"/>
                                </a:rPr>
                                <m:t>𝑚</m:t>
                              </m:r>
                              <m:r>
                                <a:rPr lang="zh-TW" altLang="en-US" i="0">
                                  <a:latin typeface="Cambria Math" panose="02040503050406030204" pitchFamily="18" charset="0"/>
                                </a:rPr>
                                <m:t>≠</m:t>
                              </m:r>
                              <m:r>
                                <a:rPr lang="zh-TW" altLang="en-US" i="1">
                                  <a:latin typeface="Cambria Math" panose="02040503050406030204" pitchFamily="18" charset="0"/>
                                </a:rPr>
                                <m:t>𝑎</m:t>
                              </m:r>
                              <m:r>
                                <a:rPr lang="zh-TW" altLang="en-US" i="0">
                                  <a:latin typeface="Cambria Math" panose="02040503050406030204" pitchFamily="18" charset="0"/>
                                </a:rPr>
                                <m:t>,</m:t>
                              </m:r>
                              <m:r>
                                <a:rPr lang="zh-TW" altLang="en-US" i="1">
                                  <a:latin typeface="Cambria Math" panose="02040503050406030204" pitchFamily="18" charset="0"/>
                                </a:rPr>
                                <m:t>𝑚</m:t>
                              </m:r>
                              <m:r>
                                <a:rPr lang="zh-TW" altLang="en-US" i="0">
                                  <a:latin typeface="Cambria Math" panose="02040503050406030204" pitchFamily="18" charset="0"/>
                                </a:rPr>
                                <m:t>≠</m:t>
                              </m:r>
                              <m:r>
                                <a:rPr lang="zh-TW" altLang="en-US" i="1">
                                  <a:latin typeface="Cambria Math" panose="02040503050406030204" pitchFamily="18" charset="0"/>
                                </a:rPr>
                                <m:t>𝑐</m:t>
                              </m:r>
                            </m:sub>
                            <m:sup>
                              <m:r>
                                <a:rPr lang="zh-TW" altLang="en-US" i="1">
                                  <a:latin typeface="Cambria Math" panose="02040503050406030204" pitchFamily="18" charset="0"/>
                                </a:rPr>
                                <m:t>𝑀</m:t>
                              </m:r>
                            </m:sup>
                            <m:e>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𝑚𝑖𝑛</m:t>
                                  </m:r>
                                </m:e>
                                <m:sub>
                                  <m:r>
                                    <a:rPr lang="zh-TW" altLang="en-US" i="1">
                                      <a:latin typeface="Cambria Math" panose="02040503050406030204" pitchFamily="18" charset="0"/>
                                    </a:rPr>
                                    <m:t>𝑛</m:t>
                                  </m:r>
                                  <m:r>
                                    <a:rPr lang="zh-TW" altLang="en-US" i="0">
                                      <a:latin typeface="Cambria Math" panose="02040503050406030204" pitchFamily="18" charset="0"/>
                                    </a:rPr>
                                    <m:t>≠</m:t>
                                  </m:r>
                                  <m:r>
                                    <a:rPr lang="zh-TW" altLang="en-US" i="1">
                                      <a:latin typeface="Cambria Math" panose="02040503050406030204" pitchFamily="18" charset="0"/>
                                    </a:rPr>
                                    <m:t>𝑏</m:t>
                                  </m:r>
                                  <m:r>
                                    <a:rPr lang="zh-TW" altLang="en-US" i="0">
                                      <a:latin typeface="Cambria Math" panose="02040503050406030204" pitchFamily="18" charset="0"/>
                                    </a:rPr>
                                    <m:t>,</m:t>
                                  </m:r>
                                  <m:r>
                                    <a:rPr lang="zh-TW" altLang="en-US" i="1">
                                      <a:latin typeface="Cambria Math" panose="02040503050406030204" pitchFamily="18" charset="0"/>
                                    </a:rPr>
                                    <m:t>𝑛</m:t>
                                  </m:r>
                                  <m:r>
                                    <a:rPr lang="zh-TW" altLang="en-US" i="0">
                                      <a:latin typeface="Cambria Math" panose="02040503050406030204" pitchFamily="18" charset="0"/>
                                    </a:rPr>
                                    <m:t>≠</m:t>
                                  </m:r>
                                  <m:r>
                                    <a:rPr lang="zh-TW" altLang="en-US" i="1">
                                      <a:latin typeface="Cambria Math" panose="02040503050406030204" pitchFamily="18" charset="0"/>
                                    </a:rPr>
                                    <m:t>𝑑</m:t>
                                  </m:r>
                                </m:sub>
                                <m:sup>
                                  <m:r>
                                    <a:rPr lang="zh-TW" altLang="en-US" i="1">
                                      <a:latin typeface="Cambria Math" panose="02040503050406030204" pitchFamily="18" charset="0"/>
                                    </a:rPr>
                                    <m:t>𝑁</m:t>
                                  </m:r>
                                </m:sup>
                              </m:sSubSup>
                            </m:e>
                          </m:nary>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𝐷</m:t>
                              </m:r>
                            </m:e>
                            <m:sub>
                              <m:d>
                                <m:dPr>
                                  <m:begChr m:val=""/>
                                  <m:ctrlPr>
                                    <a:rPr lang="zh-TW" altLang="en-US" i="1">
                                      <a:latin typeface="Cambria Math" panose="02040503050406030204" pitchFamily="18" charset="0"/>
                                    </a:rPr>
                                  </m:ctrlPr>
                                </m:dPr>
                                <m:e>
                                  <m:r>
                                    <a:rPr lang="zh-TW" altLang="en-US" i="1">
                                      <a:latin typeface="Cambria Math" panose="02040503050406030204" pitchFamily="18" charset="0"/>
                                    </a:rPr>
                                    <m:t>𝑆𝑀</m:t>
                                  </m:r>
                                  <m:r>
                                    <a:rPr lang="zh-TW" altLang="en-US" i="0">
                                      <a:latin typeface="Cambria Math" panose="02040503050406030204" pitchFamily="18" charset="0"/>
                                    </a:rPr>
                                    <m:t>∗(</m:t>
                                  </m:r>
                                  <m:r>
                                    <a:rPr lang="zh-TW" altLang="en-US" i="1">
                                      <a:latin typeface="Cambria Math" panose="02040503050406030204" pitchFamily="18" charset="0"/>
                                    </a:rPr>
                                    <m:t>𝑎</m:t>
                                  </m:r>
                                  <m:r>
                                    <a:rPr lang="zh-TW" altLang="en-US" i="0">
                                      <a:latin typeface="Cambria Math" panose="02040503050406030204" pitchFamily="18" charset="0"/>
                                    </a:rPr>
                                    <m:t>,</m:t>
                                  </m:r>
                                  <m:r>
                                    <a:rPr lang="zh-TW" altLang="en-US" i="1">
                                      <a:latin typeface="Cambria Math" panose="02040503050406030204" pitchFamily="18" charset="0"/>
                                    </a:rPr>
                                    <m:t>𝑚</m:t>
                                  </m:r>
                                </m:e>
                              </m:d>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𝐷</m:t>
                              </m:r>
                            </m:e>
                            <m:sub>
                              <m:d>
                                <m:dPr>
                                  <m:begChr m:val=""/>
                                  <m:ctrlPr>
                                    <a:rPr lang="zh-TW" altLang="en-US" i="1">
                                      <a:latin typeface="Cambria Math" panose="02040503050406030204" pitchFamily="18" charset="0"/>
                                    </a:rPr>
                                  </m:ctrlPr>
                                </m:dPr>
                                <m:e>
                                  <m:r>
                                    <a:rPr lang="zh-TW" altLang="en-US" i="1">
                                      <a:latin typeface="Cambria Math" panose="02040503050406030204" pitchFamily="18" charset="0"/>
                                    </a:rPr>
                                    <m:t>𝑆𝑀</m:t>
                                  </m:r>
                                  <m:r>
                                    <a:rPr lang="zh-TW" altLang="en-US" i="0">
                                      <a:latin typeface="Cambria Math" panose="02040503050406030204" pitchFamily="18" charset="0"/>
                                    </a:rPr>
                                    <m:t>(</m:t>
                                  </m:r>
                                  <m:r>
                                    <a:rPr lang="zh-TW" altLang="en-US" i="1">
                                      <a:latin typeface="Cambria Math" panose="02040503050406030204" pitchFamily="18" charset="0"/>
                                    </a:rPr>
                                    <m:t>𝑏</m:t>
                                  </m:r>
                                  <m:r>
                                    <a:rPr lang="zh-TW" altLang="en-US" i="0">
                                      <a:latin typeface="Cambria Math" panose="02040503050406030204" pitchFamily="18" charset="0"/>
                                    </a:rPr>
                                    <m:t>,</m:t>
                                  </m:r>
                                  <m:r>
                                    <a:rPr lang="zh-TW" altLang="en-US" i="1">
                                      <a:latin typeface="Cambria Math" panose="02040503050406030204" pitchFamily="18" charset="0"/>
                                    </a:rPr>
                                    <m:t>𝑛</m:t>
                                  </m:r>
                                </m:e>
                              </m:d>
                            </m:sub>
                          </m:sSub>
                          <m:r>
                            <a:rPr lang="zh-TW" altLang="en-US" i="0">
                              <a:latin typeface="Cambria Math" panose="02040503050406030204" pitchFamily="18" charset="0"/>
                            </a:rPr>
                            <m:t>|</m:t>
                          </m:r>
                        </m:e>
                      </m:d>
                    </m:oMath>
                  </m:oMathPara>
                </a14:m>
                <a:endParaRPr lang="zh-TW" altLang="en-US" dirty="0"/>
              </a:p>
            </p:txBody>
          </p:sp>
        </mc:Choice>
        <mc:Fallback xmlns="">
          <p:sp>
            <p:nvSpPr>
              <p:cNvPr id="89" name="矩形 88"/>
              <p:cNvSpPr>
                <a:spLocks noRot="1" noChangeAspect="1" noMove="1" noResize="1" noEditPoints="1" noAdjustHandles="1" noChangeArrowheads="1" noChangeShapeType="1" noTextEdit="1"/>
              </p:cNvSpPr>
              <p:nvPr/>
            </p:nvSpPr>
            <p:spPr>
              <a:xfrm>
                <a:off x="5646240" y="3946611"/>
                <a:ext cx="6740942" cy="714683"/>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文字方塊 89"/>
              <p:cNvSpPr txBox="1"/>
              <p:nvPr/>
            </p:nvSpPr>
            <p:spPr>
              <a:xfrm>
                <a:off x="5771418" y="4938298"/>
                <a:ext cx="5766461" cy="1226233"/>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幾何</a:t>
                </a:r>
                <a:r>
                  <a:rPr lang="zh-TW" altLang="en-US" sz="2400" dirty="0" smtClean="0">
                    <a:latin typeface="標楷體" panose="03000509000000000000" pitchFamily="65" charset="-120"/>
                    <a:ea typeface="標楷體" panose="03000509000000000000" pitchFamily="65" charset="-120"/>
                  </a:rPr>
                  <a:t>確認</a:t>
                </a:r>
                <a:r>
                  <a:rPr lang="en-US" altLang="zh-TW" sz="2400" dirty="0" smtClean="0">
                    <a:latin typeface="標楷體" panose="03000509000000000000" pitchFamily="65" charset="-120"/>
                    <a:ea typeface="標楷體" panose="03000509000000000000" pitchFamily="65" charset="-120"/>
                  </a:rPr>
                  <a:t>:</a:t>
                </a:r>
              </a:p>
              <a:p>
                <a:r>
                  <a:rPr lang="en-US" altLang="zh-TW" sz="2400" dirty="0" smtClean="0">
                    <a:latin typeface="標楷體" panose="03000509000000000000" pitchFamily="65" charset="-120"/>
                    <a:ea typeface="標楷體" panose="03000509000000000000" pitchFamily="65" charset="-120"/>
                  </a:rPr>
                  <a:t>	1.</a:t>
                </a:r>
                <a:r>
                  <a:rPr lang="zh-TW" altLang="en-US" sz="2400" dirty="0" smtClean="0">
                    <a:latin typeface="標楷體" panose="03000509000000000000" pitchFamily="65" charset="-120"/>
                    <a:ea typeface="標楷體" panose="03000509000000000000" pitchFamily="65" charset="-120"/>
                  </a:rPr>
                  <a:t>符合呼吸起伏範圍</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&lt;40mm</a:t>
                </a:r>
              </a:p>
              <a:p>
                <a:r>
                  <a:rPr lang="en-US" altLang="zh-TW" sz="2400" dirty="0" smtClean="0">
                    <a:latin typeface="標楷體" panose="03000509000000000000" pitchFamily="65" charset="-120"/>
                    <a:ea typeface="標楷體" panose="03000509000000000000" pitchFamily="65" charset="-120"/>
                  </a:rPr>
                  <a:t>	2.</a:t>
                </a:r>
                <a:r>
                  <a:rPr lang="zh-TW" altLang="en-US" sz="2400" dirty="0" smtClean="0"/>
                  <a:t> </a:t>
                </a:r>
                <a14:m>
                  <m:oMath xmlns:m="http://schemas.openxmlformats.org/officeDocument/2006/math">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𝑐</m:t>
                        </m:r>
                        <m:r>
                          <m:rPr>
                            <m:lit/>
                          </m:rPr>
                          <a:rPr lang="zh-TW" altLang="en-US" sz="2400" i="0">
                            <a:latin typeface="Cambria Math" panose="02040503050406030204" pitchFamily="18" charset="0"/>
                          </a:rPr>
                          <m:t>_</m:t>
                        </m:r>
                        <m:r>
                          <a:rPr lang="zh-TW" altLang="en-US" sz="2400" i="0">
                            <a:latin typeface="Cambria Math" panose="02040503050406030204" pitchFamily="18" charset="0"/>
                          </a:rPr>
                          <m:t>2</m:t>
                        </m:r>
                      </m:e>
                      <m:sub>
                        <m:d>
                          <m:dPr>
                            <m:ctrlPr>
                              <a:rPr lang="zh-TW" altLang="en-US" sz="2400" i="1">
                                <a:latin typeface="Cambria Math" panose="02040503050406030204" pitchFamily="18" charset="0"/>
                              </a:rPr>
                            </m:ctrlPr>
                          </m:dPr>
                          <m:e>
                            <m:r>
                              <a:rPr lang="zh-TW" altLang="en-US" sz="2400" i="1">
                                <a:latin typeface="Cambria Math" panose="02040503050406030204" pitchFamily="18" charset="0"/>
                              </a:rPr>
                              <m:t>𝑎</m:t>
                            </m:r>
                            <m:r>
                              <a:rPr lang="zh-TW" altLang="en-US" sz="2400" i="0">
                                <a:latin typeface="Cambria Math" panose="02040503050406030204" pitchFamily="18" charset="0"/>
                              </a:rPr>
                              <m:t>,</m:t>
                            </m:r>
                            <m:r>
                              <a:rPr lang="zh-TW" altLang="en-US" sz="2400" i="1">
                                <a:latin typeface="Cambria Math" panose="02040503050406030204" pitchFamily="18" charset="0"/>
                              </a:rPr>
                              <m:t>𝑏</m:t>
                            </m:r>
                            <m:r>
                              <a:rPr lang="zh-TW" altLang="en-US" sz="2400" i="0">
                                <a:latin typeface="Cambria Math" panose="02040503050406030204" pitchFamily="18" charset="0"/>
                              </a:rPr>
                              <m:t>,</m:t>
                            </m:r>
                            <m:r>
                              <a:rPr lang="zh-TW" altLang="en-US" sz="2400" i="1">
                                <a:latin typeface="Cambria Math" panose="02040503050406030204" pitchFamily="18" charset="0"/>
                              </a:rPr>
                              <m:t>𝑐</m:t>
                            </m:r>
                            <m:r>
                              <a:rPr lang="zh-TW" altLang="en-US" sz="2400" i="0">
                                <a:latin typeface="Cambria Math" panose="02040503050406030204" pitchFamily="18" charset="0"/>
                              </a:rPr>
                              <m:t>,</m:t>
                            </m:r>
                            <m:r>
                              <a:rPr lang="zh-TW" altLang="en-US" sz="2400" i="1">
                                <a:latin typeface="Cambria Math" panose="02040503050406030204" pitchFamily="18" charset="0"/>
                              </a:rPr>
                              <m:t>𝑑</m:t>
                            </m:r>
                          </m:e>
                        </m:d>
                      </m:sub>
                    </m:sSub>
                  </m:oMath>
                </a14:m>
                <a:endParaRPr lang="zh-TW" altLang="en-US" sz="2400" dirty="0">
                  <a:latin typeface="標楷體" panose="03000509000000000000" pitchFamily="65" charset="-120"/>
                  <a:ea typeface="標楷體" panose="03000509000000000000" pitchFamily="65" charset="-120"/>
                </a:endParaRPr>
              </a:p>
            </p:txBody>
          </p:sp>
        </mc:Choice>
        <mc:Fallback xmlns="">
          <p:sp>
            <p:nvSpPr>
              <p:cNvPr id="90" name="文字方塊 89"/>
              <p:cNvSpPr txBox="1">
                <a:spLocks noRot="1" noChangeAspect="1" noMove="1" noResize="1" noEditPoints="1" noAdjustHandles="1" noChangeArrowheads="1" noChangeShapeType="1" noTextEdit="1"/>
              </p:cNvSpPr>
              <p:nvPr/>
            </p:nvSpPr>
            <p:spPr>
              <a:xfrm>
                <a:off x="5771418" y="4938298"/>
                <a:ext cx="5766461" cy="1226233"/>
              </a:xfrm>
              <a:prstGeom prst="rect">
                <a:avLst/>
              </a:prstGeom>
              <a:blipFill>
                <a:blip r:embed="rId4"/>
                <a:stretch>
                  <a:fillRect l="-1691" t="-3980" b="-8458"/>
                </a:stretch>
              </a:blipFill>
            </p:spPr>
            <p:txBody>
              <a:bodyPr/>
              <a:lstStyle/>
              <a:p>
                <a:r>
                  <a:rPr lang="zh-TW" altLang="en-US">
                    <a:noFill/>
                  </a:rPr>
                  <a:t> </a:t>
                </a:r>
              </a:p>
            </p:txBody>
          </p:sp>
        </mc:Fallback>
      </mc:AlternateContent>
      <p:sp>
        <p:nvSpPr>
          <p:cNvPr id="92" name="標題 1"/>
          <p:cNvSpPr>
            <a:spLocks noGrp="1"/>
          </p:cNvSpPr>
          <p:nvPr>
            <p:ph type="title"/>
          </p:nvPr>
        </p:nvSpPr>
        <p:spPr>
          <a:xfrm>
            <a:off x="2592925" y="624110"/>
            <a:ext cx="3823917" cy="819054"/>
          </a:xfrm>
        </p:spPr>
        <p:txBody>
          <a:bodyPr>
            <a:normAutofit/>
          </a:bodyPr>
          <a:lstStyle/>
          <a:p>
            <a:r>
              <a:rPr lang="zh-TW" altLang="en-US" sz="4400" dirty="0" smtClean="0">
                <a:latin typeface="標楷體" panose="03000509000000000000" pitchFamily="65" charset="-120"/>
                <a:ea typeface="標楷體" panose="03000509000000000000" pitchFamily="65" charset="-120"/>
              </a:rPr>
              <a:t>光學標記編號</a:t>
            </a:r>
            <a:endParaRPr lang="zh-TW" altLang="en-US" sz="4400" dirty="0">
              <a:latin typeface="標楷體" panose="03000509000000000000" pitchFamily="65" charset="-120"/>
              <a:ea typeface="標楷體" panose="03000509000000000000" pitchFamily="65" charset="-120"/>
            </a:endParaRPr>
          </a:p>
        </p:txBody>
      </p:sp>
      <p:sp>
        <p:nvSpPr>
          <p:cNvPr id="95" name="投影片編號版面配置區 94"/>
          <p:cNvSpPr>
            <a:spLocks noGrp="1"/>
          </p:cNvSpPr>
          <p:nvPr>
            <p:ph type="sldNum" sz="quarter" idx="12"/>
          </p:nvPr>
        </p:nvSpPr>
        <p:spPr/>
        <p:txBody>
          <a:bodyPr/>
          <a:lstStyle/>
          <a:p>
            <a:fld id="{947994E6-6C4B-41BF-86D6-CAF6AF4852A8}" type="slidenum">
              <a:rPr lang="zh-TW" altLang="en-US" smtClean="0"/>
              <a:t>20</a:t>
            </a:fld>
            <a:endParaRPr lang="zh-TW" altLang="en-US"/>
          </a:p>
        </p:txBody>
      </p:sp>
      <p:sp>
        <p:nvSpPr>
          <p:cNvPr id="82" name="文字方塊 81"/>
          <p:cNvSpPr txBox="1"/>
          <p:nvPr/>
        </p:nvSpPr>
        <p:spPr>
          <a:xfrm>
            <a:off x="5595619" y="6581001"/>
            <a:ext cx="2878529"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Ref:(Oliveira-Santos, </a:t>
            </a:r>
            <a:r>
              <a:rPr lang="en-US" altLang="zh-TW" sz="1200" dirty="0" err="1" smtClean="0">
                <a:latin typeface="Times New Roman" panose="02020603050405020304" pitchFamily="18" charset="0"/>
                <a:cs typeface="Times New Roman" panose="02020603050405020304" pitchFamily="18" charset="0"/>
              </a:rPr>
              <a:t>Peterhans</a:t>
            </a:r>
            <a:r>
              <a:rPr lang="en-US" altLang="zh-TW" sz="1200" dirty="0" smtClean="0">
                <a:latin typeface="Times New Roman" panose="02020603050405020304" pitchFamily="18" charset="0"/>
                <a:cs typeface="Times New Roman" panose="02020603050405020304" pitchFamily="18" charset="0"/>
              </a:rPr>
              <a:t> et al. 2011)</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22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500"/>
                                        <p:tgtEl>
                                          <p:spTgt spid="83"/>
                                        </p:tgtEl>
                                      </p:cBhvr>
                                    </p:animEffect>
                                  </p:childTnLst>
                                </p:cTn>
                              </p:par>
                              <p:par>
                                <p:cTn id="55" presetID="10" presetClass="entr" presetSubtype="0" fill="hold" nodeType="with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500"/>
                                        <p:tgtEl>
                                          <p:spTgt spid="6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500"/>
                                        <p:tgtEl>
                                          <p:spTgt spid="7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500"/>
                                        <p:tgtEl>
                                          <p:spTgt spid="7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fade">
                                      <p:cBhvr>
                                        <p:cTn id="100" dur="500"/>
                                        <p:tgtEl>
                                          <p:spTgt spid="7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fade">
                                      <p:cBhvr>
                                        <p:cTn id="103" dur="500"/>
                                        <p:tgtEl>
                                          <p:spTgt spid="7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8">
                                            <p:txEl>
                                              <p:pRg st="0" end="0"/>
                                            </p:txEl>
                                          </p:spTgt>
                                        </p:tgtEl>
                                        <p:attrNameLst>
                                          <p:attrName>style.visibility</p:attrName>
                                        </p:attrNameLst>
                                      </p:cBhvr>
                                      <p:to>
                                        <p:strVal val="visible"/>
                                      </p:to>
                                    </p:set>
                                    <p:animEffect transition="in" filter="fade">
                                      <p:cBhvr>
                                        <p:cTn id="108" dur="500"/>
                                        <p:tgtEl>
                                          <p:spTgt spid="88">
                                            <p:txEl>
                                              <p:pRg st="0" end="0"/>
                                            </p:tx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fade">
                                      <p:cBhvr>
                                        <p:cTn id="111" dur="500"/>
                                        <p:tgtEl>
                                          <p:spTgt spid="8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90"/>
                                        </p:tgtEl>
                                        <p:attrNameLst>
                                          <p:attrName>style.visibility</p:attrName>
                                        </p:attrNameLst>
                                      </p:cBhvr>
                                      <p:to>
                                        <p:strVal val="visible"/>
                                      </p:to>
                                    </p:set>
                                    <p:animEffect transition="in" filter="fade">
                                      <p:cBhvr>
                                        <p:cTn id="11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2" grpId="0" animBg="1"/>
      <p:bldP spid="53" grpId="0" animBg="1"/>
      <p:bldP spid="54" grpId="0" animBg="1"/>
      <p:bldP spid="55" grpId="0" animBg="1"/>
      <p:bldP spid="57" grpId="0"/>
      <p:bldP spid="58" grpId="0"/>
      <p:bldP spid="60" grpId="0"/>
      <p:bldP spid="61" grpId="0"/>
      <p:bldP spid="62" grpId="0"/>
      <p:bldP spid="63" grpId="0"/>
      <p:bldP spid="64" grpId="0"/>
      <p:bldP spid="65" grpId="0"/>
      <p:bldP spid="66" grpId="0" animBg="1"/>
      <p:bldP spid="67" grpId="0" animBg="1"/>
      <p:bldP spid="68" grpId="0" animBg="1"/>
      <p:bldP spid="69" grpId="0" animBg="1"/>
      <p:bldP spid="71" grpId="0"/>
      <p:bldP spid="72" grpId="0"/>
      <p:bldP spid="73" grpId="0"/>
      <p:bldP spid="74" grpId="0"/>
      <p:bldP spid="75" grpId="0"/>
      <p:bldP spid="76" grpId="0"/>
      <p:bldP spid="77" grpId="0"/>
      <p:bldP spid="87" grpId="0"/>
      <p:bldP spid="88" grpId="0" build="p"/>
      <p:bldP spid="89" grpId="0"/>
      <p:bldP spid="9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624110"/>
            <a:ext cx="5347917" cy="678141"/>
          </a:xfrm>
        </p:spPr>
        <p:txBody>
          <a:bodyPr>
            <a:noAutofit/>
          </a:bodyPr>
          <a:lstStyle/>
          <a:p>
            <a:r>
              <a:rPr lang="zh-TW" altLang="en-US" sz="4400" dirty="0" smtClean="0">
                <a:latin typeface="標楷體" panose="03000509000000000000" pitchFamily="65" charset="-120"/>
                <a:ea typeface="標楷體" panose="03000509000000000000" pitchFamily="65" charset="-120"/>
              </a:rPr>
              <a:t>軟組織表面估測系統</a:t>
            </a:r>
            <a:endParaRPr lang="zh-TW" altLang="en-US" sz="4400" dirty="0">
              <a:latin typeface="標楷體" panose="03000509000000000000" pitchFamily="65" charset="-120"/>
              <a:ea typeface="標楷體" panose="03000509000000000000" pitchFamily="65" charset="-120"/>
            </a:endParaRPr>
          </a:p>
        </p:txBody>
      </p:sp>
      <p:cxnSp>
        <p:nvCxnSpPr>
          <p:cNvPr id="14" name="直線單箭頭接點 13"/>
          <p:cNvCxnSpPr>
            <a:stCxn id="3" idx="3"/>
            <a:endCxn id="18" idx="1"/>
          </p:cNvCxnSpPr>
          <p:nvPr/>
        </p:nvCxnSpPr>
        <p:spPr>
          <a:xfrm flipV="1">
            <a:off x="3505200" y="3239313"/>
            <a:ext cx="950358" cy="1056480"/>
          </a:xfrm>
          <a:prstGeom prst="straightConnector1">
            <a:avLst/>
          </a:prstGeom>
          <a:noFill/>
          <a:ln w="76200" cap="flat" cmpd="sng" algn="ctr">
            <a:solidFill>
              <a:schemeClr val="tx1"/>
            </a:solidFill>
            <a:prstDash val="solid"/>
            <a:miter lim="800000"/>
            <a:tailEnd type="triangle"/>
          </a:ln>
          <a:effectLst/>
        </p:spPr>
      </p:cxnSp>
      <p:cxnSp>
        <p:nvCxnSpPr>
          <p:cNvPr id="15" name="直線單箭頭接點 14"/>
          <p:cNvCxnSpPr>
            <a:stCxn id="3" idx="3"/>
            <a:endCxn id="19" idx="1"/>
          </p:cNvCxnSpPr>
          <p:nvPr/>
        </p:nvCxnSpPr>
        <p:spPr>
          <a:xfrm>
            <a:off x="3505200" y="4295793"/>
            <a:ext cx="950359" cy="1162051"/>
          </a:xfrm>
          <a:prstGeom prst="straightConnector1">
            <a:avLst/>
          </a:prstGeom>
          <a:noFill/>
          <a:ln w="76200" cap="flat" cmpd="sng" algn="ctr">
            <a:solidFill>
              <a:schemeClr val="tx1"/>
            </a:solidFill>
            <a:prstDash val="solid"/>
            <a:miter lim="800000"/>
            <a:tailEnd type="triangle"/>
          </a:ln>
          <a:effectLst/>
        </p:spPr>
      </p:cxnSp>
      <p:sp>
        <p:nvSpPr>
          <p:cNvPr id="16" name="文字方塊 13"/>
          <p:cNvSpPr txBox="1">
            <a:spLocks noChangeArrowheads="1"/>
          </p:cNvSpPr>
          <p:nvPr/>
        </p:nvSpPr>
        <p:spPr bwMode="auto">
          <a:xfrm>
            <a:off x="7212120" y="2269816"/>
            <a:ext cx="43465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indent="0" eaLnBrk="0" fontAlgn="base" hangingPunct="0">
              <a:spcBef>
                <a:spcPct val="0"/>
              </a:spcBef>
              <a:spcAft>
                <a:spcPct val="0"/>
              </a:spcAft>
            </a:pPr>
            <a:r>
              <a:rPr lang="zh-TW" altLang="en-US" sz="2400" b="1" dirty="0" smtClean="0">
                <a:solidFill>
                  <a:prstClr val="black"/>
                </a:solidFill>
                <a:latin typeface="標楷體" panose="03000509000000000000" pitchFamily="65" charset="-120"/>
                <a:ea typeface="標楷體" panose="03000509000000000000" pitchFamily="65" charset="-120"/>
              </a:rPr>
              <a:t>目的</a:t>
            </a:r>
            <a:r>
              <a:rPr lang="en-US" altLang="zh-TW" sz="2400" b="1" dirty="0" smtClean="0">
                <a:solidFill>
                  <a:prstClr val="black"/>
                </a:solidFill>
                <a:latin typeface="標楷體" panose="03000509000000000000" pitchFamily="65" charset="-120"/>
                <a:ea typeface="標楷體" panose="03000509000000000000" pitchFamily="65" charset="-120"/>
              </a:rPr>
              <a:t>:</a:t>
            </a:r>
            <a:r>
              <a:rPr lang="zh-TW" altLang="en-US" sz="2400" b="1" dirty="0" smtClean="0">
                <a:solidFill>
                  <a:prstClr val="black"/>
                </a:solidFill>
                <a:latin typeface="標楷體" panose="03000509000000000000" pitchFamily="65" charset="-120"/>
                <a:ea typeface="標楷體" panose="03000509000000000000" pitchFamily="65" charset="-120"/>
              </a:rPr>
              <a:t>去除雜訊</a:t>
            </a:r>
            <a:endParaRPr lang="en-US" altLang="zh-TW" sz="2400" b="1" dirty="0" smtClean="0">
              <a:solidFill>
                <a:prstClr val="black"/>
              </a:solidFill>
              <a:latin typeface="標楷體" panose="03000509000000000000" pitchFamily="65" charset="-120"/>
              <a:ea typeface="標楷體" panose="03000509000000000000" pitchFamily="65" charset="-120"/>
            </a:endParaRPr>
          </a:p>
          <a:p>
            <a:pPr marL="0" indent="0" eaLnBrk="0" fontAlgn="base" hangingPunct="0">
              <a:spcBef>
                <a:spcPct val="0"/>
              </a:spcBef>
              <a:spcAft>
                <a:spcPct val="0"/>
              </a:spcAft>
            </a:pPr>
            <a:r>
              <a:rPr lang="en-US" altLang="zh-TW" sz="2400" b="1" dirty="0" smtClean="0">
                <a:solidFill>
                  <a:prstClr val="black"/>
                </a:solidFill>
                <a:latin typeface="標楷體" panose="03000509000000000000" pitchFamily="65" charset="-120"/>
                <a:ea typeface="標楷體" panose="03000509000000000000" pitchFamily="65" charset="-120"/>
              </a:rPr>
              <a:t>1.</a:t>
            </a:r>
            <a:r>
              <a:rPr lang="zh-TW" altLang="en-US" sz="2400" b="1" dirty="0" smtClean="0">
                <a:solidFill>
                  <a:prstClr val="black"/>
                </a:solidFill>
                <a:latin typeface="標楷體" panose="03000509000000000000" pitchFamily="65" charset="-120"/>
                <a:ea typeface="標楷體" panose="03000509000000000000" pitchFamily="65" charset="-120"/>
              </a:rPr>
              <a:t>鬼</a:t>
            </a:r>
            <a:r>
              <a:rPr lang="zh-TW" altLang="en-US" sz="2400" b="1" dirty="0">
                <a:solidFill>
                  <a:prstClr val="black"/>
                </a:solidFill>
                <a:latin typeface="標楷體" panose="03000509000000000000" pitchFamily="65" charset="-120"/>
                <a:ea typeface="標楷體" panose="03000509000000000000" pitchFamily="65" charset="-120"/>
              </a:rPr>
              <a:t>影標記</a:t>
            </a:r>
            <a:r>
              <a:rPr lang="zh-TW" altLang="en-US" sz="2400" b="1" dirty="0" smtClean="0">
                <a:solidFill>
                  <a:prstClr val="black"/>
                </a:solidFill>
                <a:latin typeface="標楷體" panose="03000509000000000000" pitchFamily="65" charset="-120"/>
                <a:ea typeface="標楷體" panose="03000509000000000000" pitchFamily="65" charset="-120"/>
              </a:rPr>
              <a:t>去除</a:t>
            </a:r>
            <a:endParaRPr lang="en-US" altLang="zh-TW" sz="2400" b="1" dirty="0" smtClean="0">
              <a:solidFill>
                <a:prstClr val="black"/>
              </a:solidFill>
              <a:latin typeface="標楷體" panose="03000509000000000000" pitchFamily="65" charset="-120"/>
              <a:ea typeface="標楷體" panose="03000509000000000000" pitchFamily="65" charset="-120"/>
            </a:endParaRPr>
          </a:p>
          <a:p>
            <a:pPr marL="0" indent="0" eaLnBrk="0" fontAlgn="base" hangingPunct="0">
              <a:spcBef>
                <a:spcPct val="0"/>
              </a:spcBef>
              <a:spcAft>
                <a:spcPct val="0"/>
              </a:spcAft>
            </a:pPr>
            <a:r>
              <a:rPr lang="en-US" altLang="zh-TW" sz="2400" b="1" dirty="0" smtClean="0">
                <a:solidFill>
                  <a:prstClr val="black"/>
                </a:solidFill>
                <a:latin typeface="標楷體" panose="03000509000000000000" pitchFamily="65" charset="-120"/>
                <a:ea typeface="標楷體" panose="03000509000000000000" pitchFamily="65" charset="-120"/>
              </a:rPr>
              <a:t>2.</a:t>
            </a:r>
            <a:r>
              <a:rPr lang="zh-TW" altLang="en-US" sz="2400" b="1" dirty="0" smtClean="0">
                <a:solidFill>
                  <a:prstClr val="black"/>
                </a:solidFill>
                <a:latin typeface="標楷體" panose="03000509000000000000" pitchFamily="65" charset="-120"/>
                <a:ea typeface="標楷體" panose="03000509000000000000" pitchFamily="65" charset="-120"/>
              </a:rPr>
              <a:t>皮膚光學標記初始化</a:t>
            </a:r>
            <a:endParaRPr lang="en-US" altLang="zh-TW" sz="2400" b="1" dirty="0" smtClean="0">
              <a:solidFill>
                <a:prstClr val="black"/>
              </a:solidFill>
              <a:latin typeface="標楷體" panose="03000509000000000000" pitchFamily="65" charset="-120"/>
              <a:ea typeface="標楷體" panose="03000509000000000000" pitchFamily="65" charset="-120"/>
            </a:endParaRPr>
          </a:p>
          <a:p>
            <a:pPr marL="0" indent="0" eaLnBrk="0" fontAlgn="base" hangingPunct="0">
              <a:spcBef>
                <a:spcPct val="0"/>
              </a:spcBef>
              <a:spcAft>
                <a:spcPct val="0"/>
              </a:spcAft>
            </a:pPr>
            <a:r>
              <a:rPr lang="en-US" altLang="zh-TW" sz="2400" b="1" dirty="0" smtClean="0">
                <a:solidFill>
                  <a:prstClr val="black"/>
                </a:solidFill>
                <a:latin typeface="標楷體" panose="03000509000000000000" pitchFamily="65" charset="-120"/>
                <a:ea typeface="標楷體" panose="03000509000000000000" pitchFamily="65" charset="-120"/>
              </a:rPr>
              <a:t>3.</a:t>
            </a:r>
            <a:r>
              <a:rPr lang="zh-TW" altLang="en-US" sz="2400" b="1" dirty="0" smtClean="0">
                <a:solidFill>
                  <a:prstClr val="black"/>
                </a:solidFill>
                <a:latin typeface="標楷體" panose="03000509000000000000" pitchFamily="65" charset="-120"/>
                <a:ea typeface="標楷體" panose="03000509000000000000" pitchFamily="65" charset="-120"/>
              </a:rPr>
              <a:t>光學</a:t>
            </a:r>
            <a:r>
              <a:rPr lang="zh-TW" altLang="en-US" sz="2400" b="1" dirty="0">
                <a:solidFill>
                  <a:prstClr val="black"/>
                </a:solidFill>
                <a:latin typeface="標楷體" panose="03000509000000000000" pitchFamily="65" charset="-120"/>
                <a:ea typeface="標楷體" panose="03000509000000000000" pitchFamily="65" charset="-120"/>
              </a:rPr>
              <a:t>標記編號</a:t>
            </a:r>
            <a:endParaRPr lang="en-US" altLang="zh-TW" sz="2400" b="1" dirty="0">
              <a:solidFill>
                <a:prstClr val="black"/>
              </a:solidFill>
              <a:latin typeface="標楷體" panose="03000509000000000000" pitchFamily="65" charset="-120"/>
              <a:ea typeface="標楷體" panose="03000509000000000000" pitchFamily="65" charset="-120"/>
            </a:endParaRPr>
          </a:p>
          <a:p>
            <a:pPr marL="0" indent="0" eaLnBrk="0" fontAlgn="base" hangingPunct="0">
              <a:spcBef>
                <a:spcPct val="0"/>
              </a:spcBef>
              <a:spcAft>
                <a:spcPct val="0"/>
              </a:spcAft>
            </a:pPr>
            <a:r>
              <a:rPr lang="en-US" altLang="zh-TW" sz="2400" b="1" dirty="0" smtClean="0">
                <a:solidFill>
                  <a:prstClr val="black"/>
                </a:solidFill>
                <a:latin typeface="標楷體" panose="03000509000000000000" pitchFamily="65" charset="-120"/>
                <a:ea typeface="標楷體" panose="03000509000000000000" pitchFamily="65" charset="-120"/>
              </a:rPr>
              <a:t>4.</a:t>
            </a:r>
            <a:r>
              <a:rPr lang="zh-TW" altLang="en-US" sz="2400" b="1" dirty="0" smtClean="0">
                <a:solidFill>
                  <a:prstClr val="black"/>
                </a:solidFill>
                <a:latin typeface="標楷體" panose="03000509000000000000" pitchFamily="65" charset="-120"/>
                <a:ea typeface="標楷體" panose="03000509000000000000" pitchFamily="65" charset="-120"/>
              </a:rPr>
              <a:t>幾何</a:t>
            </a:r>
            <a:r>
              <a:rPr lang="zh-TW" altLang="en-US" sz="2400" b="1" dirty="0">
                <a:solidFill>
                  <a:prstClr val="black"/>
                </a:solidFill>
                <a:latin typeface="標楷體" panose="03000509000000000000" pitchFamily="65" charset="-120"/>
                <a:ea typeface="標楷體" panose="03000509000000000000" pitchFamily="65" charset="-120"/>
              </a:rPr>
              <a:t>確認</a:t>
            </a:r>
          </a:p>
        </p:txBody>
      </p:sp>
      <p:sp>
        <p:nvSpPr>
          <p:cNvPr id="17" name="文字方塊 14"/>
          <p:cNvSpPr txBox="1">
            <a:spLocks noChangeArrowheads="1"/>
          </p:cNvSpPr>
          <p:nvPr/>
        </p:nvSpPr>
        <p:spPr bwMode="auto">
          <a:xfrm>
            <a:off x="7212121" y="4761100"/>
            <a:ext cx="386342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indent="0" eaLnBrk="0" fontAlgn="base" hangingPunct="0">
              <a:spcBef>
                <a:spcPct val="0"/>
              </a:spcBef>
              <a:spcAft>
                <a:spcPct val="0"/>
              </a:spcAft>
            </a:pPr>
            <a:r>
              <a:rPr lang="en-US" altLang="zh-TW" sz="2400" b="1" dirty="0">
                <a:solidFill>
                  <a:prstClr val="black"/>
                </a:solidFill>
                <a:latin typeface="標楷體" panose="03000509000000000000" pitchFamily="65" charset="-120"/>
                <a:ea typeface="標楷體" panose="03000509000000000000" pitchFamily="65" charset="-120"/>
              </a:rPr>
              <a:t>1</a:t>
            </a:r>
            <a:r>
              <a:rPr lang="en-US" altLang="zh-TW" sz="2400" b="1" dirty="0" smtClean="0">
                <a:solidFill>
                  <a:prstClr val="black"/>
                </a:solidFill>
                <a:latin typeface="標楷體" panose="03000509000000000000" pitchFamily="65" charset="-120"/>
                <a:ea typeface="標楷體" panose="03000509000000000000" pitchFamily="65" charset="-120"/>
              </a:rPr>
              <a:t>.</a:t>
            </a:r>
            <a:r>
              <a:rPr lang="zh-TW" altLang="en-US" sz="2400" b="1" dirty="0" smtClean="0">
                <a:solidFill>
                  <a:prstClr val="black"/>
                </a:solidFill>
                <a:latin typeface="標楷體" panose="03000509000000000000" pitchFamily="65" charset="-120"/>
                <a:ea typeface="標楷體" panose="03000509000000000000" pitchFamily="65" charset="-120"/>
              </a:rPr>
              <a:t>表面座標系建立</a:t>
            </a:r>
            <a:endParaRPr lang="en-US" altLang="zh-TW" sz="2400" b="1" dirty="0" smtClean="0">
              <a:solidFill>
                <a:prstClr val="black"/>
              </a:solidFill>
              <a:latin typeface="標楷體" panose="03000509000000000000" pitchFamily="65" charset="-120"/>
              <a:ea typeface="標楷體" panose="03000509000000000000" pitchFamily="65" charset="-120"/>
            </a:endParaRPr>
          </a:p>
          <a:p>
            <a:pPr marL="0" indent="0" eaLnBrk="0" fontAlgn="base" hangingPunct="0">
              <a:spcBef>
                <a:spcPct val="0"/>
              </a:spcBef>
              <a:spcAft>
                <a:spcPct val="0"/>
              </a:spcAft>
            </a:pPr>
            <a:r>
              <a:rPr lang="en-US" altLang="zh-TW" sz="2400" b="1" dirty="0">
                <a:solidFill>
                  <a:prstClr val="black"/>
                </a:solidFill>
                <a:latin typeface="標楷體" panose="03000509000000000000" pitchFamily="65" charset="-120"/>
                <a:ea typeface="標楷體" panose="03000509000000000000" pitchFamily="65" charset="-120"/>
              </a:rPr>
              <a:t>2</a:t>
            </a:r>
            <a:r>
              <a:rPr lang="en-US" altLang="zh-TW" sz="2400" b="1" dirty="0" smtClean="0">
                <a:solidFill>
                  <a:prstClr val="black"/>
                </a:solidFill>
                <a:latin typeface="標楷體" panose="03000509000000000000" pitchFamily="65" charset="-120"/>
                <a:ea typeface="標楷體" panose="03000509000000000000" pitchFamily="65" charset="-120"/>
              </a:rPr>
              <a:t>.Least </a:t>
            </a:r>
            <a:r>
              <a:rPr lang="en-US" altLang="zh-TW" sz="2400" b="1" dirty="0">
                <a:solidFill>
                  <a:prstClr val="black"/>
                </a:solidFill>
                <a:latin typeface="標楷體" panose="03000509000000000000" pitchFamily="65" charset="-120"/>
                <a:ea typeface="標楷體" panose="03000509000000000000" pitchFamily="65" charset="-120"/>
              </a:rPr>
              <a:t>square</a:t>
            </a:r>
            <a:r>
              <a:rPr lang="zh-TW" altLang="en-US" sz="2400" b="1" dirty="0">
                <a:solidFill>
                  <a:prstClr val="black"/>
                </a:solidFill>
                <a:latin typeface="標楷體" panose="03000509000000000000" pitchFamily="65" charset="-120"/>
                <a:ea typeface="標楷體" panose="03000509000000000000" pitchFamily="65" charset="-120"/>
              </a:rPr>
              <a:t>求旋轉</a:t>
            </a:r>
            <a:r>
              <a:rPr lang="zh-TW" altLang="en-US" sz="2400" b="1" dirty="0" smtClean="0">
                <a:solidFill>
                  <a:prstClr val="black"/>
                </a:solidFill>
                <a:latin typeface="標楷體" panose="03000509000000000000" pitchFamily="65" charset="-120"/>
                <a:ea typeface="標楷體" panose="03000509000000000000" pitchFamily="65" charset="-120"/>
              </a:rPr>
              <a:t>矩陣</a:t>
            </a:r>
            <a:endParaRPr lang="en-US" altLang="zh-TW" sz="2400" b="1" dirty="0" smtClean="0">
              <a:solidFill>
                <a:prstClr val="black"/>
              </a:solidFill>
              <a:latin typeface="標楷體" panose="03000509000000000000" pitchFamily="65" charset="-120"/>
              <a:ea typeface="標楷體" panose="03000509000000000000" pitchFamily="65" charset="-120"/>
            </a:endParaRPr>
          </a:p>
          <a:p>
            <a:pPr marL="0" indent="0" eaLnBrk="0" fontAlgn="base" hangingPunct="0">
              <a:spcBef>
                <a:spcPct val="0"/>
              </a:spcBef>
              <a:spcAft>
                <a:spcPct val="0"/>
              </a:spcAft>
            </a:pPr>
            <a:r>
              <a:rPr lang="en-US" altLang="zh-TW" sz="2400" b="1" dirty="0" smtClean="0">
                <a:solidFill>
                  <a:prstClr val="black"/>
                </a:solidFill>
                <a:latin typeface="標楷體" panose="03000509000000000000" pitchFamily="65" charset="-120"/>
                <a:ea typeface="標楷體" panose="03000509000000000000" pitchFamily="65" charset="-120"/>
              </a:rPr>
              <a:t>3.</a:t>
            </a:r>
            <a:r>
              <a:rPr lang="zh-TW" altLang="en-US" sz="2400" b="1" dirty="0">
                <a:solidFill>
                  <a:prstClr val="black"/>
                </a:solidFill>
                <a:latin typeface="標楷體" panose="03000509000000000000" pitchFamily="65" charset="-120"/>
                <a:ea typeface="標楷體" panose="03000509000000000000" pitchFamily="65" charset="-120"/>
              </a:rPr>
              <a:t>德勞內三角形</a:t>
            </a:r>
            <a:r>
              <a:rPr lang="zh-TW" altLang="en-US" sz="2400" b="1" dirty="0" smtClean="0">
                <a:solidFill>
                  <a:prstClr val="black"/>
                </a:solidFill>
                <a:latin typeface="標楷體" panose="03000509000000000000" pitchFamily="65" charset="-120"/>
                <a:ea typeface="標楷體" panose="03000509000000000000" pitchFamily="65" charset="-120"/>
              </a:rPr>
              <a:t>分割</a:t>
            </a:r>
            <a:endParaRPr lang="en-US" altLang="zh-TW" sz="2400" b="1" dirty="0">
              <a:solidFill>
                <a:prstClr val="black"/>
              </a:solidFill>
              <a:latin typeface="標楷體" panose="03000509000000000000" pitchFamily="65" charset="-120"/>
              <a:ea typeface="標楷體" panose="03000509000000000000" pitchFamily="65" charset="-120"/>
            </a:endParaRPr>
          </a:p>
          <a:p>
            <a:pPr marL="0" indent="0" eaLnBrk="0" fontAlgn="base" hangingPunct="0">
              <a:spcBef>
                <a:spcPct val="0"/>
              </a:spcBef>
              <a:spcAft>
                <a:spcPct val="0"/>
              </a:spcAft>
            </a:pPr>
            <a:r>
              <a:rPr lang="en-US" altLang="zh-TW" sz="2400" b="1" dirty="0" smtClean="0">
                <a:solidFill>
                  <a:prstClr val="black"/>
                </a:solidFill>
                <a:latin typeface="標楷體" panose="03000509000000000000" pitchFamily="65" charset="-120"/>
                <a:ea typeface="標楷體" panose="03000509000000000000" pitchFamily="65" charset="-120"/>
              </a:rPr>
              <a:t>4.</a:t>
            </a:r>
            <a:r>
              <a:rPr lang="zh-TW" altLang="en-US" sz="2400" b="1" dirty="0" smtClean="0">
                <a:solidFill>
                  <a:prstClr val="black"/>
                </a:solidFill>
                <a:latin typeface="標楷體" panose="03000509000000000000" pitchFamily="65" charset="-120"/>
                <a:ea typeface="標楷體" panose="03000509000000000000" pitchFamily="65" charset="-120"/>
              </a:rPr>
              <a:t>相似三角形變形</a:t>
            </a:r>
            <a:r>
              <a:rPr lang="zh-TW" altLang="en-US" sz="2400" b="1" dirty="0">
                <a:solidFill>
                  <a:prstClr val="black"/>
                </a:solidFill>
                <a:latin typeface="標楷體" panose="03000509000000000000" pitchFamily="65" charset="-120"/>
                <a:ea typeface="標楷體" panose="03000509000000000000" pitchFamily="65" charset="-120"/>
              </a:rPr>
              <a:t>量估測</a:t>
            </a:r>
          </a:p>
        </p:txBody>
      </p:sp>
      <p:sp>
        <p:nvSpPr>
          <p:cNvPr id="21" name="圓角矩形 20"/>
          <p:cNvSpPr/>
          <p:nvPr/>
        </p:nvSpPr>
        <p:spPr>
          <a:xfrm>
            <a:off x="4344035" y="4541177"/>
            <a:ext cx="6823974" cy="1880171"/>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投影片編號版面配置區 23"/>
          <p:cNvSpPr>
            <a:spLocks noGrp="1"/>
          </p:cNvSpPr>
          <p:nvPr>
            <p:ph type="sldNum" sz="quarter" idx="12"/>
          </p:nvPr>
        </p:nvSpPr>
        <p:spPr/>
        <p:txBody>
          <a:bodyPr/>
          <a:lstStyle/>
          <a:p>
            <a:fld id="{947994E6-6C4B-41BF-86D6-CAF6AF4852A8}" type="slidenum">
              <a:rPr lang="zh-TW" altLang="en-US" smtClean="0"/>
              <a:t>21</a:t>
            </a:fld>
            <a:endParaRPr lang="zh-TW" altLang="en-US"/>
          </a:p>
        </p:txBody>
      </p:sp>
      <p:sp>
        <p:nvSpPr>
          <p:cNvPr id="3" name="圓角矩形 2"/>
          <p:cNvSpPr/>
          <p:nvPr/>
        </p:nvSpPr>
        <p:spPr>
          <a:xfrm>
            <a:off x="1111321" y="3738018"/>
            <a:ext cx="2393879" cy="11155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b="1" kern="0" dirty="0">
                <a:solidFill>
                  <a:schemeClr val="tx1"/>
                </a:solidFill>
                <a:latin typeface="標楷體" panose="03000509000000000000" pitchFamily="65" charset="-120"/>
                <a:ea typeface="標楷體" panose="03000509000000000000" pitchFamily="65" charset="-120"/>
              </a:rPr>
              <a:t>軟組織表面估測系統</a:t>
            </a:r>
          </a:p>
        </p:txBody>
      </p:sp>
      <p:sp>
        <p:nvSpPr>
          <p:cNvPr id="18" name="圓角矩形 17"/>
          <p:cNvSpPr/>
          <p:nvPr/>
        </p:nvSpPr>
        <p:spPr>
          <a:xfrm>
            <a:off x="4455558" y="2681538"/>
            <a:ext cx="2393879" cy="11155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b="1" kern="0" dirty="0">
                <a:solidFill>
                  <a:schemeClr val="tx1"/>
                </a:solidFill>
                <a:latin typeface="標楷體" panose="03000509000000000000" pitchFamily="65" charset="-120"/>
                <a:ea typeface="標楷體" panose="03000509000000000000" pitchFamily="65" charset="-120"/>
              </a:rPr>
              <a:t>光學標記前處理</a:t>
            </a:r>
          </a:p>
        </p:txBody>
      </p:sp>
      <p:sp>
        <p:nvSpPr>
          <p:cNvPr id="19" name="圓角矩形 18"/>
          <p:cNvSpPr/>
          <p:nvPr/>
        </p:nvSpPr>
        <p:spPr>
          <a:xfrm>
            <a:off x="4455559" y="4900069"/>
            <a:ext cx="2393879" cy="11155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800" b="1" kern="0" dirty="0">
                <a:solidFill>
                  <a:schemeClr val="tx1"/>
                </a:solidFill>
                <a:latin typeface="標楷體" panose="03000509000000000000" pitchFamily="65" charset="-120"/>
                <a:ea typeface="標楷體" panose="03000509000000000000" pitchFamily="65" charset="-120"/>
              </a:rPr>
              <a:t>皮膚座標系模型</a:t>
            </a:r>
          </a:p>
        </p:txBody>
      </p:sp>
    </p:spTree>
    <p:extLst>
      <p:ext uri="{BB962C8B-B14F-4D97-AF65-F5344CB8AC3E}">
        <p14:creationId xmlns:p14="http://schemas.microsoft.com/office/powerpoint/2010/main" val="130349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r>
              <a:rPr lang="zh-TW" altLang="en-US" b="1" kern="0" dirty="0">
                <a:solidFill>
                  <a:schemeClr val="tx1"/>
                </a:solidFill>
                <a:latin typeface="標楷體" panose="03000509000000000000" pitchFamily="65" charset="-120"/>
                <a:ea typeface="標楷體" panose="03000509000000000000" pitchFamily="65" charset="-120"/>
              </a:rPr>
              <a:t>皮膚座標系</a:t>
            </a:r>
            <a:r>
              <a:rPr lang="zh-TW" altLang="en-US" b="1" kern="0" dirty="0" smtClean="0">
                <a:solidFill>
                  <a:schemeClr val="tx1"/>
                </a:solidFill>
                <a:latin typeface="標楷體" panose="03000509000000000000" pitchFamily="65" charset="-120"/>
                <a:ea typeface="標楷體" panose="03000509000000000000" pitchFamily="65" charset="-120"/>
              </a:rPr>
              <a:t>模型</a:t>
            </a:r>
            <a:endParaRPr lang="zh-TW" altLang="en-US" dirty="0"/>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22</a:t>
            </a:fld>
            <a:endParaRPr lang="zh-TW" altLang="en-US"/>
          </a:p>
        </p:txBody>
      </p:sp>
      <p:sp>
        <p:nvSpPr>
          <p:cNvPr id="5" name="矩形 4"/>
          <p:cNvSpPr/>
          <p:nvPr/>
        </p:nvSpPr>
        <p:spPr>
          <a:xfrm>
            <a:off x="260350" y="3438525"/>
            <a:ext cx="3946525" cy="1931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TW" sz="4000" dirty="0" err="1">
                <a:latin typeface="Times New Roman" panose="02020603050405020304" pitchFamily="18" charset="0"/>
                <a:ea typeface="標楷體" panose="03000509000000000000" pitchFamily="65" charset="-120"/>
                <a:cs typeface="Times New Roman" panose="02020603050405020304" pitchFamily="18" charset="0"/>
              </a:rPr>
              <a:t>Nonrigid</a:t>
            </a:r>
            <a:endParaRPr lang="en-US" altLang="zh-TW" sz="4000" dirty="0">
              <a:latin typeface="Times New Roman" panose="02020603050405020304" pitchFamily="18" charset="0"/>
              <a:ea typeface="標楷體" panose="03000509000000000000" pitchFamily="65" charset="-120"/>
              <a:cs typeface="Times New Roman" panose="02020603050405020304" pitchFamily="18" charset="0"/>
            </a:endParaRPr>
          </a:p>
          <a:p>
            <a:pPr algn="ctr" eaLnBrk="1" fontAlgn="auto" hangingPunct="1">
              <a:spcBef>
                <a:spcPts val="0"/>
              </a:spcBef>
              <a:spcAft>
                <a:spcPts val="0"/>
              </a:spcAft>
              <a:defRPr/>
            </a:pP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Deformation</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文字方塊 4"/>
          <p:cNvSpPr txBox="1">
            <a:spLocks noChangeArrowheads="1"/>
          </p:cNvSpPr>
          <p:nvPr/>
        </p:nvSpPr>
        <p:spPr bwMode="auto">
          <a:xfrm>
            <a:off x="4271963" y="3975100"/>
            <a:ext cx="371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eaLnBrk="1" hangingPunct="1">
              <a:lnSpc>
                <a:spcPct val="100000"/>
              </a:lnSpc>
              <a:spcBef>
                <a:spcPct val="0"/>
              </a:spcBef>
              <a:buFontTx/>
              <a:buNone/>
            </a:pPr>
            <a:r>
              <a:rPr lang="en-US" altLang="zh-TW" sz="4800"/>
              <a:t>=</a:t>
            </a:r>
            <a:endParaRPr lang="zh-TW" altLang="en-US" sz="4800"/>
          </a:p>
        </p:txBody>
      </p:sp>
      <p:sp>
        <p:nvSpPr>
          <p:cNvPr id="7" name="矩形 6"/>
          <p:cNvSpPr/>
          <p:nvPr/>
        </p:nvSpPr>
        <p:spPr>
          <a:xfrm>
            <a:off x="4897438" y="3438525"/>
            <a:ext cx="2935287" cy="1931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Rigid </a:t>
            </a:r>
          </a:p>
          <a:p>
            <a:pPr algn="ctr" eaLnBrk="1" fontAlgn="auto" hangingPunct="1">
              <a:spcBef>
                <a:spcPts val="0"/>
              </a:spcBef>
              <a:spcAft>
                <a:spcPts val="0"/>
              </a:spcAft>
              <a:defRPr/>
            </a:pP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Transform</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矩形 7"/>
          <p:cNvSpPr/>
          <p:nvPr/>
        </p:nvSpPr>
        <p:spPr>
          <a:xfrm>
            <a:off x="8521700" y="3438525"/>
            <a:ext cx="3379788" cy="1931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Deformation</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文字方塊 7"/>
          <p:cNvSpPr txBox="1">
            <a:spLocks noChangeArrowheads="1"/>
          </p:cNvSpPr>
          <p:nvPr/>
        </p:nvSpPr>
        <p:spPr bwMode="auto">
          <a:xfrm>
            <a:off x="7991475" y="3960813"/>
            <a:ext cx="3714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eaLnBrk="1" hangingPunct="1">
              <a:lnSpc>
                <a:spcPct val="100000"/>
              </a:lnSpc>
              <a:spcBef>
                <a:spcPct val="0"/>
              </a:spcBef>
              <a:buFontTx/>
              <a:buNone/>
            </a:pPr>
            <a:r>
              <a:rPr lang="en-US" altLang="zh-TW" sz="4800"/>
              <a:t>+</a:t>
            </a:r>
            <a:endParaRPr lang="zh-TW" altLang="en-US" sz="4800"/>
          </a:p>
        </p:txBody>
      </p:sp>
      <p:sp>
        <p:nvSpPr>
          <p:cNvPr id="10" name="矩形 9"/>
          <p:cNvSpPr/>
          <p:nvPr/>
        </p:nvSpPr>
        <p:spPr>
          <a:xfrm>
            <a:off x="4719638" y="2843213"/>
            <a:ext cx="3335337" cy="3048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198581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3823412" y="2450356"/>
            <a:ext cx="2751182" cy="4077978"/>
            <a:chOff x="3937866" y="2484475"/>
            <a:chExt cx="2751182" cy="4077978"/>
          </a:xfrm>
        </p:grpSpPr>
        <p:sp>
          <p:nvSpPr>
            <p:cNvPr id="2" name="圓角矩形 1"/>
            <p:cNvSpPr/>
            <p:nvPr/>
          </p:nvSpPr>
          <p:spPr>
            <a:xfrm rot="6814731">
              <a:off x="3593289" y="3961607"/>
              <a:ext cx="2945423" cy="225626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rot="1557183">
              <a:off x="5583900" y="3423586"/>
              <a:ext cx="385482" cy="5916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橢圓 2"/>
            <p:cNvSpPr/>
            <p:nvPr/>
          </p:nvSpPr>
          <p:spPr>
            <a:xfrm>
              <a:off x="5428199" y="2484475"/>
              <a:ext cx="1260849" cy="126084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8" name="群組 67"/>
          <p:cNvGrpSpPr/>
          <p:nvPr/>
        </p:nvGrpSpPr>
        <p:grpSpPr>
          <a:xfrm>
            <a:off x="3078085" y="4521000"/>
            <a:ext cx="1188719" cy="1217797"/>
            <a:chOff x="5087389" y="3901438"/>
            <a:chExt cx="1025237" cy="1050316"/>
          </a:xfrm>
        </p:grpSpPr>
        <p:cxnSp>
          <p:nvCxnSpPr>
            <p:cNvPr id="76" name="直線單箭頭接點 75"/>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77" name="直線單箭頭接點 76"/>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78" name="直線單箭頭接點 77"/>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grpSp>
        <p:nvGrpSpPr>
          <p:cNvPr id="69" name="群組 68"/>
          <p:cNvGrpSpPr/>
          <p:nvPr/>
        </p:nvGrpSpPr>
        <p:grpSpPr>
          <a:xfrm>
            <a:off x="3989750" y="4387997"/>
            <a:ext cx="2042158" cy="1224880"/>
            <a:chOff x="1842062" y="3552734"/>
            <a:chExt cx="2042158" cy="1224880"/>
          </a:xfrm>
        </p:grpSpPr>
        <p:sp>
          <p:nvSpPr>
            <p:cNvPr id="70" name="橢圓 69"/>
            <p:cNvSpPr/>
            <p:nvPr/>
          </p:nvSpPr>
          <p:spPr>
            <a:xfrm>
              <a:off x="184206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1" name="橢圓 70"/>
            <p:cNvSpPr/>
            <p:nvPr/>
          </p:nvSpPr>
          <p:spPr>
            <a:xfrm>
              <a:off x="2249385" y="407657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2" name="橢圓 71"/>
            <p:cNvSpPr/>
            <p:nvPr/>
          </p:nvSpPr>
          <p:spPr>
            <a:xfrm>
              <a:off x="2864524" y="451160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橢圓 72"/>
            <p:cNvSpPr/>
            <p:nvPr/>
          </p:nvSpPr>
          <p:spPr>
            <a:xfrm>
              <a:off x="2717030" y="3552734"/>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4" name="橢圓 73"/>
            <p:cNvSpPr/>
            <p:nvPr/>
          </p:nvSpPr>
          <p:spPr>
            <a:xfrm>
              <a:off x="327462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5" name="橢圓 74"/>
            <p:cNvSpPr/>
            <p:nvPr/>
          </p:nvSpPr>
          <p:spPr>
            <a:xfrm>
              <a:off x="3618214" y="4264999"/>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79" name="文字方塊 78"/>
              <p:cNvSpPr txBox="1"/>
              <p:nvPr/>
            </p:nvSpPr>
            <p:spPr>
              <a:xfrm>
                <a:off x="4579954" y="5642677"/>
                <a:ext cx="975359" cy="4571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sPre>
                            <m:sPrePr>
                              <m:ctrlP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rPr>
                              </m:ctrlPr>
                            </m:sPrePr>
                            <m:sub/>
                            <m:sup>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org</m:t>
                              </m:r>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m:t>
                              </m:r>
                              <m:sSub>
                                <m:sSubPr>
                                  <m:ctrlP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0</m:t>
                                  </m:r>
                                </m:sub>
                              </m:sSub>
                            </m:sup>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𝑃</m:t>
                              </m:r>
                            </m:e>
                          </m:sPre>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𝑆𝑀</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0</m:t>
                              </m:r>
                            </m:sub>
                          </m:s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m:oMathPara>
                </a14:m>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4579954" y="5642677"/>
                <a:ext cx="975359" cy="457176"/>
              </a:xfrm>
              <a:prstGeom prst="rect">
                <a:avLst/>
              </a:prstGeom>
              <a:blipFill>
                <a:blip r:embed="rId3"/>
                <a:stretch>
                  <a:fillRect r="-50000"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79"/>
              <p:cNvSpPr txBox="1"/>
              <p:nvPr/>
            </p:nvSpPr>
            <p:spPr>
              <a:xfrm>
                <a:off x="2735009" y="5009798"/>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2735009" y="5009798"/>
                <a:ext cx="1012180" cy="369332"/>
              </a:xfrm>
              <a:prstGeom prst="rect">
                <a:avLst/>
              </a:prstGeom>
              <a:blipFill>
                <a:blip r:embed="rId4"/>
                <a:stretch>
                  <a:fillRect l="-5422"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400721" y="3392849"/>
                <a:ext cx="2679836" cy="64280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Pre>
                        <m:sPrePr>
                          <m:ctrlPr>
                            <a:rPr kumimoji="0" lang="zh-TW" altLang="zh-TW" sz="1800" b="0" i="1" u="none" strike="noStrike" kern="26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ctrlPr>
                        </m:sPrePr>
                        <m:sub>
                          <m:r>
                            <a:rPr lang="en-US" altLang="zh-TW" i="1" kern="2600">
                              <a:latin typeface="Cambria Math" panose="02040503050406030204" pitchFamily="18" charset="0"/>
                              <a:ea typeface="標楷體" panose="03000509000000000000" pitchFamily="65" charset="-120"/>
                            </a:rPr>
                            <m:t>𝑜𝑟𝑔</m:t>
                          </m:r>
                          <m:r>
                            <a:rPr lang="en-US" altLang="zh-TW" i="1" kern="2600">
                              <a:latin typeface="Cambria Math" panose="02040503050406030204" pitchFamily="18" charset="0"/>
                              <a:ea typeface="標楷體" panose="03000509000000000000" pitchFamily="65" charset="-120"/>
                            </a:rPr>
                            <m:t>,</m:t>
                          </m:r>
                          <m:sSub>
                            <m:sSubPr>
                              <m:ctrlPr>
                                <a:rPr lang="en-US" altLang="zh-TW" i="1" kern="0">
                                  <a:solidFill>
                                    <a:schemeClr val="tx1"/>
                                  </a:solidFill>
                                  <a:latin typeface="Cambria Math" panose="02040503050406030204" pitchFamily="18" charset="0"/>
                                </a:rPr>
                              </m:ctrlPr>
                            </m:sSubPr>
                            <m:e>
                              <m:r>
                                <a:rPr lang="en-US" altLang="zh-TW" i="1" kern="0">
                                  <a:solidFill>
                                    <a:schemeClr val="tx1"/>
                                  </a:solidFill>
                                  <a:latin typeface="Cambria Math" panose="02040503050406030204" pitchFamily="18" charset="0"/>
                                </a:rPr>
                                <m:t>𝑡</m:t>
                              </m:r>
                            </m:e>
                            <m:sub>
                              <m:r>
                                <a:rPr lang="en-US" altLang="zh-TW" i="1" kern="0">
                                  <a:solidFill>
                                    <a:schemeClr val="tx1"/>
                                  </a:solidFill>
                                  <a:latin typeface="Cambria Math" panose="02040503050406030204" pitchFamily="18" charset="0"/>
                                </a:rPr>
                                <m:t>0</m:t>
                              </m:r>
                            </m:sub>
                          </m:sSub>
                        </m:sub>
                        <m:sup>
                          <m:r>
                            <a:rPr kumimoji="0" lang="en-US" altLang="zh-TW" sz="1800" b="0" i="1" u="none" strike="noStrike" kern="2600" cap="none" spc="0" normalizeH="0" baseline="0" noProof="0" smtClean="0">
                              <a:ln>
                                <a:noFill/>
                              </a:ln>
                              <a:solidFill>
                                <a:schemeClr val="tx1"/>
                              </a:solidFill>
                              <a:effectLst/>
                              <a:uLnTx/>
                              <a:uFillTx/>
                              <a:latin typeface="Cambria Math" panose="02040503050406030204" pitchFamily="18" charset="0"/>
                              <a:ea typeface="標楷體" panose="03000509000000000000" pitchFamily="65" charset="-120"/>
                            </a:rPr>
                            <m:t>𝑁𝐷𝐼</m:t>
                          </m:r>
                        </m:sup>
                        <m:e>
                          <m:r>
                            <a:rPr kumimoji="0" lang="en-US" altLang="zh-TW" sz="1800" b="0" i="1" u="none" strike="noStrike" kern="0" cap="none" spc="0" normalizeH="0" baseline="0" noProof="0" smtClean="0">
                              <a:ln>
                                <a:noFill/>
                              </a:ln>
                              <a:solidFill>
                                <a:schemeClr val="tx1"/>
                              </a:solidFill>
                              <a:effectLst/>
                              <a:uLnTx/>
                              <a:uFillTx/>
                              <a:latin typeface="Cambria Math" panose="02040503050406030204" pitchFamily="18" charset="0"/>
                            </a:rPr>
                            <m:t>𝑇</m:t>
                          </m:r>
                        </m:e>
                      </m:sPre>
                      <m:r>
                        <a:rPr kumimoji="0" lang="en-US" altLang="zh-TW" sz="1800" b="0" i="0" u="none" strike="noStrike" kern="0" cap="none" spc="0" normalizeH="0" baseline="0" noProof="0" smtClean="0">
                          <a:ln>
                            <a:noFill/>
                          </a:ln>
                          <a:solidFill>
                            <a:schemeClr val="tx1"/>
                          </a:solidFill>
                          <a:effectLst/>
                          <a:uLnTx/>
                          <a:uFillTx/>
                          <a:latin typeface="Cambria Math" panose="02040503050406030204" pitchFamily="18" charset="0"/>
                        </a:rPr>
                        <m:t>=</m:t>
                      </m:r>
                      <m:d>
                        <m:dPr>
                          <m:begChr m:val="["/>
                          <m:endChr m:val="]"/>
                          <m:ctrlPr>
                            <a:rPr kumimoji="0" lang="en-US" altLang="zh-TW" sz="1800" b="0" i="1" u="none" strike="noStrike" kern="0" cap="none" spc="0" normalizeH="0" baseline="0" noProof="0" smtClean="0">
                              <a:ln>
                                <a:noFill/>
                              </a:ln>
                              <a:solidFill>
                                <a:schemeClr val="tx1"/>
                              </a:solidFill>
                              <a:effectLst/>
                              <a:uLnTx/>
                              <a:uFillTx/>
                              <a:latin typeface="Cambria Math" panose="02040503050406030204" pitchFamily="18" charset="0"/>
                            </a:rPr>
                          </m:ctrlPr>
                        </m:dPr>
                        <m:e>
                          <m:m>
                            <m:mPr>
                              <m:mcs>
                                <m:mc>
                                  <m:mcPr>
                                    <m:count m:val="2"/>
                                    <m:mcJc m:val="center"/>
                                  </m:mcPr>
                                </m:mc>
                              </m:mcs>
                              <m:ctrlPr>
                                <a:rPr kumimoji="0" lang="en-US" altLang="zh-TW" sz="1800" b="0" i="1" u="none" strike="noStrike" kern="0" cap="none" spc="0" normalizeH="0" baseline="0" noProof="0" smtClean="0">
                                  <a:ln>
                                    <a:noFill/>
                                  </a:ln>
                                  <a:solidFill>
                                    <a:schemeClr val="tx1"/>
                                  </a:solidFill>
                                  <a:effectLst/>
                                  <a:uLnTx/>
                                  <a:uFillTx/>
                                  <a:latin typeface="Cambria Math" panose="02040503050406030204" pitchFamily="18" charset="0"/>
                                </a:rPr>
                              </m:ctrlPr>
                            </m:mPr>
                            <m:mr>
                              <m:e>
                                <m:sSub>
                                  <m:sSubPr>
                                    <m:ctrlPr>
                                      <a:rPr lang="en-US" altLang="zh-TW" i="1" kern="0">
                                        <a:latin typeface="Cambria Math" panose="02040503050406030204" pitchFamily="18" charset="0"/>
                                      </a:rPr>
                                    </m:ctrlPr>
                                  </m:sSubPr>
                                  <m:e>
                                    <m:r>
                                      <a:rPr lang="en-US" altLang="zh-TW" i="1" kern="0">
                                        <a:latin typeface="Cambria Math" panose="02040503050406030204" pitchFamily="18" charset="0"/>
                                      </a:rPr>
                                      <m:t>𝐼</m:t>
                                    </m:r>
                                  </m:e>
                                  <m:sub>
                                    <m:r>
                                      <a:rPr lang="en-US" altLang="zh-TW" i="1" kern="0">
                                        <a:latin typeface="Cambria Math" panose="02040503050406030204" pitchFamily="18" charset="0"/>
                                      </a:rPr>
                                      <m:t>3</m:t>
                                    </m:r>
                                    <m:r>
                                      <a:rPr lang="en-US" altLang="zh-TW" i="1" kern="0">
                                        <a:latin typeface="Cambria Math" panose="02040503050406030204" pitchFamily="18" charset="0"/>
                                        <a:ea typeface="Cambria Math" panose="02040503050406030204" pitchFamily="18" charset="0"/>
                                      </a:rPr>
                                      <m:t>×3</m:t>
                                    </m:r>
                                  </m:sub>
                                </m:sSub>
                                <m:r>
                                  <m:rPr>
                                    <m:nor/>
                                  </m:rPr>
                                  <a:rPr lang="zh-TW" altLang="en-US" kern="0" dirty="0">
                                    <a:solidFill>
                                      <a:prstClr val="black"/>
                                    </a:solidFill>
                                  </a:rPr>
                                  <m:t> </m:t>
                                </m:r>
                              </m:e>
                              <m:e>
                                <m:sPre>
                                  <m:sPrePr>
                                    <m:ctrlPr>
                                      <a:rPr kumimoji="0" lang="zh-TW" altLang="zh-TW" sz="1800" b="0" i="1" u="none" strike="noStrike" kern="26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chemeClr val="tx1"/>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chemeClr val="tx1"/>
                                        </a:solidFill>
                                        <a:effectLst/>
                                        <a:uLnTx/>
                                        <a:uFillTx/>
                                        <a:latin typeface="Cambria Math" panose="02040503050406030204" pitchFamily="18" charset="0"/>
                                        <a:ea typeface="標楷體" panose="03000509000000000000" pitchFamily="65" charset="-120"/>
                                      </a:rPr>
                                      <m:t>,</m:t>
                                    </m:r>
                                    <m:sSub>
                                      <m:sSubPr>
                                        <m:ctrlPr>
                                          <a:rPr lang="en-US" altLang="zh-TW" i="1" kern="0">
                                            <a:solidFill>
                                              <a:schemeClr val="tx1"/>
                                            </a:solidFill>
                                            <a:latin typeface="Cambria Math" panose="02040503050406030204" pitchFamily="18" charset="0"/>
                                          </a:rPr>
                                        </m:ctrlPr>
                                      </m:sSubPr>
                                      <m:e>
                                        <m:r>
                                          <a:rPr lang="en-US" altLang="zh-TW" i="1" kern="0">
                                            <a:solidFill>
                                              <a:schemeClr val="tx1"/>
                                            </a:solidFill>
                                            <a:latin typeface="Cambria Math" panose="02040503050406030204" pitchFamily="18" charset="0"/>
                                          </a:rPr>
                                          <m:t>𝑡</m:t>
                                        </m:r>
                                      </m:e>
                                      <m:sub>
                                        <m:r>
                                          <a:rPr lang="en-US" altLang="zh-TW" i="1" kern="0">
                                            <a:solidFill>
                                              <a:schemeClr val="tx1"/>
                                            </a:solidFill>
                                            <a:latin typeface="Cambria Math" panose="02040503050406030204" pitchFamily="18" charset="0"/>
                                          </a:rPr>
                                          <m:t>0</m:t>
                                        </m:r>
                                      </m:sub>
                                    </m:sSub>
                                  </m:sub>
                                  <m:sup>
                                    <m:r>
                                      <m:rPr>
                                        <m:sty m:val="p"/>
                                      </m:rPr>
                                      <a:rPr lang="en-US" altLang="zh-TW" i="1" kern="2600">
                                        <a:solidFill>
                                          <a:schemeClr val="tx1"/>
                                        </a:solidFill>
                                        <a:latin typeface="Cambria Math" panose="02040503050406030204" pitchFamily="18" charset="0"/>
                                        <a:ea typeface="標楷體" panose="03000509000000000000" pitchFamily="65" charset="-120"/>
                                      </a:rPr>
                                      <m:t>NDI</m:t>
                                    </m:r>
                                  </m:sup>
                                  <m:e>
                                    <m:r>
                                      <a:rPr kumimoji="0" lang="en-US" altLang="zh-TW" sz="1800" b="0" i="1" u="none" strike="noStrike" kern="2600" cap="none" spc="0" normalizeH="0" baseline="0" noProof="0">
                                        <a:ln>
                                          <a:noFill/>
                                        </a:ln>
                                        <a:solidFill>
                                          <a:schemeClr val="tx1"/>
                                        </a:solidFill>
                                        <a:effectLst/>
                                        <a:uLnTx/>
                                        <a:uFillTx/>
                                        <a:latin typeface="Cambria Math" panose="02040503050406030204" pitchFamily="18" charset="0"/>
                                        <a:ea typeface="標楷體" panose="03000509000000000000" pitchFamily="65" charset="-120"/>
                                      </a:rPr>
                                      <m:t>𝑡</m:t>
                                    </m:r>
                                  </m:e>
                                </m:sPre>
                              </m:e>
                            </m:mr>
                            <m:mr>
                              <m:e>
                                <m:r>
                                  <a:rPr kumimoji="0" lang="en-US" altLang="zh-TW" sz="1800" b="0" i="1" u="none" strike="noStrike" kern="0" cap="none" spc="0" normalizeH="0" baseline="0" noProof="0" smtClean="0">
                                    <a:ln>
                                      <a:noFill/>
                                    </a:ln>
                                    <a:solidFill>
                                      <a:schemeClr val="tx1"/>
                                    </a:solidFill>
                                    <a:effectLst/>
                                    <a:uLnTx/>
                                    <a:uFillTx/>
                                    <a:latin typeface="Cambria Math" panose="02040503050406030204" pitchFamily="18" charset="0"/>
                                  </a:rPr>
                                  <m:t>0</m:t>
                                </m:r>
                              </m:e>
                              <m:e>
                                <m:r>
                                  <a:rPr kumimoji="0" lang="en-US" altLang="zh-TW" sz="1800" b="0" i="1" u="none" strike="noStrike" kern="0" cap="none" spc="0" normalizeH="0" baseline="0" noProof="0" smtClean="0">
                                    <a:ln>
                                      <a:noFill/>
                                    </a:ln>
                                    <a:solidFill>
                                      <a:schemeClr val="tx1"/>
                                    </a:solidFill>
                                    <a:effectLst/>
                                    <a:uLnTx/>
                                    <a:uFillTx/>
                                    <a:latin typeface="Cambria Math" panose="02040503050406030204" pitchFamily="18" charset="0"/>
                                  </a:rPr>
                                  <m:t>1</m:t>
                                </m:r>
                              </m:e>
                            </m:mr>
                          </m:m>
                        </m:e>
                      </m:d>
                    </m:oMath>
                  </m:oMathPara>
                </a14:m>
                <a:endParaRPr kumimoji="0" lang="zh-TW" altLang="en-US" sz="1800" b="0" i="0" u="none" strike="noStrike" kern="0" cap="none" spc="0" normalizeH="0" baseline="0" noProof="0" dirty="0">
                  <a:ln>
                    <a:noFill/>
                  </a:ln>
                  <a:solidFill>
                    <a:prstClr val="black"/>
                  </a:solidFill>
                  <a:effectLst/>
                  <a:uLnTx/>
                  <a:uFillTx/>
                </a:endParaRPr>
              </a:p>
            </p:txBody>
          </p:sp>
        </mc:Choice>
        <mc:Fallback xmlns="">
          <p:sp>
            <p:nvSpPr>
              <p:cNvPr id="82" name="矩形 81"/>
              <p:cNvSpPr>
                <a:spLocks noRot="1" noChangeAspect="1" noMove="1" noResize="1" noEditPoints="1" noAdjustHandles="1" noChangeArrowheads="1" noChangeShapeType="1" noTextEdit="1"/>
              </p:cNvSpPr>
              <p:nvPr/>
            </p:nvSpPr>
            <p:spPr>
              <a:xfrm>
                <a:off x="400721" y="3392849"/>
                <a:ext cx="2679836" cy="642805"/>
              </a:xfrm>
              <a:prstGeom prst="rect">
                <a:avLst/>
              </a:prstGeom>
              <a:blipFill>
                <a:blip r:embed="rId5"/>
                <a:stretch>
                  <a:fillRect/>
                </a:stretch>
              </a:blipFill>
            </p:spPr>
            <p:txBody>
              <a:bodyPr/>
              <a:lstStyle/>
              <a:p>
                <a:r>
                  <a:rPr lang="zh-TW" altLang="en-US">
                    <a:noFill/>
                  </a:rPr>
                  <a:t> </a:t>
                </a:r>
              </a:p>
            </p:txBody>
          </p:sp>
        </mc:Fallback>
      </mc:AlternateContent>
      <p:sp>
        <p:nvSpPr>
          <p:cNvPr id="100" name="投影片編號版面配置區 99"/>
          <p:cNvSpPr>
            <a:spLocks noGrp="1"/>
          </p:cNvSpPr>
          <p:nvPr>
            <p:ph type="sldNum" sz="quarter" idx="12"/>
          </p:nvPr>
        </p:nvSpPr>
        <p:spPr/>
        <p:txBody>
          <a:bodyPr/>
          <a:lstStyle/>
          <a:p>
            <a:fld id="{947994E6-6C4B-41BF-86D6-CAF6AF4852A8}" type="slidenum">
              <a:rPr lang="zh-TW" altLang="en-US" smtClean="0"/>
              <a:t>23</a:t>
            </a:fld>
            <a:endParaRPr lang="zh-TW" altLang="en-US"/>
          </a:p>
        </p:txBody>
      </p:sp>
      <p:sp>
        <p:nvSpPr>
          <p:cNvPr id="6" name="文字方塊 5"/>
          <p:cNvSpPr txBox="1"/>
          <p:nvPr/>
        </p:nvSpPr>
        <p:spPr>
          <a:xfrm>
            <a:off x="6627068" y="5295362"/>
            <a:ext cx="1859041"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Skin marker</a:t>
            </a:r>
            <a:endParaRPr lang="zh-TW" altLang="en-US" sz="2400" dirty="0">
              <a:latin typeface="Times New Roman" panose="02020603050405020304" pitchFamily="18" charset="0"/>
              <a:cs typeface="Times New Roman" panose="02020603050405020304" pitchFamily="18" charset="0"/>
            </a:endParaRPr>
          </a:p>
        </p:txBody>
      </p:sp>
      <p:cxnSp>
        <p:nvCxnSpPr>
          <p:cNvPr id="8" name="直線單箭頭接點 7"/>
          <p:cNvCxnSpPr>
            <a:stCxn id="75" idx="6"/>
            <a:endCxn id="6" idx="1"/>
          </p:cNvCxnSpPr>
          <p:nvPr/>
        </p:nvCxnSpPr>
        <p:spPr>
          <a:xfrm>
            <a:off x="6031908" y="5233265"/>
            <a:ext cx="595160" cy="2929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122894" y="1847240"/>
            <a:ext cx="1319149" cy="646331"/>
          </a:xfrm>
          <a:prstGeom prst="rect">
            <a:avLst/>
          </a:prstGeom>
          <a:noFill/>
        </p:spPr>
        <p:txBody>
          <a:bodyPr wrap="square" rtlCol="0">
            <a:spAutoFit/>
          </a:bodyPr>
          <a:lstStyle/>
          <a:p>
            <a:r>
              <a:rPr lang="zh-TW" altLang="en-US" sz="3600" dirty="0">
                <a:latin typeface="標楷體" panose="03000509000000000000" pitchFamily="65" charset="-120"/>
                <a:ea typeface="標楷體" panose="03000509000000000000" pitchFamily="65" charset="-120"/>
              </a:rPr>
              <a:t>病人</a:t>
            </a:r>
          </a:p>
        </p:txBody>
      </p:sp>
      <p:pic>
        <p:nvPicPr>
          <p:cNvPr id="46" name="圖片 45"/>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295469">
            <a:off x="1056915" y="1723872"/>
            <a:ext cx="3291840" cy="893064"/>
          </a:xfrm>
          <a:prstGeom prst="rect">
            <a:avLst/>
          </a:prstGeom>
        </p:spPr>
      </p:pic>
      <p:sp>
        <p:nvSpPr>
          <p:cNvPr id="48" name="文字方塊 47"/>
          <p:cNvSpPr txBox="1"/>
          <p:nvPr/>
        </p:nvSpPr>
        <p:spPr>
          <a:xfrm>
            <a:off x="2212507" y="1604731"/>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rPr>
              <a: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NDI</a:t>
            </a:r>
            <a:r>
              <a:rPr kumimoji="0" lang="en-US" altLang="zh-TW" sz="1800" b="0" i="0" u="none" strike="noStrike" kern="0" cap="none" spc="0" normalizeH="0" baseline="0" noProof="0" dirty="0" smtClean="0">
                <a:ln>
                  <a:noFill/>
                </a:ln>
                <a:solidFill>
                  <a:prstClr val="black"/>
                </a:solidFill>
                <a:effectLst/>
                <a:uLnTx/>
                <a:uFillTx/>
              </a:rPr>
              <a:t>}</a:t>
            </a:r>
            <a:endParaRPr kumimoji="0" lang="zh-TW" altLang="en-US" sz="1800" b="0" i="0" u="none" strike="noStrike" kern="0" cap="none" spc="0" normalizeH="0" baseline="0" noProof="0" dirty="0">
              <a:ln>
                <a:noFill/>
              </a:ln>
              <a:solidFill>
                <a:prstClr val="black"/>
              </a:solidFill>
              <a:effectLst/>
              <a:uLnTx/>
              <a:uFillTx/>
            </a:endParaRPr>
          </a:p>
        </p:txBody>
      </p:sp>
      <p:sp>
        <p:nvSpPr>
          <p:cNvPr id="50" name="標題 1"/>
          <p:cNvSpPr>
            <a:spLocks noGrp="1"/>
          </p:cNvSpPr>
          <p:nvPr>
            <p:ph type="title"/>
          </p:nvPr>
        </p:nvSpPr>
        <p:spPr>
          <a:xfrm>
            <a:off x="2592925" y="624110"/>
            <a:ext cx="4184393" cy="678141"/>
          </a:xfrm>
        </p:spPr>
        <p:txBody>
          <a:bodyPr>
            <a:noAutofit/>
          </a:bodyPr>
          <a:lstStyle/>
          <a:p>
            <a:r>
              <a:rPr lang="zh-TW" altLang="en-US" sz="4400">
                <a:latin typeface="標楷體" panose="03000509000000000000" pitchFamily="65" charset="-120"/>
                <a:ea typeface="標楷體" panose="03000509000000000000" pitchFamily="65" charset="-120"/>
              </a:rPr>
              <a:t>建立皮膚坐標系</a:t>
            </a:r>
            <a:endParaRPr lang="zh-TW" altLang="en-US" sz="4400" dirty="0">
              <a:latin typeface="標楷體" panose="03000509000000000000" pitchFamily="65" charset="-120"/>
              <a:ea typeface="標楷體" panose="03000509000000000000" pitchFamily="65" charset="-120"/>
            </a:endParaRPr>
          </a:p>
        </p:txBody>
      </p:sp>
      <p:cxnSp>
        <p:nvCxnSpPr>
          <p:cNvPr id="15" name="直線單箭頭接點 14"/>
          <p:cNvCxnSpPr/>
          <p:nvPr/>
        </p:nvCxnSpPr>
        <p:spPr>
          <a:xfrm>
            <a:off x="2832615" y="2322661"/>
            <a:ext cx="602538" cy="27221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3747189" y="5321577"/>
            <a:ext cx="1204357" cy="1582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p:cNvSpPr txBox="1"/>
              <p:nvPr/>
            </p:nvSpPr>
            <p:spPr>
              <a:xfrm>
                <a:off x="8275738" y="439444"/>
                <a:ext cx="353465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初始坐標系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病人坐標系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mc:Choice>
        <mc:Fallback xmlns="">
          <p:sp>
            <p:nvSpPr>
              <p:cNvPr id="29" name="文字方塊 28"/>
              <p:cNvSpPr txBox="1">
                <a:spLocks noRot="1" noChangeAspect="1" noMove="1" noResize="1" noEditPoints="1" noAdjustHandles="1" noChangeArrowheads="1" noChangeShapeType="1" noTextEdit="1"/>
              </p:cNvSpPr>
              <p:nvPr/>
            </p:nvSpPr>
            <p:spPr>
              <a:xfrm>
                <a:off x="8275738" y="439444"/>
                <a:ext cx="3534655" cy="369332"/>
              </a:xfrm>
              <a:prstGeom prst="rect">
                <a:avLst/>
              </a:prstGeom>
              <a:blipFill>
                <a:blip r:embed="rId8"/>
                <a:stretch>
                  <a:fillRect l="-1554" t="-8197" r="-4663" b="-26230"/>
                </a:stretch>
              </a:blipFill>
            </p:spPr>
            <p:txBody>
              <a:bodyPr/>
              <a:lstStyle/>
              <a:p>
                <a:r>
                  <a:rPr lang="zh-TW" altLang="en-US">
                    <a:noFill/>
                  </a:rPr>
                  <a:t> </a:t>
                </a:r>
              </a:p>
            </p:txBody>
          </p:sp>
        </mc:Fallback>
      </mc:AlternateContent>
      <p:sp>
        <p:nvSpPr>
          <p:cNvPr id="7" name="矩形 6"/>
          <p:cNvSpPr/>
          <p:nvPr/>
        </p:nvSpPr>
        <p:spPr>
          <a:xfrm>
            <a:off x="8425071" y="70112"/>
            <a:ext cx="2669320" cy="369332"/>
          </a:xfrm>
          <a:prstGeom prst="rect">
            <a:avLst/>
          </a:prstGeom>
        </p:spPr>
        <p:txBody>
          <a:bodyPr wrap="none">
            <a:spAutoFit/>
          </a:bodyPr>
          <a:lstStyle/>
          <a:p>
            <a:pPr lvl="0">
              <a:defRPr/>
            </a:pPr>
            <a:r>
              <a:rPr lang="en-US" altLang="zh-TW" kern="0" dirty="0">
                <a:solidFill>
                  <a:prstClr val="black"/>
                </a:solidFill>
              </a:rPr>
              <a:t>{</a:t>
            </a:r>
            <a:r>
              <a:rPr lang="en-US" altLang="zh-TW" kern="0" dirty="0">
                <a:solidFill>
                  <a:prstClr val="black"/>
                </a:solidFill>
                <a:latin typeface="Times New Roman" panose="02020603050405020304" pitchFamily="18" charset="0"/>
                <a:cs typeface="Times New Roman" panose="02020603050405020304" pitchFamily="18" charset="0"/>
              </a:rPr>
              <a:t>NDI</a:t>
            </a:r>
            <a:r>
              <a:rPr lang="en-US" altLang="zh-TW" kern="0" dirty="0" smtClean="0">
                <a:solidFill>
                  <a:prstClr val="black"/>
                </a:solidFill>
              </a:rPr>
              <a:t>}:</a:t>
            </a:r>
            <a:r>
              <a:rPr lang="zh-TW" altLang="en-US" kern="0" dirty="0" smtClean="0">
                <a:solidFill>
                  <a:prstClr val="black"/>
                </a:solidFill>
                <a:latin typeface="標楷體" panose="03000509000000000000" pitchFamily="65" charset="-120"/>
                <a:ea typeface="標楷體" panose="03000509000000000000" pitchFamily="65" charset="-120"/>
              </a:rPr>
              <a:t>光學追蹤器坐標系</a:t>
            </a:r>
            <a:endParaRPr lang="zh-TW" altLang="en-US" kern="0" dirty="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0047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2" grpId="0"/>
      <p:bldP spid="6"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3823412" y="2450356"/>
            <a:ext cx="2751182" cy="4077978"/>
            <a:chOff x="3937866" y="2484475"/>
            <a:chExt cx="2751182" cy="4077978"/>
          </a:xfrm>
        </p:grpSpPr>
        <p:sp>
          <p:nvSpPr>
            <p:cNvPr id="2" name="圓角矩形 1"/>
            <p:cNvSpPr/>
            <p:nvPr/>
          </p:nvSpPr>
          <p:spPr>
            <a:xfrm rot="6814731">
              <a:off x="3593289" y="3961607"/>
              <a:ext cx="2945423" cy="225626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rot="1557183">
              <a:off x="5583900" y="3423586"/>
              <a:ext cx="385482" cy="5916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橢圓 2"/>
            <p:cNvSpPr/>
            <p:nvPr/>
          </p:nvSpPr>
          <p:spPr>
            <a:xfrm>
              <a:off x="5428199" y="2484475"/>
              <a:ext cx="1260849" cy="126084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8" name="群組 67"/>
          <p:cNvGrpSpPr/>
          <p:nvPr/>
        </p:nvGrpSpPr>
        <p:grpSpPr>
          <a:xfrm>
            <a:off x="3078085" y="4521000"/>
            <a:ext cx="1188719" cy="1217797"/>
            <a:chOff x="5087389" y="3901438"/>
            <a:chExt cx="1025237" cy="1050316"/>
          </a:xfrm>
        </p:grpSpPr>
        <p:cxnSp>
          <p:nvCxnSpPr>
            <p:cNvPr id="76" name="直線單箭頭接點 75"/>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77" name="直線單箭頭接點 76"/>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78" name="直線單箭頭接點 77"/>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grpSp>
        <p:nvGrpSpPr>
          <p:cNvPr id="69" name="群組 68"/>
          <p:cNvGrpSpPr/>
          <p:nvPr/>
        </p:nvGrpSpPr>
        <p:grpSpPr>
          <a:xfrm>
            <a:off x="3989750" y="4387997"/>
            <a:ext cx="2042158" cy="1224880"/>
            <a:chOff x="1842062" y="3552734"/>
            <a:chExt cx="2042158" cy="1224880"/>
          </a:xfrm>
        </p:grpSpPr>
        <p:sp>
          <p:nvSpPr>
            <p:cNvPr id="70" name="橢圓 69"/>
            <p:cNvSpPr/>
            <p:nvPr/>
          </p:nvSpPr>
          <p:spPr>
            <a:xfrm>
              <a:off x="184206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1" name="橢圓 70"/>
            <p:cNvSpPr/>
            <p:nvPr/>
          </p:nvSpPr>
          <p:spPr>
            <a:xfrm>
              <a:off x="2249385" y="407657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2" name="橢圓 71"/>
            <p:cNvSpPr/>
            <p:nvPr/>
          </p:nvSpPr>
          <p:spPr>
            <a:xfrm>
              <a:off x="2864524" y="451160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橢圓 72"/>
            <p:cNvSpPr/>
            <p:nvPr/>
          </p:nvSpPr>
          <p:spPr>
            <a:xfrm>
              <a:off x="2717030" y="3552734"/>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4" name="橢圓 73"/>
            <p:cNvSpPr/>
            <p:nvPr/>
          </p:nvSpPr>
          <p:spPr>
            <a:xfrm>
              <a:off x="327462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5" name="橢圓 74"/>
            <p:cNvSpPr/>
            <p:nvPr/>
          </p:nvSpPr>
          <p:spPr>
            <a:xfrm>
              <a:off x="3618214" y="4264999"/>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79" name="文字方塊 78"/>
              <p:cNvSpPr txBox="1"/>
              <p:nvPr/>
            </p:nvSpPr>
            <p:spPr>
              <a:xfrm>
                <a:off x="4579954" y="5642677"/>
                <a:ext cx="975359" cy="4571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sPre>
                            <m:sPrePr>
                              <m:ctrlP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rPr>
                              </m:ctrlPr>
                            </m:sPrePr>
                            <m:sub/>
                            <m:sup>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org</m:t>
                              </m:r>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m:t>
                              </m:r>
                              <m:sSub>
                                <m:sSubPr>
                                  <m:ctrlP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0</m:t>
                                  </m:r>
                                </m:sub>
                              </m:sSub>
                            </m:sup>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𝑃</m:t>
                              </m:r>
                            </m:e>
                          </m:sPre>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𝑆𝑀</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0</m:t>
                              </m:r>
                            </m:sub>
                          </m:s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m:oMathPara>
                </a14:m>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4579954" y="5642677"/>
                <a:ext cx="975359" cy="457176"/>
              </a:xfrm>
              <a:prstGeom prst="rect">
                <a:avLst/>
              </a:prstGeom>
              <a:blipFill>
                <a:blip r:embed="rId3"/>
                <a:stretch>
                  <a:fillRect r="-50000"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79"/>
              <p:cNvSpPr txBox="1"/>
              <p:nvPr/>
            </p:nvSpPr>
            <p:spPr>
              <a:xfrm>
                <a:off x="2735009" y="5009798"/>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2735009" y="5009798"/>
                <a:ext cx="1012180" cy="369332"/>
              </a:xfrm>
              <a:prstGeom prst="rect">
                <a:avLst/>
              </a:prstGeom>
              <a:blipFill>
                <a:blip r:embed="rId4"/>
                <a:stretch>
                  <a:fillRect l="-5422"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400721" y="3392849"/>
                <a:ext cx="2679836" cy="64280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Pre>
                        <m:sPrePr>
                          <m:ctrlPr>
                            <a:rPr kumimoji="0" lang="zh-TW" altLang="zh-TW" sz="1800" b="0" i="1" u="none" strike="noStrike" kern="26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ctrlPr>
                        </m:sPrePr>
                        <m:sub>
                          <m:r>
                            <a:rPr lang="en-US" altLang="zh-TW" i="1" kern="2600">
                              <a:latin typeface="Cambria Math" panose="02040503050406030204" pitchFamily="18" charset="0"/>
                              <a:ea typeface="標楷體" panose="03000509000000000000" pitchFamily="65" charset="-120"/>
                            </a:rPr>
                            <m:t>𝑜𝑟𝑔</m:t>
                          </m:r>
                          <m:r>
                            <a:rPr lang="en-US" altLang="zh-TW" i="1" kern="2600">
                              <a:latin typeface="Cambria Math" panose="02040503050406030204" pitchFamily="18" charset="0"/>
                              <a:ea typeface="標楷體" panose="03000509000000000000" pitchFamily="65" charset="-120"/>
                            </a:rPr>
                            <m:t>,</m:t>
                          </m:r>
                          <m:sSub>
                            <m:sSubPr>
                              <m:ctrlPr>
                                <a:rPr lang="en-US" altLang="zh-TW" i="1" kern="0">
                                  <a:solidFill>
                                    <a:schemeClr val="tx1"/>
                                  </a:solidFill>
                                  <a:latin typeface="Cambria Math" panose="02040503050406030204" pitchFamily="18" charset="0"/>
                                </a:rPr>
                              </m:ctrlPr>
                            </m:sSubPr>
                            <m:e>
                              <m:r>
                                <a:rPr lang="en-US" altLang="zh-TW" i="1" kern="0">
                                  <a:solidFill>
                                    <a:schemeClr val="tx1"/>
                                  </a:solidFill>
                                  <a:latin typeface="Cambria Math" panose="02040503050406030204" pitchFamily="18" charset="0"/>
                                </a:rPr>
                                <m:t>𝑡</m:t>
                              </m:r>
                            </m:e>
                            <m:sub>
                              <m:r>
                                <a:rPr lang="en-US" altLang="zh-TW" i="1" kern="0">
                                  <a:solidFill>
                                    <a:schemeClr val="tx1"/>
                                  </a:solidFill>
                                  <a:latin typeface="Cambria Math" panose="02040503050406030204" pitchFamily="18" charset="0"/>
                                </a:rPr>
                                <m:t>0</m:t>
                              </m:r>
                            </m:sub>
                          </m:sSub>
                        </m:sub>
                        <m:sup>
                          <m:r>
                            <a:rPr kumimoji="0" lang="en-US" altLang="zh-TW" sz="1800" b="0" i="1" u="none" strike="noStrike" kern="2600" cap="none" spc="0" normalizeH="0" baseline="0" noProof="0" smtClean="0">
                              <a:ln>
                                <a:noFill/>
                              </a:ln>
                              <a:solidFill>
                                <a:schemeClr val="tx1"/>
                              </a:solidFill>
                              <a:effectLst/>
                              <a:uLnTx/>
                              <a:uFillTx/>
                              <a:latin typeface="Cambria Math" panose="02040503050406030204" pitchFamily="18" charset="0"/>
                              <a:ea typeface="標楷體" panose="03000509000000000000" pitchFamily="65" charset="-120"/>
                            </a:rPr>
                            <m:t>𝑁𝐷𝐼</m:t>
                          </m:r>
                        </m:sup>
                        <m:e>
                          <m:r>
                            <a:rPr kumimoji="0" lang="en-US" altLang="zh-TW" sz="1800" b="0" i="1" u="none" strike="noStrike" kern="0" cap="none" spc="0" normalizeH="0" baseline="0" noProof="0" smtClean="0">
                              <a:ln>
                                <a:noFill/>
                              </a:ln>
                              <a:solidFill>
                                <a:schemeClr val="tx1"/>
                              </a:solidFill>
                              <a:effectLst/>
                              <a:uLnTx/>
                              <a:uFillTx/>
                              <a:latin typeface="Cambria Math" panose="02040503050406030204" pitchFamily="18" charset="0"/>
                            </a:rPr>
                            <m:t>𝑇</m:t>
                          </m:r>
                        </m:e>
                      </m:sPre>
                      <m:r>
                        <a:rPr kumimoji="0" lang="en-US" altLang="zh-TW" sz="1800" b="0" i="0" u="none" strike="noStrike" kern="0" cap="none" spc="0" normalizeH="0" baseline="0" noProof="0" smtClean="0">
                          <a:ln>
                            <a:noFill/>
                          </a:ln>
                          <a:solidFill>
                            <a:schemeClr val="tx1"/>
                          </a:solidFill>
                          <a:effectLst/>
                          <a:uLnTx/>
                          <a:uFillTx/>
                          <a:latin typeface="Cambria Math" panose="02040503050406030204" pitchFamily="18" charset="0"/>
                        </a:rPr>
                        <m:t>=</m:t>
                      </m:r>
                      <m:d>
                        <m:dPr>
                          <m:begChr m:val="["/>
                          <m:endChr m:val="]"/>
                          <m:ctrlPr>
                            <a:rPr kumimoji="0" lang="en-US" altLang="zh-TW" sz="1800" b="0" i="1" u="none" strike="noStrike" kern="0" cap="none" spc="0" normalizeH="0" baseline="0" noProof="0" smtClean="0">
                              <a:ln>
                                <a:noFill/>
                              </a:ln>
                              <a:solidFill>
                                <a:schemeClr val="tx1"/>
                              </a:solidFill>
                              <a:effectLst/>
                              <a:uLnTx/>
                              <a:uFillTx/>
                              <a:latin typeface="Cambria Math" panose="02040503050406030204" pitchFamily="18" charset="0"/>
                            </a:rPr>
                          </m:ctrlPr>
                        </m:dPr>
                        <m:e>
                          <m:m>
                            <m:mPr>
                              <m:mcs>
                                <m:mc>
                                  <m:mcPr>
                                    <m:count m:val="2"/>
                                    <m:mcJc m:val="center"/>
                                  </m:mcPr>
                                </m:mc>
                              </m:mcs>
                              <m:ctrlPr>
                                <a:rPr kumimoji="0" lang="en-US" altLang="zh-TW" sz="1800" b="0" i="1" u="none" strike="noStrike" kern="0" cap="none" spc="0" normalizeH="0" baseline="0" noProof="0" smtClean="0">
                                  <a:ln>
                                    <a:noFill/>
                                  </a:ln>
                                  <a:solidFill>
                                    <a:schemeClr val="tx1"/>
                                  </a:solidFill>
                                  <a:effectLst/>
                                  <a:uLnTx/>
                                  <a:uFillTx/>
                                  <a:latin typeface="Cambria Math" panose="02040503050406030204" pitchFamily="18" charset="0"/>
                                </a:rPr>
                              </m:ctrlPr>
                            </m:mPr>
                            <m:mr>
                              <m:e>
                                <m:sSub>
                                  <m:sSubPr>
                                    <m:ctrlPr>
                                      <a:rPr lang="en-US" altLang="zh-TW" i="1" kern="0">
                                        <a:latin typeface="Cambria Math" panose="02040503050406030204" pitchFamily="18" charset="0"/>
                                      </a:rPr>
                                    </m:ctrlPr>
                                  </m:sSubPr>
                                  <m:e>
                                    <m:r>
                                      <a:rPr lang="en-US" altLang="zh-TW" i="1" kern="0">
                                        <a:latin typeface="Cambria Math" panose="02040503050406030204" pitchFamily="18" charset="0"/>
                                      </a:rPr>
                                      <m:t>𝐼</m:t>
                                    </m:r>
                                  </m:e>
                                  <m:sub>
                                    <m:r>
                                      <a:rPr lang="en-US" altLang="zh-TW" i="1" kern="0">
                                        <a:latin typeface="Cambria Math" panose="02040503050406030204" pitchFamily="18" charset="0"/>
                                      </a:rPr>
                                      <m:t>3</m:t>
                                    </m:r>
                                    <m:r>
                                      <a:rPr lang="en-US" altLang="zh-TW" i="1" kern="0">
                                        <a:latin typeface="Cambria Math" panose="02040503050406030204" pitchFamily="18" charset="0"/>
                                        <a:ea typeface="Cambria Math" panose="02040503050406030204" pitchFamily="18" charset="0"/>
                                      </a:rPr>
                                      <m:t>×3</m:t>
                                    </m:r>
                                  </m:sub>
                                </m:sSub>
                                <m:r>
                                  <m:rPr>
                                    <m:nor/>
                                  </m:rPr>
                                  <a:rPr lang="zh-TW" altLang="en-US" kern="0" dirty="0">
                                    <a:solidFill>
                                      <a:prstClr val="black"/>
                                    </a:solidFill>
                                  </a:rPr>
                                  <m:t> </m:t>
                                </m:r>
                              </m:e>
                              <m:e>
                                <m:sPre>
                                  <m:sPrePr>
                                    <m:ctrlPr>
                                      <a:rPr kumimoji="0" lang="zh-TW" altLang="zh-TW" sz="1800" b="0" i="1" u="none" strike="noStrike" kern="26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chemeClr val="tx1"/>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chemeClr val="tx1"/>
                                        </a:solidFill>
                                        <a:effectLst/>
                                        <a:uLnTx/>
                                        <a:uFillTx/>
                                        <a:latin typeface="Cambria Math" panose="02040503050406030204" pitchFamily="18" charset="0"/>
                                        <a:ea typeface="標楷體" panose="03000509000000000000" pitchFamily="65" charset="-120"/>
                                      </a:rPr>
                                      <m:t>,</m:t>
                                    </m:r>
                                    <m:sSub>
                                      <m:sSubPr>
                                        <m:ctrlPr>
                                          <a:rPr lang="en-US" altLang="zh-TW" i="1" kern="0">
                                            <a:solidFill>
                                              <a:schemeClr val="tx1"/>
                                            </a:solidFill>
                                            <a:latin typeface="Cambria Math" panose="02040503050406030204" pitchFamily="18" charset="0"/>
                                          </a:rPr>
                                        </m:ctrlPr>
                                      </m:sSubPr>
                                      <m:e>
                                        <m:r>
                                          <a:rPr lang="en-US" altLang="zh-TW" i="1" kern="0">
                                            <a:solidFill>
                                              <a:schemeClr val="tx1"/>
                                            </a:solidFill>
                                            <a:latin typeface="Cambria Math" panose="02040503050406030204" pitchFamily="18" charset="0"/>
                                          </a:rPr>
                                          <m:t>𝑡</m:t>
                                        </m:r>
                                      </m:e>
                                      <m:sub>
                                        <m:r>
                                          <a:rPr lang="en-US" altLang="zh-TW" i="1" kern="0">
                                            <a:solidFill>
                                              <a:schemeClr val="tx1"/>
                                            </a:solidFill>
                                            <a:latin typeface="Cambria Math" panose="02040503050406030204" pitchFamily="18" charset="0"/>
                                          </a:rPr>
                                          <m:t>0</m:t>
                                        </m:r>
                                      </m:sub>
                                    </m:sSub>
                                  </m:sub>
                                  <m:sup>
                                    <m:r>
                                      <m:rPr>
                                        <m:sty m:val="p"/>
                                      </m:rPr>
                                      <a:rPr lang="en-US" altLang="zh-TW" i="1" kern="2600">
                                        <a:solidFill>
                                          <a:schemeClr val="tx1"/>
                                        </a:solidFill>
                                        <a:latin typeface="Cambria Math" panose="02040503050406030204" pitchFamily="18" charset="0"/>
                                        <a:ea typeface="標楷體" panose="03000509000000000000" pitchFamily="65" charset="-120"/>
                                      </a:rPr>
                                      <m:t>NDI</m:t>
                                    </m:r>
                                  </m:sup>
                                  <m:e>
                                    <m:r>
                                      <a:rPr kumimoji="0" lang="en-US" altLang="zh-TW" sz="1800" b="0" i="1" u="none" strike="noStrike" kern="2600" cap="none" spc="0" normalizeH="0" baseline="0" noProof="0">
                                        <a:ln>
                                          <a:noFill/>
                                        </a:ln>
                                        <a:solidFill>
                                          <a:schemeClr val="tx1"/>
                                        </a:solidFill>
                                        <a:effectLst/>
                                        <a:uLnTx/>
                                        <a:uFillTx/>
                                        <a:latin typeface="Cambria Math" panose="02040503050406030204" pitchFamily="18" charset="0"/>
                                        <a:ea typeface="標楷體" panose="03000509000000000000" pitchFamily="65" charset="-120"/>
                                      </a:rPr>
                                      <m:t>𝑡</m:t>
                                    </m:r>
                                  </m:e>
                                </m:sPre>
                              </m:e>
                            </m:mr>
                            <m:mr>
                              <m:e>
                                <m:r>
                                  <a:rPr kumimoji="0" lang="en-US" altLang="zh-TW" sz="1800" b="0" i="1" u="none" strike="noStrike" kern="0" cap="none" spc="0" normalizeH="0" baseline="0" noProof="0" smtClean="0">
                                    <a:ln>
                                      <a:noFill/>
                                    </a:ln>
                                    <a:solidFill>
                                      <a:schemeClr val="tx1"/>
                                    </a:solidFill>
                                    <a:effectLst/>
                                    <a:uLnTx/>
                                    <a:uFillTx/>
                                    <a:latin typeface="Cambria Math" panose="02040503050406030204" pitchFamily="18" charset="0"/>
                                  </a:rPr>
                                  <m:t>0</m:t>
                                </m:r>
                              </m:e>
                              <m:e>
                                <m:r>
                                  <a:rPr kumimoji="0" lang="en-US" altLang="zh-TW" sz="1800" b="0" i="1" u="none" strike="noStrike" kern="0" cap="none" spc="0" normalizeH="0" baseline="0" noProof="0" smtClean="0">
                                    <a:ln>
                                      <a:noFill/>
                                    </a:ln>
                                    <a:solidFill>
                                      <a:schemeClr val="tx1"/>
                                    </a:solidFill>
                                    <a:effectLst/>
                                    <a:uLnTx/>
                                    <a:uFillTx/>
                                    <a:latin typeface="Cambria Math" panose="02040503050406030204" pitchFamily="18" charset="0"/>
                                  </a:rPr>
                                  <m:t>1</m:t>
                                </m:r>
                              </m:e>
                            </m:mr>
                          </m:m>
                        </m:e>
                      </m:d>
                    </m:oMath>
                  </m:oMathPara>
                </a14:m>
                <a:endParaRPr kumimoji="0" lang="zh-TW" altLang="en-US" sz="1800" b="0" i="0" u="none" strike="noStrike" kern="0" cap="none" spc="0" normalizeH="0" baseline="0" noProof="0" dirty="0">
                  <a:ln>
                    <a:noFill/>
                  </a:ln>
                  <a:solidFill>
                    <a:prstClr val="black"/>
                  </a:solidFill>
                  <a:effectLst/>
                  <a:uLnTx/>
                  <a:uFillTx/>
                </a:endParaRPr>
              </a:p>
            </p:txBody>
          </p:sp>
        </mc:Choice>
        <mc:Fallback xmlns="">
          <p:sp>
            <p:nvSpPr>
              <p:cNvPr id="82" name="矩形 81"/>
              <p:cNvSpPr>
                <a:spLocks noRot="1" noChangeAspect="1" noMove="1" noResize="1" noEditPoints="1" noAdjustHandles="1" noChangeArrowheads="1" noChangeShapeType="1" noTextEdit="1"/>
              </p:cNvSpPr>
              <p:nvPr/>
            </p:nvSpPr>
            <p:spPr>
              <a:xfrm>
                <a:off x="400721" y="3392849"/>
                <a:ext cx="2679836" cy="642805"/>
              </a:xfrm>
              <a:prstGeom prst="rect">
                <a:avLst/>
              </a:prstGeom>
              <a:blipFill>
                <a:blip r:embed="rId5"/>
                <a:stretch>
                  <a:fillRect/>
                </a:stretch>
              </a:blipFill>
            </p:spPr>
            <p:txBody>
              <a:bodyPr/>
              <a:lstStyle/>
              <a:p>
                <a:r>
                  <a:rPr lang="zh-TW" altLang="en-US">
                    <a:noFill/>
                  </a:rPr>
                  <a:t> </a:t>
                </a:r>
              </a:p>
            </p:txBody>
          </p:sp>
        </mc:Fallback>
      </mc:AlternateContent>
      <p:sp>
        <p:nvSpPr>
          <p:cNvPr id="100" name="投影片編號版面配置區 99"/>
          <p:cNvSpPr>
            <a:spLocks noGrp="1"/>
          </p:cNvSpPr>
          <p:nvPr>
            <p:ph type="sldNum" sz="quarter" idx="12"/>
          </p:nvPr>
        </p:nvSpPr>
        <p:spPr/>
        <p:txBody>
          <a:bodyPr/>
          <a:lstStyle/>
          <a:p>
            <a:fld id="{947994E6-6C4B-41BF-86D6-CAF6AF4852A8}" type="slidenum">
              <a:rPr lang="zh-TW" altLang="en-US" smtClean="0"/>
              <a:t>24</a:t>
            </a:fld>
            <a:endParaRPr lang="zh-TW" altLang="en-US"/>
          </a:p>
        </p:txBody>
      </p:sp>
      <p:sp>
        <p:nvSpPr>
          <p:cNvPr id="6" name="文字方塊 5"/>
          <p:cNvSpPr txBox="1"/>
          <p:nvPr/>
        </p:nvSpPr>
        <p:spPr>
          <a:xfrm>
            <a:off x="6627068" y="5295362"/>
            <a:ext cx="1859041"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Skin marker</a:t>
            </a:r>
            <a:endParaRPr lang="zh-TW" altLang="en-US" sz="2400" dirty="0">
              <a:latin typeface="Times New Roman" panose="02020603050405020304" pitchFamily="18" charset="0"/>
              <a:cs typeface="Times New Roman" panose="02020603050405020304" pitchFamily="18" charset="0"/>
            </a:endParaRPr>
          </a:p>
        </p:txBody>
      </p:sp>
      <p:cxnSp>
        <p:nvCxnSpPr>
          <p:cNvPr id="8" name="直線單箭頭接點 7"/>
          <p:cNvCxnSpPr>
            <a:stCxn id="75" idx="6"/>
            <a:endCxn id="6" idx="1"/>
          </p:cNvCxnSpPr>
          <p:nvPr/>
        </p:nvCxnSpPr>
        <p:spPr>
          <a:xfrm>
            <a:off x="6031908" y="5233265"/>
            <a:ext cx="595160" cy="2929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122894" y="1847240"/>
            <a:ext cx="1319149" cy="646331"/>
          </a:xfrm>
          <a:prstGeom prst="rect">
            <a:avLst/>
          </a:prstGeom>
          <a:noFill/>
        </p:spPr>
        <p:txBody>
          <a:bodyPr wrap="square" rtlCol="0">
            <a:spAutoFit/>
          </a:bodyPr>
          <a:lstStyle/>
          <a:p>
            <a:r>
              <a:rPr lang="zh-TW" altLang="en-US" sz="3600" dirty="0">
                <a:latin typeface="標楷體" panose="03000509000000000000" pitchFamily="65" charset="-120"/>
                <a:ea typeface="標楷體" panose="03000509000000000000" pitchFamily="65" charset="-120"/>
              </a:rPr>
              <a:t>病人</a:t>
            </a:r>
          </a:p>
        </p:txBody>
      </p:sp>
      <p:pic>
        <p:nvPicPr>
          <p:cNvPr id="46" name="圖片 45"/>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295469">
            <a:off x="1056915" y="1723872"/>
            <a:ext cx="3291840" cy="893064"/>
          </a:xfrm>
          <a:prstGeom prst="rect">
            <a:avLst/>
          </a:prstGeom>
        </p:spPr>
      </p:pic>
      <p:sp>
        <p:nvSpPr>
          <p:cNvPr id="48" name="文字方塊 47"/>
          <p:cNvSpPr txBox="1"/>
          <p:nvPr/>
        </p:nvSpPr>
        <p:spPr>
          <a:xfrm>
            <a:off x="2212507" y="1604731"/>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rPr>
              <a: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NDI</a:t>
            </a:r>
            <a:r>
              <a:rPr kumimoji="0" lang="en-US" altLang="zh-TW" sz="1800" b="0" i="0" u="none" strike="noStrike" kern="0" cap="none" spc="0" normalizeH="0" baseline="0" noProof="0" dirty="0" smtClean="0">
                <a:ln>
                  <a:noFill/>
                </a:ln>
                <a:solidFill>
                  <a:prstClr val="black"/>
                </a:solidFill>
                <a:effectLst/>
                <a:uLnTx/>
                <a:uFillTx/>
              </a:rPr>
              <a:t>}</a:t>
            </a:r>
            <a:endParaRPr kumimoji="0" lang="zh-TW" altLang="en-US" sz="1800" b="0" i="0" u="none" strike="noStrike" kern="0" cap="none" spc="0" normalizeH="0" baseline="0" noProof="0" dirty="0">
              <a:ln>
                <a:noFill/>
              </a:ln>
              <a:solidFill>
                <a:prstClr val="black"/>
              </a:solidFill>
              <a:effectLst/>
              <a:uLnTx/>
              <a:uFillTx/>
            </a:endParaRPr>
          </a:p>
        </p:txBody>
      </p:sp>
      <p:sp>
        <p:nvSpPr>
          <p:cNvPr id="50" name="標題 1"/>
          <p:cNvSpPr>
            <a:spLocks noGrp="1"/>
          </p:cNvSpPr>
          <p:nvPr>
            <p:ph type="title"/>
          </p:nvPr>
        </p:nvSpPr>
        <p:spPr>
          <a:xfrm>
            <a:off x="2592925" y="624110"/>
            <a:ext cx="4184393" cy="678141"/>
          </a:xfrm>
        </p:spPr>
        <p:txBody>
          <a:bodyPr>
            <a:noAutofit/>
          </a:bodyPr>
          <a:lstStyle/>
          <a:p>
            <a:r>
              <a:rPr lang="zh-TW" altLang="en-US" sz="4400">
                <a:latin typeface="標楷體" panose="03000509000000000000" pitchFamily="65" charset="-120"/>
                <a:ea typeface="標楷體" panose="03000509000000000000" pitchFamily="65" charset="-120"/>
              </a:rPr>
              <a:t>建立皮膚坐標系</a:t>
            </a:r>
            <a:endParaRPr lang="zh-TW" altLang="en-US" sz="4400" dirty="0">
              <a:latin typeface="標楷體" panose="03000509000000000000" pitchFamily="65" charset="-120"/>
              <a:ea typeface="標楷體" panose="03000509000000000000" pitchFamily="65" charset="-120"/>
            </a:endParaRPr>
          </a:p>
        </p:txBody>
      </p:sp>
      <p:cxnSp>
        <p:nvCxnSpPr>
          <p:cNvPr id="15" name="直線單箭頭接點 14"/>
          <p:cNvCxnSpPr/>
          <p:nvPr/>
        </p:nvCxnSpPr>
        <p:spPr>
          <a:xfrm>
            <a:off x="2832615" y="2322661"/>
            <a:ext cx="602538" cy="27221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3747189" y="5321577"/>
            <a:ext cx="1204357" cy="1582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p:cNvSpPr txBox="1"/>
              <p:nvPr/>
            </p:nvSpPr>
            <p:spPr>
              <a:xfrm>
                <a:off x="8275738" y="439444"/>
                <a:ext cx="391626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初始坐標系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病人坐標系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mc:Choice>
        <mc:Fallback xmlns="">
          <p:sp>
            <p:nvSpPr>
              <p:cNvPr id="29" name="文字方塊 28"/>
              <p:cNvSpPr txBox="1">
                <a:spLocks noRot="1" noChangeAspect="1" noMove="1" noResize="1" noEditPoints="1" noAdjustHandles="1" noChangeArrowheads="1" noChangeShapeType="1" noTextEdit="1"/>
              </p:cNvSpPr>
              <p:nvPr/>
            </p:nvSpPr>
            <p:spPr>
              <a:xfrm>
                <a:off x="8275738" y="439444"/>
                <a:ext cx="3916262" cy="369332"/>
              </a:xfrm>
              <a:prstGeom prst="rect">
                <a:avLst/>
              </a:prstGeom>
              <a:blipFill>
                <a:blip r:embed="rId8"/>
                <a:stretch>
                  <a:fillRect l="-1402" t="-8197" b="-26230"/>
                </a:stretch>
              </a:blipFill>
            </p:spPr>
            <p:txBody>
              <a:bodyPr/>
              <a:lstStyle/>
              <a:p>
                <a:r>
                  <a:rPr lang="zh-TW" altLang="en-US">
                    <a:noFill/>
                  </a:rPr>
                  <a:t> </a:t>
                </a:r>
              </a:p>
            </p:txBody>
          </p:sp>
        </mc:Fallback>
      </mc:AlternateContent>
      <p:sp>
        <p:nvSpPr>
          <p:cNvPr id="30" name="矩形 29"/>
          <p:cNvSpPr/>
          <p:nvPr/>
        </p:nvSpPr>
        <p:spPr>
          <a:xfrm>
            <a:off x="8425071" y="70112"/>
            <a:ext cx="2957504" cy="369332"/>
          </a:xfrm>
          <a:prstGeom prst="rect">
            <a:avLst/>
          </a:prstGeom>
        </p:spPr>
        <p:txBody>
          <a:bodyPr wrap="square">
            <a:spAutoFit/>
          </a:bodyPr>
          <a:lstStyle/>
          <a:p>
            <a:pPr lvl="0">
              <a:defRPr/>
            </a:pPr>
            <a:r>
              <a:rPr lang="en-US" altLang="zh-TW" kern="0" dirty="0">
                <a:solidFill>
                  <a:prstClr val="black"/>
                </a:solidFill>
              </a:rPr>
              <a:t>{</a:t>
            </a:r>
            <a:r>
              <a:rPr lang="en-US" altLang="zh-TW" kern="0" dirty="0">
                <a:solidFill>
                  <a:prstClr val="black"/>
                </a:solidFill>
                <a:latin typeface="Times New Roman" panose="02020603050405020304" pitchFamily="18" charset="0"/>
                <a:cs typeface="Times New Roman" panose="02020603050405020304" pitchFamily="18" charset="0"/>
              </a:rPr>
              <a:t>NDI</a:t>
            </a:r>
            <a:r>
              <a:rPr lang="en-US" altLang="zh-TW" kern="0" dirty="0" smtClean="0">
                <a:solidFill>
                  <a:prstClr val="black"/>
                </a:solidFill>
              </a:rPr>
              <a:t>}:</a:t>
            </a:r>
            <a:r>
              <a:rPr lang="zh-TW" altLang="en-US" kern="0" dirty="0" smtClean="0">
                <a:solidFill>
                  <a:prstClr val="black"/>
                </a:solidFill>
                <a:latin typeface="標楷體" panose="03000509000000000000" pitchFamily="65" charset="-120"/>
                <a:ea typeface="標楷體" panose="03000509000000000000" pitchFamily="65" charset="-120"/>
              </a:rPr>
              <a:t>光學追蹤器坐標系</a:t>
            </a:r>
            <a:endParaRPr lang="zh-TW" altLang="en-US" kern="0" dirty="0">
              <a:solidFill>
                <a:prstClr val="black"/>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1068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2"/>
                                        </p:tgtEl>
                                      </p:cBhvr>
                                    </p:animEffect>
                                    <p:set>
                                      <p:cBhvr>
                                        <p:cTn id="16" dur="1" fill="hold">
                                          <p:stCondLst>
                                            <p:cond delay="499"/>
                                          </p:stCondLst>
                                        </p:cTn>
                                        <p:tgtEl>
                                          <p:spTgt spid="8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6" grpId="0"/>
      <p:bldP spid="11"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群組 67"/>
          <p:cNvGrpSpPr/>
          <p:nvPr/>
        </p:nvGrpSpPr>
        <p:grpSpPr>
          <a:xfrm>
            <a:off x="3078085" y="4521000"/>
            <a:ext cx="1188719" cy="1217797"/>
            <a:chOff x="5087389" y="3901438"/>
            <a:chExt cx="1025237" cy="1050316"/>
          </a:xfrm>
        </p:grpSpPr>
        <p:cxnSp>
          <p:nvCxnSpPr>
            <p:cNvPr id="76" name="直線單箭頭接點 75"/>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77" name="直線單箭頭接點 76"/>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78" name="直線單箭頭接點 77"/>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grpSp>
        <p:nvGrpSpPr>
          <p:cNvPr id="69" name="群組 68"/>
          <p:cNvGrpSpPr/>
          <p:nvPr/>
        </p:nvGrpSpPr>
        <p:grpSpPr>
          <a:xfrm>
            <a:off x="3989750" y="4387997"/>
            <a:ext cx="2042158" cy="1224880"/>
            <a:chOff x="1842062" y="3552734"/>
            <a:chExt cx="2042158" cy="1224880"/>
          </a:xfrm>
        </p:grpSpPr>
        <p:sp>
          <p:nvSpPr>
            <p:cNvPr id="70" name="橢圓 69"/>
            <p:cNvSpPr/>
            <p:nvPr/>
          </p:nvSpPr>
          <p:spPr>
            <a:xfrm>
              <a:off x="184206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1" name="橢圓 70"/>
            <p:cNvSpPr/>
            <p:nvPr/>
          </p:nvSpPr>
          <p:spPr>
            <a:xfrm>
              <a:off x="2249385" y="407657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2" name="橢圓 71"/>
            <p:cNvSpPr/>
            <p:nvPr/>
          </p:nvSpPr>
          <p:spPr>
            <a:xfrm>
              <a:off x="2864524" y="451160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橢圓 72"/>
            <p:cNvSpPr/>
            <p:nvPr/>
          </p:nvSpPr>
          <p:spPr>
            <a:xfrm>
              <a:off x="2717030" y="3552734"/>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4" name="橢圓 73"/>
            <p:cNvSpPr/>
            <p:nvPr/>
          </p:nvSpPr>
          <p:spPr>
            <a:xfrm>
              <a:off x="327462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5" name="橢圓 74"/>
            <p:cNvSpPr/>
            <p:nvPr/>
          </p:nvSpPr>
          <p:spPr>
            <a:xfrm>
              <a:off x="3618214" y="4264999"/>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79" name="文字方塊 78"/>
              <p:cNvSpPr txBox="1"/>
              <p:nvPr/>
            </p:nvSpPr>
            <p:spPr>
              <a:xfrm>
                <a:off x="4579954" y="5642677"/>
                <a:ext cx="975359" cy="4571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sPre>
                            <m:sPrePr>
                              <m:ctrlP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rPr>
                              </m:ctrlPr>
                            </m:sPrePr>
                            <m:sub/>
                            <m:sup>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org</m:t>
                              </m:r>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m:t>
                              </m:r>
                              <m:sSub>
                                <m:sSubPr>
                                  <m:ctrlP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0</m:t>
                                  </m:r>
                                </m:sub>
                              </m:sSub>
                            </m:sup>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𝑃</m:t>
                              </m:r>
                            </m:e>
                          </m:sPre>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𝑆𝑀</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0</m:t>
                              </m:r>
                            </m:sub>
                          </m:s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m:oMathPara>
                </a14:m>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4579954" y="5642677"/>
                <a:ext cx="975359" cy="457176"/>
              </a:xfrm>
              <a:prstGeom prst="rect">
                <a:avLst/>
              </a:prstGeom>
              <a:blipFill>
                <a:blip r:embed="rId3"/>
                <a:stretch>
                  <a:fillRect r="-50000"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79"/>
              <p:cNvSpPr txBox="1"/>
              <p:nvPr/>
            </p:nvSpPr>
            <p:spPr>
              <a:xfrm>
                <a:off x="2735009" y="5009798"/>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2735009" y="5009798"/>
                <a:ext cx="1012180" cy="369332"/>
              </a:xfrm>
              <a:prstGeom prst="rect">
                <a:avLst/>
              </a:prstGeom>
              <a:blipFill>
                <a:blip r:embed="rId4"/>
                <a:stretch>
                  <a:fillRect l="-5422" t="-10000" b="-26667"/>
                </a:stretch>
              </a:blipFill>
            </p:spPr>
            <p:txBody>
              <a:bodyPr/>
              <a:lstStyle/>
              <a:p>
                <a:r>
                  <a:rPr lang="zh-TW" altLang="en-US">
                    <a:noFill/>
                  </a:rPr>
                  <a:t> </a:t>
                </a:r>
              </a:p>
            </p:txBody>
          </p:sp>
        </mc:Fallback>
      </mc:AlternateContent>
      <p:sp>
        <p:nvSpPr>
          <p:cNvPr id="100" name="投影片編號版面配置區 99"/>
          <p:cNvSpPr>
            <a:spLocks noGrp="1"/>
          </p:cNvSpPr>
          <p:nvPr>
            <p:ph type="sldNum" sz="quarter" idx="12"/>
          </p:nvPr>
        </p:nvSpPr>
        <p:spPr/>
        <p:txBody>
          <a:bodyPr/>
          <a:lstStyle/>
          <a:p>
            <a:fld id="{947994E6-6C4B-41BF-86D6-CAF6AF4852A8}" type="slidenum">
              <a:rPr lang="zh-TW" altLang="en-US" smtClean="0"/>
              <a:t>25</a:t>
            </a:fld>
            <a:endParaRPr lang="zh-TW" altLang="en-US"/>
          </a:p>
        </p:txBody>
      </p:sp>
      <p:sp>
        <p:nvSpPr>
          <p:cNvPr id="50" name="標題 1"/>
          <p:cNvSpPr>
            <a:spLocks noGrp="1"/>
          </p:cNvSpPr>
          <p:nvPr>
            <p:ph type="title"/>
          </p:nvPr>
        </p:nvSpPr>
        <p:spPr>
          <a:xfrm>
            <a:off x="2592925" y="624110"/>
            <a:ext cx="4184393" cy="678141"/>
          </a:xfrm>
        </p:spPr>
        <p:txBody>
          <a:bodyPr>
            <a:noAutofit/>
          </a:bodyPr>
          <a:lstStyle/>
          <a:p>
            <a:r>
              <a:rPr lang="zh-TW" altLang="en-US" sz="4400" dirty="0">
                <a:latin typeface="標楷體" panose="03000509000000000000" pitchFamily="65" charset="-120"/>
                <a:ea typeface="標楷體" panose="03000509000000000000" pitchFamily="65" charset="-120"/>
              </a:rPr>
              <a:t>建立皮膚坐標系</a:t>
            </a:r>
          </a:p>
        </p:txBody>
      </p:sp>
      <p:cxnSp>
        <p:nvCxnSpPr>
          <p:cNvPr id="18" name="直線單箭頭接點 17"/>
          <p:cNvCxnSpPr/>
          <p:nvPr/>
        </p:nvCxnSpPr>
        <p:spPr>
          <a:xfrm>
            <a:off x="3747189" y="5321577"/>
            <a:ext cx="1204357" cy="1582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5963584" y="3540868"/>
            <a:ext cx="1565625" cy="1097313"/>
          </a:xfrm>
          <a:prstGeom prst="straightConnector1">
            <a:avLst/>
          </a:prstGeom>
          <a:noFill/>
          <a:ln w="57150" cap="flat" cmpd="sng" algn="ctr">
            <a:solidFill>
              <a:srgbClr val="FF0000"/>
            </a:solidFill>
            <a:prstDash val="solid"/>
            <a:miter lim="800000"/>
            <a:tailEnd type="triangle"/>
          </a:ln>
          <a:effectLst/>
        </p:spPr>
      </p:cxnSp>
      <mc:AlternateContent xmlns:mc="http://schemas.openxmlformats.org/markup-compatibility/2006" xmlns:a14="http://schemas.microsoft.com/office/drawing/2010/main">
        <mc:Choice Requires="a14">
          <p:sp>
            <p:nvSpPr>
              <p:cNvPr id="30" name="矩形 29"/>
              <p:cNvSpPr/>
              <p:nvPr/>
            </p:nvSpPr>
            <p:spPr>
              <a:xfrm>
                <a:off x="11158094" y="6940612"/>
                <a:ext cx="2870979" cy="7087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Pre>
                        <m:sPrePr>
                          <m:ctrlPr>
                            <a:rPr kumimoji="0" lang="zh-TW" altLang="zh-TW" sz="1800" b="0" i="1" u="none" strike="noStrike" kern="26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𝑇</m:t>
                          </m:r>
                        </m:e>
                      </m:sPre>
                      <m:r>
                        <a:rPr kumimoji="0" lang="en-US" altLang="zh-TW" sz="1800" b="0" i="0" u="none" strike="noStrike" kern="0" cap="none" spc="0" normalizeH="0" baseline="0" noProof="0" smtClean="0">
                          <a:ln>
                            <a:noFill/>
                          </a:ln>
                          <a:solidFill>
                            <a:srgbClr val="FF0000"/>
                          </a:solidFill>
                          <a:effectLst/>
                          <a:uLnTx/>
                          <a:uFillTx/>
                          <a:latin typeface="Cambria Math" panose="02040503050406030204" pitchFamily="18" charset="0"/>
                        </a:rPr>
                        <m:t>=</m:t>
                      </m:r>
                      <m:d>
                        <m:dPr>
                          <m:begChr m:val="["/>
                          <m:endChr m:val="]"/>
                          <m:ctrlP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ctrlPr>
                        </m:dPr>
                        <m:e>
                          <m:m>
                            <m:mPr>
                              <m:mcs>
                                <m:mc>
                                  <m:mcPr>
                                    <m:count m:val="2"/>
                                    <m:mcJc m:val="center"/>
                                  </m:mcPr>
                                </m:mc>
                              </m:mcs>
                              <m:ctrlP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ctrlPr>
                            </m:mPr>
                            <m:mr>
                              <m:e>
                                <m:sPre>
                                  <m:sPrePr>
                                    <m:ctrlPr>
                                      <a:rPr kumimoji="0" lang="zh-TW" altLang="zh-TW" sz="1800" b="0" i="1" u="none" strike="noStrike" kern="26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𝑅</m:t>
                                    </m:r>
                                  </m:e>
                                </m:sPre>
                              </m:e>
                              <m:e>
                                <m:sPre>
                                  <m:sPrePr>
                                    <m:ctrlPr>
                                      <a:rPr kumimoji="0" lang="zh-TW" altLang="zh-TW" sz="1800" b="0" i="1" u="none" strike="noStrike" kern="26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e>
                                </m:sPre>
                              </m:e>
                            </m:mr>
                            <m:mr>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0</m:t>
                                </m:r>
                              </m:e>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1</m:t>
                                </m:r>
                              </m:e>
                            </m:mr>
                          </m:m>
                        </m:e>
                      </m:d>
                    </m:oMath>
                  </m:oMathPara>
                </a14:m>
                <a:endParaRPr kumimoji="0" lang="zh-TW" altLang="en-US" sz="1800" b="0" i="0" u="none" strike="noStrike" kern="0" cap="none" spc="0" normalizeH="0" baseline="0" noProof="0" dirty="0">
                  <a:ln>
                    <a:noFill/>
                  </a:ln>
                  <a:solidFill>
                    <a:prstClr val="black"/>
                  </a:solidFill>
                  <a:effectLst/>
                  <a:uLnTx/>
                  <a:uFillTx/>
                </a:endParaRPr>
              </a:p>
            </p:txBody>
          </p:sp>
        </mc:Choice>
        <mc:Fallback xmlns="">
          <p:sp>
            <p:nvSpPr>
              <p:cNvPr id="30" name="矩形 29"/>
              <p:cNvSpPr>
                <a:spLocks noRot="1" noChangeAspect="1" noMove="1" noResize="1" noEditPoints="1" noAdjustHandles="1" noChangeArrowheads="1" noChangeShapeType="1" noTextEdit="1"/>
              </p:cNvSpPr>
              <p:nvPr/>
            </p:nvSpPr>
            <p:spPr>
              <a:xfrm>
                <a:off x="11158094" y="6940612"/>
                <a:ext cx="2870979" cy="708720"/>
              </a:xfrm>
              <a:prstGeom prst="rect">
                <a:avLst/>
              </a:prstGeom>
              <a:blipFill>
                <a:blip r:embed="rId5"/>
                <a:stretch>
                  <a:fillRect/>
                </a:stretch>
              </a:blipFill>
            </p:spPr>
            <p:txBody>
              <a:bodyPr/>
              <a:lstStyle/>
              <a:p>
                <a:r>
                  <a:rPr lang="zh-TW" altLang="en-US">
                    <a:noFill/>
                  </a:rPr>
                  <a:t> </a:t>
                </a:r>
              </a:p>
            </p:txBody>
          </p:sp>
        </mc:Fallback>
      </mc:AlternateContent>
      <p:sp>
        <p:nvSpPr>
          <p:cNvPr id="9" name="文字方塊 8"/>
          <p:cNvSpPr txBox="1"/>
          <p:nvPr/>
        </p:nvSpPr>
        <p:spPr>
          <a:xfrm>
            <a:off x="6557492" y="4089524"/>
            <a:ext cx="1332689" cy="707886"/>
          </a:xfrm>
          <a:prstGeom prst="rect">
            <a:avLst/>
          </a:prstGeom>
          <a:noFill/>
        </p:spPr>
        <p:txBody>
          <a:bodyPr wrap="square" rtlCol="0">
            <a:spAutoFit/>
          </a:bodyPr>
          <a:lstStyle/>
          <a:p>
            <a:r>
              <a:rPr lang="zh-TW" altLang="en-US" sz="4000" dirty="0">
                <a:latin typeface="標楷體" panose="03000509000000000000" pitchFamily="65" charset="-120"/>
                <a:ea typeface="標楷體" panose="03000509000000000000" pitchFamily="65" charset="-120"/>
              </a:rPr>
              <a:t>呼吸</a:t>
            </a:r>
          </a:p>
        </p:txBody>
      </p:sp>
      <p:grpSp>
        <p:nvGrpSpPr>
          <p:cNvPr id="10" name="群組 9"/>
          <p:cNvGrpSpPr/>
          <p:nvPr/>
        </p:nvGrpSpPr>
        <p:grpSpPr>
          <a:xfrm rot="1677599">
            <a:off x="6479081" y="1932016"/>
            <a:ext cx="2953823" cy="1350800"/>
            <a:chOff x="9156580" y="853514"/>
            <a:chExt cx="2953823" cy="1350800"/>
          </a:xfrm>
        </p:grpSpPr>
        <p:grpSp>
          <p:nvGrpSpPr>
            <p:cNvPr id="41" name="群組 40"/>
            <p:cNvGrpSpPr/>
            <p:nvPr/>
          </p:nvGrpSpPr>
          <p:grpSpPr>
            <a:xfrm>
              <a:off x="9156580" y="986517"/>
              <a:ext cx="1188719" cy="1217797"/>
              <a:chOff x="5087389" y="3901438"/>
              <a:chExt cx="1025237" cy="1050316"/>
            </a:xfrm>
          </p:grpSpPr>
          <p:cxnSp>
            <p:nvCxnSpPr>
              <p:cNvPr id="42" name="直線單箭頭接點 41"/>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43" name="直線單箭頭接點 42"/>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44" name="直線單箭頭接點 43"/>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grpSp>
          <p:nvGrpSpPr>
            <p:cNvPr id="45" name="群組 44"/>
            <p:cNvGrpSpPr/>
            <p:nvPr/>
          </p:nvGrpSpPr>
          <p:grpSpPr>
            <a:xfrm>
              <a:off x="10068245" y="853514"/>
              <a:ext cx="2042158" cy="1224880"/>
              <a:chOff x="1842062" y="3552734"/>
              <a:chExt cx="2042158" cy="1224880"/>
            </a:xfrm>
          </p:grpSpPr>
          <p:sp>
            <p:nvSpPr>
              <p:cNvPr id="47" name="橢圓 46"/>
              <p:cNvSpPr/>
              <p:nvPr/>
            </p:nvSpPr>
            <p:spPr>
              <a:xfrm>
                <a:off x="184206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橢圓 48"/>
              <p:cNvSpPr/>
              <p:nvPr/>
            </p:nvSpPr>
            <p:spPr>
              <a:xfrm>
                <a:off x="2249385" y="407657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1" name="橢圓 50"/>
              <p:cNvSpPr/>
              <p:nvPr/>
            </p:nvSpPr>
            <p:spPr>
              <a:xfrm>
                <a:off x="2864524" y="451160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橢圓 51"/>
              <p:cNvSpPr/>
              <p:nvPr/>
            </p:nvSpPr>
            <p:spPr>
              <a:xfrm>
                <a:off x="2717030" y="3552734"/>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橢圓 52"/>
              <p:cNvSpPr/>
              <p:nvPr/>
            </p:nvSpPr>
            <p:spPr>
              <a:xfrm>
                <a:off x="327462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橢圓 53"/>
              <p:cNvSpPr/>
              <p:nvPr/>
            </p:nvSpPr>
            <p:spPr>
              <a:xfrm>
                <a:off x="3618214" y="4264999"/>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cxnSp>
        <p:nvCxnSpPr>
          <p:cNvPr id="56" name="直線單箭頭接點 55"/>
          <p:cNvCxnSpPr/>
          <p:nvPr/>
        </p:nvCxnSpPr>
        <p:spPr>
          <a:xfrm>
            <a:off x="7194043" y="2469245"/>
            <a:ext cx="853130" cy="7183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6181863" y="2020572"/>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TW" sz="1800" b="0" i="0" u="none" strike="noStrike" kern="0" cap="none" spc="0" normalizeH="0" baseline="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org,t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文字方塊 57"/>
              <p:cNvSpPr txBox="1"/>
              <p:nvPr/>
            </p:nvSpPr>
            <p:spPr>
              <a:xfrm>
                <a:off x="7718701" y="3382260"/>
                <a:ext cx="975359" cy="4571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sPre>
                            <m:sPrePr>
                              <m:ctrlP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rPr>
                              </m:ctrlPr>
                            </m:sPrePr>
                            <m:sub/>
                            <m:sup>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org</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sup>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𝑃</m:t>
                              </m:r>
                            </m:e>
                          </m:sPre>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𝑆𝑀</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m:oMathPara>
                </a14:m>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58" name="文字方塊 57"/>
              <p:cNvSpPr txBox="1">
                <a:spLocks noRot="1" noChangeAspect="1" noMove="1" noResize="1" noEditPoints="1" noAdjustHandles="1" noChangeArrowheads="1" noChangeShapeType="1" noTextEdit="1"/>
              </p:cNvSpPr>
              <p:nvPr/>
            </p:nvSpPr>
            <p:spPr>
              <a:xfrm>
                <a:off x="7718701" y="3382260"/>
                <a:ext cx="975359" cy="457176"/>
              </a:xfrm>
              <a:prstGeom prst="rect">
                <a:avLst/>
              </a:prstGeom>
              <a:blipFill>
                <a:blip r:embed="rId6"/>
                <a:stretch>
                  <a:fillRect r="-40000"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8275738" y="439444"/>
                <a:ext cx="391626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初始坐標系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病人坐標系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mc:Choice>
        <mc:Fallback xmlns="">
          <p:sp>
            <p:nvSpPr>
              <p:cNvPr id="36" name="文字方塊 35"/>
              <p:cNvSpPr txBox="1">
                <a:spLocks noRot="1" noChangeAspect="1" noMove="1" noResize="1" noEditPoints="1" noAdjustHandles="1" noChangeArrowheads="1" noChangeShapeType="1" noTextEdit="1"/>
              </p:cNvSpPr>
              <p:nvPr/>
            </p:nvSpPr>
            <p:spPr>
              <a:xfrm>
                <a:off x="8275738" y="439444"/>
                <a:ext cx="3916262" cy="369332"/>
              </a:xfrm>
              <a:prstGeom prst="rect">
                <a:avLst/>
              </a:prstGeom>
              <a:blipFill>
                <a:blip r:embed="rId7"/>
                <a:stretch>
                  <a:fillRect l="-1402" t="-8197" b="-26230"/>
                </a:stretch>
              </a:blipFill>
            </p:spPr>
            <p:txBody>
              <a:bodyPr/>
              <a:lstStyle/>
              <a:p>
                <a:r>
                  <a:rPr lang="zh-TW" altLang="en-US">
                    <a:noFill/>
                  </a:rPr>
                  <a:t> </a:t>
                </a:r>
              </a:p>
            </p:txBody>
          </p:sp>
        </mc:Fallback>
      </mc:AlternateContent>
      <p:sp>
        <p:nvSpPr>
          <p:cNvPr id="37" name="文字方塊 36"/>
          <p:cNvSpPr txBox="1"/>
          <p:nvPr/>
        </p:nvSpPr>
        <p:spPr>
          <a:xfrm>
            <a:off x="8341600" y="919900"/>
            <a:ext cx="38503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TW" sz="1800" b="0" i="0" u="none" strike="noStrike" kern="0" cap="none" spc="0" normalizeH="0" baseline="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org,t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其他時刻下皮膚坐標系</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75474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9"/>
                                        </p:tgtEl>
                                      </p:cBhvr>
                                    </p:animEffect>
                                    <p:set>
                                      <p:cBhvr>
                                        <p:cTn id="15" dur="1" fill="hold">
                                          <p:stCondLst>
                                            <p:cond delay="499"/>
                                          </p:stCondLst>
                                        </p:cTn>
                                        <p:tgtEl>
                                          <p:spTgt spid="6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79"/>
                                        </p:tgtEl>
                                      </p:cBhvr>
                                    </p:animEffect>
                                    <p:set>
                                      <p:cBhvr>
                                        <p:cTn id="21" dur="1" fill="hold">
                                          <p:stCondLst>
                                            <p:cond delay="499"/>
                                          </p:stCondLst>
                                        </p:cTn>
                                        <p:tgtEl>
                                          <p:spTgt spid="7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 grpId="0"/>
      <p:bldP spid="57" grpId="0"/>
      <p:bldP spid="58"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群組 67"/>
          <p:cNvGrpSpPr/>
          <p:nvPr/>
        </p:nvGrpSpPr>
        <p:grpSpPr>
          <a:xfrm>
            <a:off x="3078085" y="4521000"/>
            <a:ext cx="1188719" cy="1217797"/>
            <a:chOff x="5087389" y="3901438"/>
            <a:chExt cx="1025237" cy="1050316"/>
          </a:xfrm>
        </p:grpSpPr>
        <p:cxnSp>
          <p:nvCxnSpPr>
            <p:cNvPr id="76" name="直線單箭頭接點 75"/>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77" name="直線單箭頭接點 76"/>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78" name="直線單箭頭接點 77"/>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80" name="文字方塊 79"/>
              <p:cNvSpPr txBox="1"/>
              <p:nvPr/>
            </p:nvSpPr>
            <p:spPr>
              <a:xfrm>
                <a:off x="2735009" y="5009798"/>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2735009" y="5009798"/>
                <a:ext cx="1012180" cy="369332"/>
              </a:xfrm>
              <a:prstGeom prst="rect">
                <a:avLst/>
              </a:prstGeom>
              <a:blipFill>
                <a:blip r:embed="rId2"/>
                <a:stretch>
                  <a:fillRect l="-5422" t="-10000" b="-26667"/>
                </a:stretch>
              </a:blipFill>
            </p:spPr>
            <p:txBody>
              <a:bodyPr/>
              <a:lstStyle/>
              <a:p>
                <a:r>
                  <a:rPr lang="zh-TW" altLang="en-US">
                    <a:noFill/>
                  </a:rPr>
                  <a:t> </a:t>
                </a:r>
              </a:p>
            </p:txBody>
          </p:sp>
        </mc:Fallback>
      </mc:AlternateContent>
      <p:sp>
        <p:nvSpPr>
          <p:cNvPr id="100" name="投影片編號版面配置區 99"/>
          <p:cNvSpPr>
            <a:spLocks noGrp="1"/>
          </p:cNvSpPr>
          <p:nvPr>
            <p:ph type="sldNum" sz="quarter" idx="12"/>
          </p:nvPr>
        </p:nvSpPr>
        <p:spPr/>
        <p:txBody>
          <a:bodyPr/>
          <a:lstStyle/>
          <a:p>
            <a:fld id="{947994E6-6C4B-41BF-86D6-CAF6AF4852A8}" type="slidenum">
              <a:rPr lang="zh-TW" altLang="en-US" smtClean="0"/>
              <a:t>26</a:t>
            </a:fld>
            <a:endParaRPr lang="zh-TW" altLang="en-US"/>
          </a:p>
        </p:txBody>
      </p:sp>
      <mc:AlternateContent xmlns:mc="http://schemas.openxmlformats.org/markup-compatibility/2006" xmlns:a14="http://schemas.microsoft.com/office/drawing/2010/main">
        <mc:Choice Requires="a14">
          <p:sp>
            <p:nvSpPr>
              <p:cNvPr id="30" name="矩形 29"/>
              <p:cNvSpPr/>
              <p:nvPr/>
            </p:nvSpPr>
            <p:spPr>
              <a:xfrm>
                <a:off x="2607698" y="2801664"/>
                <a:ext cx="2870979" cy="7087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Pre>
                        <m:sPrePr>
                          <m:ctrlPr>
                            <a:rPr kumimoji="0" lang="zh-TW" altLang="zh-TW" sz="1800" b="0" i="1" u="none" strike="noStrike" kern="26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𝑇</m:t>
                          </m:r>
                        </m:e>
                      </m:sPre>
                      <m:r>
                        <a:rPr kumimoji="0" lang="en-US" altLang="zh-TW" sz="1800" b="0" i="0" u="none" strike="noStrike" kern="0" cap="none" spc="0" normalizeH="0" baseline="0" noProof="0" smtClean="0">
                          <a:ln>
                            <a:noFill/>
                          </a:ln>
                          <a:solidFill>
                            <a:srgbClr val="FF0000"/>
                          </a:solidFill>
                          <a:effectLst/>
                          <a:uLnTx/>
                          <a:uFillTx/>
                          <a:latin typeface="Cambria Math" panose="02040503050406030204" pitchFamily="18" charset="0"/>
                        </a:rPr>
                        <m:t>=</m:t>
                      </m:r>
                      <m:d>
                        <m:dPr>
                          <m:begChr m:val="["/>
                          <m:endChr m:val="]"/>
                          <m:ctrlP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ctrlPr>
                        </m:dPr>
                        <m:e>
                          <m:m>
                            <m:mPr>
                              <m:mcs>
                                <m:mc>
                                  <m:mcPr>
                                    <m:count m:val="2"/>
                                    <m:mcJc m:val="center"/>
                                  </m:mcPr>
                                </m:mc>
                              </m:mcs>
                              <m:ctrlP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ctrlPr>
                            </m:mPr>
                            <m:mr>
                              <m:e>
                                <m:sPre>
                                  <m:sPrePr>
                                    <m:ctrlPr>
                                      <a:rPr kumimoji="0" lang="zh-TW" altLang="zh-TW" sz="1800" b="0" i="1" u="none" strike="noStrike" kern="26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𝑅</m:t>
                                    </m:r>
                                  </m:e>
                                </m:sPre>
                              </m:e>
                              <m:e>
                                <m:sPre>
                                  <m:sPrePr>
                                    <m:ctrlPr>
                                      <a:rPr kumimoji="0" lang="zh-TW" altLang="zh-TW" sz="1800" b="0" i="1" u="none" strike="noStrike" kern="26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e>
                                </m:sPre>
                              </m:e>
                            </m:mr>
                            <m:mr>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0</m:t>
                                </m:r>
                              </m:e>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1</m:t>
                                </m:r>
                              </m:e>
                            </m:mr>
                          </m:m>
                        </m:e>
                      </m:d>
                    </m:oMath>
                  </m:oMathPara>
                </a14:m>
                <a:endParaRPr kumimoji="0" lang="zh-TW" altLang="en-US" sz="1800" b="0" i="0" u="none" strike="noStrike" kern="0" cap="none" spc="0" normalizeH="0" baseline="0" noProof="0" dirty="0">
                  <a:ln>
                    <a:noFill/>
                  </a:ln>
                  <a:solidFill>
                    <a:prstClr val="black"/>
                  </a:solidFill>
                  <a:effectLst/>
                  <a:uLnTx/>
                  <a:uFillTx/>
                </a:endParaRPr>
              </a:p>
            </p:txBody>
          </p:sp>
        </mc:Choice>
        <mc:Fallback xmlns="">
          <p:sp>
            <p:nvSpPr>
              <p:cNvPr id="30" name="矩形 29"/>
              <p:cNvSpPr>
                <a:spLocks noRot="1" noChangeAspect="1" noMove="1" noResize="1" noEditPoints="1" noAdjustHandles="1" noChangeArrowheads="1" noChangeShapeType="1" noTextEdit="1"/>
              </p:cNvSpPr>
              <p:nvPr/>
            </p:nvSpPr>
            <p:spPr>
              <a:xfrm>
                <a:off x="2607698" y="2801664"/>
                <a:ext cx="2870979" cy="7087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6564757" y="5725510"/>
                <a:ext cx="4333622" cy="729174"/>
              </a:xfrm>
              <a:prstGeom prst="rect">
                <a:avLst/>
              </a:prstGeom>
            </p:spPr>
            <p:txBody>
              <a:bodyPr wrap="none">
                <a:spAutoFit/>
              </a:bodyPr>
              <a:lstStyle/>
              <a:p>
                <a:pPr>
                  <a:spcAft>
                    <a:spcPts val="0"/>
                  </a:spcAft>
                </a:pPr>
                <a:r>
                  <a:rPr lang="zh-TW" altLang="en-US" kern="2600" dirty="0" smtClean="0">
                    <a:latin typeface="標楷體" panose="03000509000000000000" pitchFamily="65" charset="-120"/>
                    <a:ea typeface="標楷體" panose="03000509000000000000" pitchFamily="65" charset="-120"/>
                  </a:rPr>
                  <a:t>假設沒有</a:t>
                </a:r>
                <a14:m>
                  <m:oMath xmlns:m="http://schemas.openxmlformats.org/officeDocument/2006/math">
                    <m:r>
                      <m:rPr>
                        <m:sty m:val="p"/>
                      </m:rPr>
                      <a:rPr lang="en-US" altLang="zh-TW" b="0" i="0" kern="2600" smtClean="0">
                        <a:solidFill>
                          <a:schemeClr val="tx1"/>
                        </a:solidFill>
                        <a:latin typeface="Cambria Math" panose="02040503050406030204" pitchFamily="18" charset="0"/>
                        <a:ea typeface="Cambria Math" panose="02040503050406030204" pitchFamily="18" charset="0"/>
                      </a:rPr>
                      <m:t>deformation</m:t>
                    </m:r>
                    <m:r>
                      <a:rPr lang="en-US" altLang="zh-TW" b="0" i="0" kern="2600" smtClean="0">
                        <a:solidFill>
                          <a:schemeClr val="tx1"/>
                        </a:solidFill>
                        <a:latin typeface="Cambria Math" panose="02040503050406030204" pitchFamily="18" charset="0"/>
                        <a:ea typeface="Cambria Math" panose="02040503050406030204" pitchFamily="18" charset="0"/>
                      </a:rPr>
                      <m:t>:</m:t>
                    </m:r>
                  </m:oMath>
                </a14:m>
                <a:endParaRPr lang="en-US" altLang="zh-TW" b="0" i="0" kern="2600" dirty="0" smtClean="0">
                  <a:solidFill>
                    <a:schemeClr val="tx1"/>
                  </a:solidFill>
                  <a:latin typeface="Cambria Math" panose="02040503050406030204" pitchFamily="18" charset="0"/>
                  <a:ea typeface="Cambria Math" panose="02040503050406030204" pitchFamily="18" charset="0"/>
                </a:endParaRPr>
              </a:p>
              <a:p>
                <a:pPr>
                  <a:spcAft>
                    <a:spcPts val="0"/>
                  </a:spcAft>
                </a:pPr>
                <a14:m>
                  <m:oMath xmlns:m="http://schemas.openxmlformats.org/officeDocument/2006/math">
                    <m:sSub>
                      <m:sSubPr>
                        <m:ctrlPr>
                          <a:rPr lang="zh-TW" altLang="zh-TW" i="1" kern="2600" smtClean="0">
                            <a:solidFill>
                              <a:schemeClr val="tx1"/>
                            </a:solidFill>
                            <a:latin typeface="Cambria Math" panose="02040503050406030204" pitchFamily="18" charset="0"/>
                            <a:ea typeface="Cambria Math" panose="02040503050406030204" pitchFamily="18" charset="0"/>
                          </a:rPr>
                        </m:ctrlPr>
                      </m:sSubPr>
                      <m:e>
                        <m:sPre>
                          <m:sPrePr>
                            <m:ctrlPr>
                              <a:rPr lang="zh-TW" altLang="zh-TW" i="1" kern="2600">
                                <a:solidFill>
                                  <a:schemeClr val="tx1"/>
                                </a:solidFill>
                                <a:latin typeface="Cambria Math" panose="02040503050406030204" pitchFamily="18" charset="0"/>
                                <a:ea typeface="Cambria Math" panose="02040503050406030204" pitchFamily="18" charset="0"/>
                              </a:rPr>
                            </m:ctrlPr>
                          </m:sPrePr>
                          <m:sub/>
                          <m:sup>
                            <m:r>
                              <a:rPr lang="en-US" altLang="zh-TW" i="1" kern="2600" smtClean="0">
                                <a:solidFill>
                                  <a:schemeClr val="tx1"/>
                                </a:solidFill>
                                <a:latin typeface="Cambria Math" panose="02040503050406030204" pitchFamily="18" charset="0"/>
                                <a:ea typeface="標楷體" panose="03000509000000000000" pitchFamily="65" charset="-120"/>
                              </a:rPr>
                              <m:t>𝑜𝑟𝑔</m:t>
                            </m:r>
                            <m:r>
                              <a:rPr lang="en-US" altLang="zh-TW" i="1" kern="2600" smtClean="0">
                                <a:solidFill>
                                  <a:schemeClr val="tx1"/>
                                </a:solidFill>
                                <a:latin typeface="Cambria Math" panose="02040503050406030204" pitchFamily="18" charset="0"/>
                                <a:ea typeface="標楷體" panose="03000509000000000000" pitchFamily="65" charset="-120"/>
                              </a:rPr>
                              <m:t>,</m:t>
                            </m:r>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𝑡</m:t>
                                </m:r>
                              </m:e>
                              <m:sub>
                                <m:r>
                                  <a:rPr lang="en-US" altLang="zh-TW" i="1">
                                    <a:solidFill>
                                      <a:schemeClr val="tx1"/>
                                    </a:solidFill>
                                    <a:latin typeface="Cambria Math" panose="02040503050406030204" pitchFamily="18" charset="0"/>
                                  </a:rPr>
                                  <m:t>0</m:t>
                                </m:r>
                              </m:sub>
                            </m:sSub>
                          </m:sup>
                          <m:e>
                            <m:r>
                              <a:rPr lang="en-US" altLang="zh-TW" i="1" kern="2600">
                                <a:solidFill>
                                  <a:schemeClr val="tx1"/>
                                </a:solidFill>
                                <a:latin typeface="Cambria Math" panose="02040503050406030204" pitchFamily="18" charset="0"/>
                                <a:ea typeface="標楷體" panose="03000509000000000000" pitchFamily="65" charset="-120"/>
                              </a:rPr>
                              <m:t>𝑃</m:t>
                            </m:r>
                          </m:e>
                        </m:sPre>
                      </m:e>
                      <m:sub>
                        <m:r>
                          <a:rPr lang="en-US" altLang="zh-TW" i="1" kern="2600">
                            <a:solidFill>
                              <a:schemeClr val="tx1"/>
                            </a:solidFill>
                            <a:latin typeface="Cambria Math" panose="02040503050406030204" pitchFamily="18" charset="0"/>
                            <a:ea typeface="標楷體" panose="03000509000000000000" pitchFamily="65" charset="-120"/>
                          </a:rPr>
                          <m:t>𝑆𝑀</m:t>
                        </m:r>
                        <m:r>
                          <a:rPr lang="en-US" altLang="zh-TW" b="0" i="1" kern="2600" smtClean="0">
                            <a:solidFill>
                              <a:schemeClr val="tx1"/>
                            </a:solidFill>
                            <a:latin typeface="Cambria Math" panose="02040503050406030204" pitchFamily="18" charset="0"/>
                            <a:ea typeface="標楷體" panose="03000509000000000000" pitchFamily="65" charset="-120"/>
                          </a:rPr>
                          <m:t>′,</m:t>
                        </m:r>
                        <m:r>
                          <a:rPr lang="en-US" altLang="zh-TW" b="0" i="1" kern="2600" smtClean="0">
                            <a:solidFill>
                              <a:schemeClr val="tx1"/>
                            </a:solidFill>
                            <a:latin typeface="Cambria Math" panose="02040503050406030204" pitchFamily="18" charset="0"/>
                            <a:ea typeface="標楷體" panose="03000509000000000000" pitchFamily="65" charset="-120"/>
                          </a:rPr>
                          <m:t>𝑡</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kern="2600">
                            <a:solidFill>
                              <a:schemeClr val="tx1"/>
                            </a:solidFill>
                            <a:latin typeface="Cambria Math" panose="02040503050406030204" pitchFamily="18" charset="0"/>
                            <a:ea typeface="標楷體" panose="03000509000000000000" pitchFamily="65" charset="-120"/>
                          </a:rPr>
                          <m:t>𝑖</m:t>
                        </m:r>
                        <m:r>
                          <a:rPr lang="en-US" altLang="zh-TW" i="1" kern="2600">
                            <a:solidFill>
                              <a:schemeClr val="tx1"/>
                            </a:solidFill>
                            <a:latin typeface="Cambria Math" panose="02040503050406030204" pitchFamily="18" charset="0"/>
                            <a:ea typeface="標楷體" panose="03000509000000000000" pitchFamily="65" charset="-120"/>
                          </a:rPr>
                          <m:t>)</m:t>
                        </m:r>
                      </m:sub>
                    </m:sSub>
                    <m:r>
                      <a:rPr lang="en-US" altLang="zh-TW" i="1" kern="2600">
                        <a:solidFill>
                          <a:schemeClr val="tx1"/>
                        </a:solidFill>
                        <a:latin typeface="Cambria Math" panose="02040503050406030204" pitchFamily="18" charset="0"/>
                        <a:ea typeface="標楷體" panose="03000509000000000000" pitchFamily="65" charset="-120"/>
                      </a:rPr>
                      <m:t>=</m:t>
                    </m:r>
                  </m:oMath>
                </a14:m>
                <a:r>
                  <a:rPr lang="en-US" altLang="zh-TW" kern="2600" dirty="0">
                    <a:solidFill>
                      <a:schemeClr val="tx1"/>
                    </a:solidFill>
                    <a:latin typeface="Times New Roman" panose="02020603050405020304" pitchFamily="18" charset="0"/>
                    <a:ea typeface="標楷體" panose="03000509000000000000" pitchFamily="65" charset="-120"/>
                  </a:rPr>
                  <a:t> </a:t>
                </a:r>
                <a14:m>
                  <m:oMath xmlns:m="http://schemas.openxmlformats.org/officeDocument/2006/math">
                    <m:sPre>
                      <m:sPrePr>
                        <m:ctrlPr>
                          <a:rPr lang="zh-TW" altLang="zh-TW" i="1" kern="2600" smtClean="0">
                            <a:solidFill>
                              <a:srgbClr val="FF0000"/>
                            </a:solidFill>
                            <a:latin typeface="Cambria Math" panose="02040503050406030204" pitchFamily="18" charset="0"/>
                            <a:ea typeface="Cambria Math" panose="02040503050406030204" pitchFamily="18" charset="0"/>
                          </a:rPr>
                        </m:ctrlPr>
                      </m:sPrePr>
                      <m:sub>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b="0" i="1" kern="2600" smtClean="0">
                            <a:solidFill>
                              <a:srgbClr val="FF0000"/>
                            </a:solidFill>
                            <a:latin typeface="Cambria Math" panose="02040503050406030204" pitchFamily="18" charset="0"/>
                            <a:ea typeface="標楷體" panose="03000509000000000000" pitchFamily="65" charset="-120"/>
                          </a:rPr>
                          <m:t>,</m:t>
                        </m:r>
                        <m:r>
                          <a:rPr lang="en-US" altLang="zh-TW" b="0" i="1" kern="2600" smtClean="0">
                            <a:solidFill>
                              <a:srgbClr val="FF0000"/>
                            </a:solidFill>
                            <a:latin typeface="Cambria Math" panose="02040503050406030204" pitchFamily="18" charset="0"/>
                            <a:ea typeface="標楷體" panose="03000509000000000000" pitchFamily="65" charset="-120"/>
                          </a:rPr>
                          <m:t>𝑡</m:t>
                        </m:r>
                      </m:sub>
                      <m:sup>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b="0" i="1" kern="2600" smtClean="0">
                            <a:solidFill>
                              <a:srgbClr val="FF0000"/>
                            </a:solidFill>
                            <a:latin typeface="Cambria Math" panose="02040503050406030204" pitchFamily="18" charset="0"/>
                            <a:ea typeface="標楷體" panose="03000509000000000000" pitchFamily="65" charset="-120"/>
                          </a:rPr>
                          <m:t>,</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𝑡</m:t>
                            </m:r>
                          </m:e>
                          <m:sub>
                            <m:r>
                              <a:rPr lang="en-US" altLang="zh-TW" i="1">
                                <a:solidFill>
                                  <a:srgbClr val="FF0000"/>
                                </a:solidFill>
                                <a:latin typeface="Cambria Math" panose="02040503050406030204" pitchFamily="18" charset="0"/>
                              </a:rPr>
                              <m:t>0</m:t>
                            </m:r>
                          </m:sub>
                        </m:sSub>
                      </m:sup>
                      <m:e>
                        <m:r>
                          <a:rPr lang="en-US" altLang="zh-TW" i="1" kern="2600">
                            <a:solidFill>
                              <a:srgbClr val="FF0000"/>
                            </a:solidFill>
                            <a:latin typeface="Cambria Math" panose="02040503050406030204" pitchFamily="18" charset="0"/>
                            <a:ea typeface="標楷體" panose="03000509000000000000" pitchFamily="65" charset="-120"/>
                          </a:rPr>
                          <m:t>𝑡</m:t>
                        </m:r>
                      </m:e>
                    </m:sPre>
                  </m:oMath>
                </a14:m>
                <a:r>
                  <a:rPr lang="en-US" altLang="zh-TW" kern="2600" dirty="0">
                    <a:latin typeface="Times New Roman" panose="02020603050405020304" pitchFamily="18" charset="0"/>
                    <a:ea typeface="標楷體" panose="03000509000000000000" pitchFamily="65" charset="-120"/>
                  </a:rPr>
                  <a:t>+</a:t>
                </a:r>
                <a14:m>
                  <m:oMath xmlns:m="http://schemas.openxmlformats.org/officeDocument/2006/math">
                    <m:sPre>
                      <m:sPrePr>
                        <m:ctrlPr>
                          <a:rPr lang="zh-TW" altLang="zh-TW" i="1" kern="2600" smtClean="0">
                            <a:solidFill>
                              <a:srgbClr val="FF0000"/>
                            </a:solidFill>
                            <a:latin typeface="Cambria Math" panose="02040503050406030204" pitchFamily="18" charset="0"/>
                            <a:ea typeface="Cambria Math" panose="02040503050406030204" pitchFamily="18" charset="0"/>
                          </a:rPr>
                        </m:ctrlPr>
                      </m:sPrePr>
                      <m:sub>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i="1" kern="2600">
                            <a:solidFill>
                              <a:srgbClr val="FF0000"/>
                            </a:solidFill>
                            <a:latin typeface="Cambria Math" panose="02040503050406030204" pitchFamily="18" charset="0"/>
                            <a:ea typeface="標楷體" panose="03000509000000000000" pitchFamily="65" charset="-120"/>
                          </a:rPr>
                          <m:t>,</m:t>
                        </m:r>
                        <m:r>
                          <a:rPr lang="en-US" altLang="zh-TW" i="1" kern="2600">
                            <a:solidFill>
                              <a:srgbClr val="FF0000"/>
                            </a:solidFill>
                            <a:latin typeface="Cambria Math" panose="02040503050406030204" pitchFamily="18" charset="0"/>
                            <a:ea typeface="標楷體" panose="03000509000000000000" pitchFamily="65" charset="-120"/>
                          </a:rPr>
                          <m:t>𝑡</m:t>
                        </m:r>
                      </m:sub>
                      <m:sup>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i="1" kern="2600">
                            <a:solidFill>
                              <a:srgbClr val="FF0000"/>
                            </a:solidFill>
                            <a:latin typeface="Cambria Math" panose="02040503050406030204" pitchFamily="18" charset="0"/>
                            <a:ea typeface="標楷體" panose="03000509000000000000" pitchFamily="65" charset="-120"/>
                          </a:rPr>
                          <m:t>,</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𝑡</m:t>
                            </m:r>
                          </m:e>
                          <m:sub>
                            <m:r>
                              <a:rPr lang="en-US" altLang="zh-TW" i="1">
                                <a:solidFill>
                                  <a:srgbClr val="FF0000"/>
                                </a:solidFill>
                                <a:latin typeface="Cambria Math" panose="02040503050406030204" pitchFamily="18" charset="0"/>
                              </a:rPr>
                              <m:t>0</m:t>
                            </m:r>
                          </m:sub>
                        </m:sSub>
                      </m:sup>
                      <m:e>
                        <m:r>
                          <a:rPr lang="en-US" altLang="zh-TW" b="0" i="1" smtClean="0">
                            <a:solidFill>
                              <a:srgbClr val="FF0000"/>
                            </a:solidFill>
                            <a:latin typeface="Cambria Math" panose="02040503050406030204" pitchFamily="18" charset="0"/>
                          </a:rPr>
                          <m:t>𝑅</m:t>
                        </m:r>
                      </m:e>
                    </m:sPre>
                    <m:sSub>
                      <m:sSubPr>
                        <m:ctrlPr>
                          <a:rPr lang="zh-TW" altLang="zh-TW" i="1" kern="2600" smtClean="0">
                            <a:solidFill>
                              <a:schemeClr val="tx1"/>
                            </a:solidFill>
                            <a:latin typeface="Cambria Math" panose="02040503050406030204" pitchFamily="18" charset="0"/>
                            <a:ea typeface="Cambria Math" panose="02040503050406030204" pitchFamily="18" charset="0"/>
                          </a:rPr>
                        </m:ctrlPr>
                      </m:sSubPr>
                      <m:e>
                        <m:sPre>
                          <m:sPrePr>
                            <m:ctrlPr>
                              <a:rPr lang="zh-TW" altLang="zh-TW" i="1" kern="2600">
                                <a:solidFill>
                                  <a:schemeClr val="tx1"/>
                                </a:solidFill>
                                <a:latin typeface="Cambria Math" panose="02040503050406030204" pitchFamily="18" charset="0"/>
                                <a:ea typeface="Cambria Math" panose="02040503050406030204" pitchFamily="18" charset="0"/>
                              </a:rPr>
                            </m:ctrlPr>
                          </m:sPrePr>
                          <m:sub/>
                          <m:sup>
                            <m:r>
                              <a:rPr lang="en-US" altLang="zh-TW" i="1" kern="2600">
                                <a:solidFill>
                                  <a:schemeClr val="tx1"/>
                                </a:solidFill>
                                <a:latin typeface="Cambria Math" panose="02040503050406030204" pitchFamily="18" charset="0"/>
                                <a:ea typeface="標楷體" panose="03000509000000000000" pitchFamily="65" charset="-120"/>
                              </a:rPr>
                              <m:t>𝑜𝑟𝑔</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kern="2600">
                                <a:solidFill>
                                  <a:schemeClr val="tx1"/>
                                </a:solidFill>
                                <a:latin typeface="Cambria Math" panose="02040503050406030204" pitchFamily="18" charset="0"/>
                                <a:ea typeface="標楷體" panose="03000509000000000000" pitchFamily="65" charset="-120"/>
                              </a:rPr>
                              <m:t>𝑡</m:t>
                            </m:r>
                          </m:sup>
                          <m:e>
                            <m:r>
                              <a:rPr lang="en-US" altLang="zh-TW" i="1" kern="2600">
                                <a:solidFill>
                                  <a:schemeClr val="tx1"/>
                                </a:solidFill>
                                <a:latin typeface="Cambria Math" panose="02040503050406030204" pitchFamily="18" charset="0"/>
                                <a:ea typeface="標楷體" panose="03000509000000000000" pitchFamily="65" charset="-120"/>
                              </a:rPr>
                              <m:t>𝑃</m:t>
                            </m:r>
                          </m:e>
                        </m:sPre>
                      </m:e>
                      <m:sub>
                        <m:r>
                          <a:rPr lang="en-US" altLang="zh-TW" i="1" kern="2600">
                            <a:solidFill>
                              <a:schemeClr val="tx1"/>
                            </a:solidFill>
                            <a:latin typeface="Cambria Math" panose="02040503050406030204" pitchFamily="18" charset="0"/>
                            <a:ea typeface="標楷體" panose="03000509000000000000" pitchFamily="65" charset="-120"/>
                          </a:rPr>
                          <m:t>𝑆𝑀</m:t>
                        </m:r>
                        <m:r>
                          <a:rPr lang="en-US" altLang="zh-TW" b="0" i="1" kern="2600" smtClean="0">
                            <a:solidFill>
                              <a:schemeClr val="tx1"/>
                            </a:solidFill>
                            <a:latin typeface="Cambria Math" panose="02040503050406030204" pitchFamily="18" charset="0"/>
                            <a:ea typeface="標楷體" panose="03000509000000000000" pitchFamily="65" charset="-120"/>
                          </a:rPr>
                          <m:t>′</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a:solidFill>
                              <a:schemeClr val="tx1"/>
                            </a:solidFill>
                            <a:latin typeface="Cambria Math" panose="02040503050406030204" pitchFamily="18" charset="0"/>
                          </a:rPr>
                          <m:t>𝑡</m:t>
                        </m:r>
                        <m:r>
                          <a:rPr lang="en-US" altLang="zh-TW" i="1" smtClean="0">
                            <a:solidFill>
                              <a:schemeClr val="tx1"/>
                            </a:solidFill>
                            <a:latin typeface="Cambria Math" panose="02040503050406030204" pitchFamily="18" charset="0"/>
                          </a:rPr>
                          <m:t> </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kern="2600">
                            <a:solidFill>
                              <a:schemeClr val="tx1"/>
                            </a:solidFill>
                            <a:latin typeface="Cambria Math" panose="02040503050406030204" pitchFamily="18" charset="0"/>
                            <a:ea typeface="標楷體" panose="03000509000000000000" pitchFamily="65" charset="-120"/>
                          </a:rPr>
                          <m:t>𝑖</m:t>
                        </m:r>
                        <m:r>
                          <a:rPr lang="en-US" altLang="zh-TW" i="1" kern="2600">
                            <a:solidFill>
                              <a:schemeClr val="tx1"/>
                            </a:solidFill>
                            <a:latin typeface="Cambria Math" panose="02040503050406030204" pitchFamily="18" charset="0"/>
                            <a:ea typeface="標楷體" panose="03000509000000000000" pitchFamily="65" charset="-120"/>
                          </a:rPr>
                          <m:t>)</m:t>
                        </m:r>
                      </m:sub>
                    </m:sSub>
                  </m:oMath>
                </a14:m>
                <a:endParaRPr lang="zh-TW" altLang="zh-TW" sz="2000" kern="2600" dirty="0">
                  <a:latin typeface="Times New Roman" panose="02020603050405020304" pitchFamily="18" charset="0"/>
                  <a:ea typeface="標楷體" panose="03000509000000000000" pitchFamily="65" charset="-120"/>
                </a:endParaRPr>
              </a:p>
            </p:txBody>
          </p:sp>
        </mc:Choice>
        <mc:Fallback xmlns="">
          <p:sp>
            <p:nvSpPr>
              <p:cNvPr id="40" name="矩形 39"/>
              <p:cNvSpPr>
                <a:spLocks noRot="1" noChangeAspect="1" noMove="1" noResize="1" noEditPoints="1" noAdjustHandles="1" noChangeArrowheads="1" noChangeShapeType="1" noTextEdit="1"/>
              </p:cNvSpPr>
              <p:nvPr/>
            </p:nvSpPr>
            <p:spPr>
              <a:xfrm>
                <a:off x="6564757" y="5725510"/>
                <a:ext cx="4333622" cy="729174"/>
              </a:xfrm>
              <a:prstGeom prst="rect">
                <a:avLst/>
              </a:prstGeom>
              <a:blipFill>
                <a:blip r:embed="rId4"/>
                <a:stretch>
                  <a:fillRect l="-1266" t="-3333" b="-5833"/>
                </a:stretch>
              </a:blipFill>
            </p:spPr>
            <p:txBody>
              <a:bodyPr/>
              <a:lstStyle/>
              <a:p>
                <a:r>
                  <a:rPr lang="zh-TW" altLang="en-US">
                    <a:noFill/>
                  </a:rPr>
                  <a:t> </a:t>
                </a:r>
              </a:p>
            </p:txBody>
          </p:sp>
        </mc:Fallback>
      </mc:AlternateContent>
      <p:grpSp>
        <p:nvGrpSpPr>
          <p:cNvPr id="10" name="群組 9"/>
          <p:cNvGrpSpPr/>
          <p:nvPr/>
        </p:nvGrpSpPr>
        <p:grpSpPr>
          <a:xfrm rot="1677599">
            <a:off x="6479081" y="1932016"/>
            <a:ext cx="2953823" cy="1350800"/>
            <a:chOff x="9156580" y="853514"/>
            <a:chExt cx="2953823" cy="1350800"/>
          </a:xfrm>
        </p:grpSpPr>
        <p:grpSp>
          <p:nvGrpSpPr>
            <p:cNvPr id="41" name="群組 40"/>
            <p:cNvGrpSpPr/>
            <p:nvPr/>
          </p:nvGrpSpPr>
          <p:grpSpPr>
            <a:xfrm>
              <a:off x="9156580" y="986517"/>
              <a:ext cx="1188719" cy="1217797"/>
              <a:chOff x="5087389" y="3901438"/>
              <a:chExt cx="1025237" cy="1050316"/>
            </a:xfrm>
          </p:grpSpPr>
          <p:cxnSp>
            <p:nvCxnSpPr>
              <p:cNvPr id="42" name="直線單箭頭接點 41"/>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43" name="直線單箭頭接點 42"/>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44" name="直線單箭頭接點 43"/>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grpSp>
          <p:nvGrpSpPr>
            <p:cNvPr id="45" name="群組 44"/>
            <p:cNvGrpSpPr/>
            <p:nvPr/>
          </p:nvGrpSpPr>
          <p:grpSpPr>
            <a:xfrm>
              <a:off x="10068245" y="853514"/>
              <a:ext cx="2042158" cy="1224880"/>
              <a:chOff x="1842062" y="3552734"/>
              <a:chExt cx="2042158" cy="1224880"/>
            </a:xfrm>
          </p:grpSpPr>
          <p:sp>
            <p:nvSpPr>
              <p:cNvPr id="47" name="橢圓 46"/>
              <p:cNvSpPr/>
              <p:nvPr/>
            </p:nvSpPr>
            <p:spPr>
              <a:xfrm>
                <a:off x="184206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橢圓 48"/>
              <p:cNvSpPr/>
              <p:nvPr/>
            </p:nvSpPr>
            <p:spPr>
              <a:xfrm>
                <a:off x="2249385" y="407657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1" name="橢圓 50"/>
              <p:cNvSpPr/>
              <p:nvPr/>
            </p:nvSpPr>
            <p:spPr>
              <a:xfrm>
                <a:off x="2864524" y="451160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橢圓 51"/>
              <p:cNvSpPr/>
              <p:nvPr/>
            </p:nvSpPr>
            <p:spPr>
              <a:xfrm>
                <a:off x="2717030" y="3552734"/>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橢圓 52"/>
              <p:cNvSpPr/>
              <p:nvPr/>
            </p:nvSpPr>
            <p:spPr>
              <a:xfrm>
                <a:off x="327462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橢圓 53"/>
              <p:cNvSpPr/>
              <p:nvPr/>
            </p:nvSpPr>
            <p:spPr>
              <a:xfrm>
                <a:off x="3618214" y="4264999"/>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cxnSp>
        <p:nvCxnSpPr>
          <p:cNvPr id="56" name="直線單箭頭接點 55"/>
          <p:cNvCxnSpPr/>
          <p:nvPr/>
        </p:nvCxnSpPr>
        <p:spPr>
          <a:xfrm>
            <a:off x="7194043" y="2469245"/>
            <a:ext cx="853130" cy="7183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6181863" y="2020572"/>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TW" sz="1800" b="0" i="0" u="none" strike="noStrike" kern="0" cap="none" spc="0" normalizeH="0" baseline="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org,t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文字方塊 57"/>
              <p:cNvSpPr txBox="1"/>
              <p:nvPr/>
            </p:nvSpPr>
            <p:spPr>
              <a:xfrm>
                <a:off x="7718701" y="3382260"/>
                <a:ext cx="975359" cy="4571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sPre>
                            <m:sPrePr>
                              <m:ctrlP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rPr>
                              </m:ctrlPr>
                            </m:sPrePr>
                            <m:sub/>
                            <m:sup>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org</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sup>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𝑃</m:t>
                              </m:r>
                            </m:e>
                          </m:sPre>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𝑆𝑀</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m:oMathPara>
                </a14:m>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58" name="文字方塊 57"/>
              <p:cNvSpPr txBox="1">
                <a:spLocks noRot="1" noChangeAspect="1" noMove="1" noResize="1" noEditPoints="1" noAdjustHandles="1" noChangeArrowheads="1" noChangeShapeType="1" noTextEdit="1"/>
              </p:cNvSpPr>
              <p:nvPr/>
            </p:nvSpPr>
            <p:spPr>
              <a:xfrm>
                <a:off x="7718701" y="3382260"/>
                <a:ext cx="975359" cy="457176"/>
              </a:xfrm>
              <a:prstGeom prst="rect">
                <a:avLst/>
              </a:prstGeom>
              <a:blipFill>
                <a:blip r:embed="rId5"/>
                <a:stretch>
                  <a:fillRect r="-40000" b="-6667"/>
                </a:stretch>
              </a:blipFill>
            </p:spPr>
            <p:txBody>
              <a:bodyPr/>
              <a:lstStyle/>
              <a:p>
                <a:r>
                  <a:rPr lang="zh-TW" altLang="en-US">
                    <a:noFill/>
                  </a:rPr>
                  <a:t> </a:t>
                </a:r>
              </a:p>
            </p:txBody>
          </p:sp>
        </mc:Fallback>
      </mc:AlternateContent>
      <p:cxnSp>
        <p:nvCxnSpPr>
          <p:cNvPr id="3" name="直線單箭頭接點 2"/>
          <p:cNvCxnSpPr/>
          <p:nvPr/>
        </p:nvCxnSpPr>
        <p:spPr>
          <a:xfrm flipV="1">
            <a:off x="3978613" y="3667328"/>
            <a:ext cx="3963409" cy="16920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p:cNvSpPr txBox="1"/>
              <p:nvPr/>
            </p:nvSpPr>
            <p:spPr>
              <a:xfrm>
                <a:off x="6025015" y="4423998"/>
                <a:ext cx="975359" cy="457176"/>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sPre>
                            <m:sPrePr>
                              <m:ctrlP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rPr>
                              </m:ctrlPr>
                            </m:sPrePr>
                            <m:sub/>
                            <m:sup>
                              <m:r>
                                <m:rPr>
                                  <m:nor/>
                                </m:rPr>
                                <a:rPr lang="en-US" altLang="zh-TW" kern="0" dirty="0">
                                  <a:solidFill>
                                    <a:prstClr val="black"/>
                                  </a:solidFill>
                                  <a:latin typeface="Times New Roman" panose="02020603050405020304" pitchFamily="18" charset="0"/>
                                  <a:cs typeface="Times New Roman" panose="02020603050405020304" pitchFamily="18" charset="0"/>
                                </a:rPr>
                                <m:t>org</m:t>
                              </m:r>
                              <m:r>
                                <m:rPr>
                                  <m:nor/>
                                </m:rPr>
                                <a:rPr lang="en-US" altLang="zh-TW" kern="0" dirty="0">
                                  <a:solidFill>
                                    <a:prstClr val="black"/>
                                  </a:solidFill>
                                  <a:latin typeface="Times New Roman" panose="02020603050405020304" pitchFamily="18" charset="0"/>
                                  <a:cs typeface="Times New Roman" panose="02020603050405020304" pitchFamily="18" charset="0"/>
                                </a:rPr>
                                <m:t>,</m:t>
                              </m:r>
                              <m:sSub>
                                <m:sSubPr>
                                  <m:ctrlPr>
                                    <a:rPr lang="en-US" altLang="zh-TW" i="1" kern="0">
                                      <a:solidFill>
                                        <a:prstClr val="black"/>
                                      </a:solidFill>
                                      <a:latin typeface="Cambria Math" panose="02040503050406030204" pitchFamily="18" charset="0"/>
                                    </a:rPr>
                                  </m:ctrlPr>
                                </m:sSubPr>
                                <m:e>
                                  <m:r>
                                    <a:rPr lang="en-US" altLang="zh-TW" i="1" kern="0">
                                      <a:solidFill>
                                        <a:prstClr val="black"/>
                                      </a:solidFill>
                                      <a:latin typeface="Cambria Math" panose="02040503050406030204" pitchFamily="18" charset="0"/>
                                    </a:rPr>
                                    <m:t>𝑡</m:t>
                                  </m:r>
                                </m:e>
                                <m:sub>
                                  <m:r>
                                    <a:rPr lang="en-US" altLang="zh-TW" i="1" kern="0">
                                      <a:solidFill>
                                        <a:prstClr val="black"/>
                                      </a:solidFill>
                                      <a:latin typeface="Cambria Math" panose="02040503050406030204" pitchFamily="18" charset="0"/>
                                    </a:rPr>
                                    <m:t>0</m:t>
                                  </m:r>
                                </m:sub>
                              </m:sSub>
                            </m:sup>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𝑃</m:t>
                              </m:r>
                            </m:e>
                          </m:sPre>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𝑆𝑀</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m:oMathPara>
                </a14:m>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39" name="文字方塊 38"/>
              <p:cNvSpPr txBox="1">
                <a:spLocks noRot="1" noChangeAspect="1" noMove="1" noResize="1" noEditPoints="1" noAdjustHandles="1" noChangeArrowheads="1" noChangeShapeType="1" noTextEdit="1"/>
              </p:cNvSpPr>
              <p:nvPr/>
            </p:nvSpPr>
            <p:spPr>
              <a:xfrm>
                <a:off x="6025015" y="4423998"/>
                <a:ext cx="975359" cy="457176"/>
              </a:xfrm>
              <a:prstGeom prst="rect">
                <a:avLst/>
              </a:prstGeom>
              <a:blipFill>
                <a:blip r:embed="rId6"/>
                <a:stretch>
                  <a:fillRect r="-47500" b="-6667"/>
                </a:stretch>
              </a:blipFill>
            </p:spPr>
            <p:txBody>
              <a:bodyPr/>
              <a:lstStyle/>
              <a:p>
                <a:r>
                  <a:rPr lang="zh-TW" altLang="en-US">
                    <a:noFill/>
                  </a:rPr>
                  <a:t> </a:t>
                </a:r>
              </a:p>
            </p:txBody>
          </p:sp>
        </mc:Fallback>
      </mc:AlternateContent>
      <p:cxnSp>
        <p:nvCxnSpPr>
          <p:cNvPr id="5" name="直線單箭頭接點 4"/>
          <p:cNvCxnSpPr/>
          <p:nvPr/>
        </p:nvCxnSpPr>
        <p:spPr>
          <a:xfrm flipV="1">
            <a:off x="3881336" y="2579344"/>
            <a:ext cx="2947239" cy="2367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標題 1"/>
          <p:cNvSpPr>
            <a:spLocks noGrp="1"/>
          </p:cNvSpPr>
          <p:nvPr>
            <p:ph type="title"/>
          </p:nvPr>
        </p:nvSpPr>
        <p:spPr>
          <a:xfrm>
            <a:off x="2592925" y="624110"/>
            <a:ext cx="4184393" cy="678141"/>
          </a:xfrm>
        </p:spPr>
        <p:txBody>
          <a:bodyPr>
            <a:noAutofit/>
          </a:bodyPr>
          <a:lstStyle/>
          <a:p>
            <a:pPr lvl="0" defTabSz="914400" eaLnBrk="0" fontAlgn="base" hangingPunct="0">
              <a:spcAft>
                <a:spcPct val="0"/>
              </a:spcAft>
            </a:pPr>
            <a:r>
              <a:rPr lang="en-US" altLang="zh-TW" sz="2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Least square</a:t>
            </a:r>
            <a:r>
              <a:rPr lang="zh-TW" altLang="en-US" sz="2800" b="1" dirty="0">
                <a:solidFill>
                  <a:prstClr val="black"/>
                </a:solidFill>
                <a:latin typeface="標楷體" panose="03000509000000000000" pitchFamily="65" charset="-120"/>
                <a:ea typeface="標楷體" panose="03000509000000000000" pitchFamily="65" charset="-120"/>
                <a:cs typeface="+mn-cs"/>
              </a:rPr>
              <a:t>求旋轉矩陣</a:t>
            </a:r>
            <a:endParaRPr lang="en-US" altLang="zh-TW" sz="2800" b="1" dirty="0">
              <a:solidFill>
                <a:prstClr val="black"/>
              </a:solidFill>
              <a:latin typeface="標楷體" panose="03000509000000000000" pitchFamily="65" charset="-120"/>
              <a:ea typeface="標楷體" panose="03000509000000000000" pitchFamily="65" charset="-120"/>
              <a:cs typeface="+mn-cs"/>
            </a:endParaRPr>
          </a:p>
        </p:txBody>
      </p:sp>
      <mc:AlternateContent xmlns:mc="http://schemas.openxmlformats.org/markup-compatibility/2006" xmlns:a14="http://schemas.microsoft.com/office/drawing/2010/main">
        <mc:Choice Requires="a14">
          <p:sp>
            <p:nvSpPr>
              <p:cNvPr id="29" name="文字方塊 28"/>
              <p:cNvSpPr txBox="1"/>
              <p:nvPr/>
            </p:nvSpPr>
            <p:spPr>
              <a:xfrm>
                <a:off x="8275738" y="439444"/>
                <a:ext cx="391626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初始坐標系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病人坐標系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mc:Choice>
        <mc:Fallback xmlns="">
          <p:sp>
            <p:nvSpPr>
              <p:cNvPr id="29" name="文字方塊 28"/>
              <p:cNvSpPr txBox="1">
                <a:spLocks noRot="1" noChangeAspect="1" noMove="1" noResize="1" noEditPoints="1" noAdjustHandles="1" noChangeArrowheads="1" noChangeShapeType="1" noTextEdit="1"/>
              </p:cNvSpPr>
              <p:nvPr/>
            </p:nvSpPr>
            <p:spPr>
              <a:xfrm>
                <a:off x="8275738" y="439444"/>
                <a:ext cx="3916262" cy="369332"/>
              </a:xfrm>
              <a:prstGeom prst="rect">
                <a:avLst/>
              </a:prstGeom>
              <a:blipFill>
                <a:blip r:embed="rId7"/>
                <a:stretch>
                  <a:fillRect l="-1402" t="-8197" b="-26230"/>
                </a:stretch>
              </a:blipFill>
            </p:spPr>
            <p:txBody>
              <a:bodyPr/>
              <a:lstStyle/>
              <a:p>
                <a:r>
                  <a:rPr lang="zh-TW" altLang="en-US">
                    <a:noFill/>
                  </a:rPr>
                  <a:t> </a:t>
                </a:r>
              </a:p>
            </p:txBody>
          </p:sp>
        </mc:Fallback>
      </mc:AlternateContent>
      <p:sp>
        <p:nvSpPr>
          <p:cNvPr id="31" name="文字方塊 30"/>
          <p:cNvSpPr txBox="1"/>
          <p:nvPr/>
        </p:nvSpPr>
        <p:spPr>
          <a:xfrm>
            <a:off x="8341600" y="919900"/>
            <a:ext cx="38503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TW" sz="1800" b="0" i="0" u="none" strike="noStrike" kern="0" cap="none" spc="0" normalizeH="0" baseline="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org,t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其他時刻下皮膚坐標系</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37290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0" grpId="0"/>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群組 67"/>
          <p:cNvGrpSpPr/>
          <p:nvPr/>
        </p:nvGrpSpPr>
        <p:grpSpPr>
          <a:xfrm>
            <a:off x="3078085" y="4521000"/>
            <a:ext cx="1188719" cy="1217797"/>
            <a:chOff x="5087389" y="3901438"/>
            <a:chExt cx="1025237" cy="1050316"/>
          </a:xfrm>
        </p:grpSpPr>
        <p:cxnSp>
          <p:nvCxnSpPr>
            <p:cNvPr id="76" name="直線單箭頭接點 75"/>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77" name="直線單箭頭接點 76"/>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78" name="直線單箭頭接點 77"/>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80" name="文字方塊 79"/>
              <p:cNvSpPr txBox="1"/>
              <p:nvPr/>
            </p:nvSpPr>
            <p:spPr>
              <a:xfrm>
                <a:off x="2735009" y="5009798"/>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2735009" y="5009798"/>
                <a:ext cx="1012180" cy="369332"/>
              </a:xfrm>
              <a:prstGeom prst="rect">
                <a:avLst/>
              </a:prstGeom>
              <a:blipFill>
                <a:blip r:embed="rId2"/>
                <a:stretch>
                  <a:fillRect l="-5422" t="-10000" b="-26667"/>
                </a:stretch>
              </a:blipFill>
            </p:spPr>
            <p:txBody>
              <a:bodyPr/>
              <a:lstStyle/>
              <a:p>
                <a:r>
                  <a:rPr lang="zh-TW" altLang="en-US">
                    <a:noFill/>
                  </a:rPr>
                  <a:t> </a:t>
                </a:r>
              </a:p>
            </p:txBody>
          </p:sp>
        </mc:Fallback>
      </mc:AlternateContent>
      <p:sp>
        <p:nvSpPr>
          <p:cNvPr id="100" name="投影片編號版面配置區 99"/>
          <p:cNvSpPr>
            <a:spLocks noGrp="1"/>
          </p:cNvSpPr>
          <p:nvPr>
            <p:ph type="sldNum" sz="quarter" idx="12"/>
          </p:nvPr>
        </p:nvSpPr>
        <p:spPr/>
        <p:txBody>
          <a:bodyPr/>
          <a:lstStyle/>
          <a:p>
            <a:fld id="{947994E6-6C4B-41BF-86D6-CAF6AF4852A8}" type="slidenum">
              <a:rPr lang="zh-TW" altLang="en-US" smtClean="0"/>
              <a:t>27</a:t>
            </a:fld>
            <a:endParaRPr lang="zh-TW" altLang="en-US"/>
          </a:p>
        </p:txBody>
      </p:sp>
      <mc:AlternateContent xmlns:mc="http://schemas.openxmlformats.org/markup-compatibility/2006" xmlns:a14="http://schemas.microsoft.com/office/drawing/2010/main">
        <mc:Choice Requires="a14">
          <p:sp>
            <p:nvSpPr>
              <p:cNvPr id="30" name="矩形 29"/>
              <p:cNvSpPr/>
              <p:nvPr/>
            </p:nvSpPr>
            <p:spPr>
              <a:xfrm>
                <a:off x="2607698" y="2801664"/>
                <a:ext cx="2870979" cy="7087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Pre>
                        <m:sPrePr>
                          <m:ctrlPr>
                            <a:rPr kumimoji="0" lang="zh-TW" altLang="zh-TW" sz="1800" b="0" i="1" u="none" strike="noStrike" kern="26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𝑇</m:t>
                          </m:r>
                        </m:e>
                      </m:sPre>
                      <m:r>
                        <a:rPr kumimoji="0" lang="en-US" altLang="zh-TW" sz="1800" b="0" i="0" u="none" strike="noStrike" kern="0" cap="none" spc="0" normalizeH="0" baseline="0" noProof="0" smtClean="0">
                          <a:ln>
                            <a:noFill/>
                          </a:ln>
                          <a:solidFill>
                            <a:srgbClr val="FF0000"/>
                          </a:solidFill>
                          <a:effectLst/>
                          <a:uLnTx/>
                          <a:uFillTx/>
                          <a:latin typeface="Cambria Math" panose="02040503050406030204" pitchFamily="18" charset="0"/>
                        </a:rPr>
                        <m:t>=</m:t>
                      </m:r>
                      <m:d>
                        <m:dPr>
                          <m:begChr m:val="["/>
                          <m:endChr m:val="]"/>
                          <m:ctrlP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ctrlPr>
                        </m:dPr>
                        <m:e>
                          <m:m>
                            <m:mPr>
                              <m:mcs>
                                <m:mc>
                                  <m:mcPr>
                                    <m:count m:val="2"/>
                                    <m:mcJc m:val="center"/>
                                  </m:mcPr>
                                </m:mc>
                              </m:mcs>
                              <m:ctrlP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ctrlPr>
                            </m:mPr>
                            <m:mr>
                              <m:e>
                                <m:sPre>
                                  <m:sPrePr>
                                    <m:ctrlPr>
                                      <a:rPr kumimoji="0" lang="zh-TW" altLang="zh-TW" sz="1800" b="0" i="1" u="none" strike="noStrike" kern="26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𝑅</m:t>
                                    </m:r>
                                  </m:e>
                                </m:sPre>
                              </m:e>
                              <m:e>
                                <m:sPre>
                                  <m:sPrePr>
                                    <m:ctrlPr>
                                      <a:rPr kumimoji="0" lang="zh-TW" altLang="zh-TW" sz="1800" b="0" i="1" u="none" strike="noStrike" kern="26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e>
                                </m:sPre>
                              </m:e>
                            </m:mr>
                            <m:mr>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0</m:t>
                                </m:r>
                              </m:e>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1</m:t>
                                </m:r>
                              </m:e>
                            </m:mr>
                          </m:m>
                        </m:e>
                      </m:d>
                    </m:oMath>
                  </m:oMathPara>
                </a14:m>
                <a:endParaRPr kumimoji="0" lang="zh-TW" altLang="en-US" sz="1800" b="0" i="0" u="none" strike="noStrike" kern="0" cap="none" spc="0" normalizeH="0" baseline="0" noProof="0" dirty="0">
                  <a:ln>
                    <a:noFill/>
                  </a:ln>
                  <a:solidFill>
                    <a:prstClr val="black"/>
                  </a:solidFill>
                  <a:effectLst/>
                  <a:uLnTx/>
                  <a:uFillTx/>
                </a:endParaRPr>
              </a:p>
            </p:txBody>
          </p:sp>
        </mc:Choice>
        <mc:Fallback xmlns="">
          <p:sp>
            <p:nvSpPr>
              <p:cNvPr id="30" name="矩形 29"/>
              <p:cNvSpPr>
                <a:spLocks noRot="1" noChangeAspect="1" noMove="1" noResize="1" noEditPoints="1" noAdjustHandles="1" noChangeArrowheads="1" noChangeShapeType="1" noTextEdit="1"/>
              </p:cNvSpPr>
              <p:nvPr/>
            </p:nvSpPr>
            <p:spPr>
              <a:xfrm>
                <a:off x="2607698" y="2801664"/>
                <a:ext cx="2870979" cy="708720"/>
              </a:xfrm>
              <a:prstGeom prst="rect">
                <a:avLst/>
              </a:prstGeom>
              <a:blipFill>
                <a:blip r:embed="rId3"/>
                <a:stretch>
                  <a:fillRect/>
                </a:stretch>
              </a:blipFill>
            </p:spPr>
            <p:txBody>
              <a:bodyPr/>
              <a:lstStyle/>
              <a:p>
                <a:r>
                  <a:rPr lang="zh-TW" altLang="en-US">
                    <a:noFill/>
                  </a:rPr>
                  <a:t> </a:t>
                </a:r>
              </a:p>
            </p:txBody>
          </p:sp>
        </mc:Fallback>
      </mc:AlternateContent>
      <p:grpSp>
        <p:nvGrpSpPr>
          <p:cNvPr id="41" name="群組 40"/>
          <p:cNvGrpSpPr/>
          <p:nvPr/>
        </p:nvGrpSpPr>
        <p:grpSpPr>
          <a:xfrm rot="1677599">
            <a:off x="6550917" y="1643468"/>
            <a:ext cx="1188719" cy="1217797"/>
            <a:chOff x="5087389" y="3901438"/>
            <a:chExt cx="1025237" cy="1050316"/>
          </a:xfrm>
        </p:grpSpPr>
        <p:cxnSp>
          <p:nvCxnSpPr>
            <p:cNvPr id="42" name="直線單箭頭接點 41"/>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43" name="直線單箭頭接點 42"/>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44" name="直線單箭頭接點 43"/>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grpSp>
        <p:nvGrpSpPr>
          <p:cNvPr id="45" name="群組 44"/>
          <p:cNvGrpSpPr/>
          <p:nvPr/>
        </p:nvGrpSpPr>
        <p:grpSpPr>
          <a:xfrm rot="1677599">
            <a:off x="7367058" y="2153084"/>
            <a:ext cx="2042158" cy="1224880"/>
            <a:chOff x="1842062" y="3552734"/>
            <a:chExt cx="2042158" cy="1224880"/>
          </a:xfrm>
        </p:grpSpPr>
        <p:sp>
          <p:nvSpPr>
            <p:cNvPr id="47" name="橢圓 46"/>
            <p:cNvSpPr/>
            <p:nvPr/>
          </p:nvSpPr>
          <p:spPr>
            <a:xfrm>
              <a:off x="184206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橢圓 48"/>
            <p:cNvSpPr/>
            <p:nvPr/>
          </p:nvSpPr>
          <p:spPr>
            <a:xfrm>
              <a:off x="2249385" y="407657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1" name="橢圓 50"/>
            <p:cNvSpPr/>
            <p:nvPr/>
          </p:nvSpPr>
          <p:spPr>
            <a:xfrm>
              <a:off x="2864524" y="451160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橢圓 51"/>
            <p:cNvSpPr/>
            <p:nvPr/>
          </p:nvSpPr>
          <p:spPr>
            <a:xfrm>
              <a:off x="2717030" y="3552734"/>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橢圓 52"/>
            <p:cNvSpPr/>
            <p:nvPr/>
          </p:nvSpPr>
          <p:spPr>
            <a:xfrm>
              <a:off x="327462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橢圓 53"/>
            <p:cNvSpPr/>
            <p:nvPr/>
          </p:nvSpPr>
          <p:spPr>
            <a:xfrm>
              <a:off x="3618214" y="4264999"/>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56" name="直線單箭頭接點 55"/>
          <p:cNvCxnSpPr/>
          <p:nvPr/>
        </p:nvCxnSpPr>
        <p:spPr>
          <a:xfrm>
            <a:off x="7194043" y="2469245"/>
            <a:ext cx="853130" cy="7183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6181863" y="2020572"/>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TW" sz="1800" b="0" i="0" u="none" strike="noStrike" kern="0" cap="none" spc="0" normalizeH="0" baseline="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org,t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文字方塊 57"/>
              <p:cNvSpPr txBox="1"/>
              <p:nvPr/>
            </p:nvSpPr>
            <p:spPr>
              <a:xfrm>
                <a:off x="7718701" y="3382260"/>
                <a:ext cx="975359" cy="4571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sPre>
                            <m:sPrePr>
                              <m:ctrlP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rPr>
                              </m:ctrlPr>
                            </m:sPrePr>
                            <m:sub/>
                            <m:sup>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org</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sup>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𝑃</m:t>
                              </m:r>
                            </m:e>
                          </m:sPre>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𝑆𝑀</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m:oMathPara>
                </a14:m>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58" name="文字方塊 57"/>
              <p:cNvSpPr txBox="1">
                <a:spLocks noRot="1" noChangeAspect="1" noMove="1" noResize="1" noEditPoints="1" noAdjustHandles="1" noChangeArrowheads="1" noChangeShapeType="1" noTextEdit="1"/>
              </p:cNvSpPr>
              <p:nvPr/>
            </p:nvSpPr>
            <p:spPr>
              <a:xfrm>
                <a:off x="7718701" y="3382260"/>
                <a:ext cx="975359" cy="457176"/>
              </a:xfrm>
              <a:prstGeom prst="rect">
                <a:avLst/>
              </a:prstGeom>
              <a:blipFill>
                <a:blip r:embed="rId4"/>
                <a:stretch>
                  <a:fillRect r="-40000" b="-6667"/>
                </a:stretch>
              </a:blipFill>
            </p:spPr>
            <p:txBody>
              <a:bodyPr/>
              <a:lstStyle/>
              <a:p>
                <a:r>
                  <a:rPr lang="zh-TW" altLang="en-US">
                    <a:noFill/>
                  </a:rPr>
                  <a:t> </a:t>
                </a:r>
              </a:p>
            </p:txBody>
          </p:sp>
        </mc:Fallback>
      </mc:AlternateContent>
      <p:cxnSp>
        <p:nvCxnSpPr>
          <p:cNvPr id="5" name="直線單箭頭接點 4"/>
          <p:cNvCxnSpPr/>
          <p:nvPr/>
        </p:nvCxnSpPr>
        <p:spPr>
          <a:xfrm flipV="1">
            <a:off x="3881336" y="2579344"/>
            <a:ext cx="2947239" cy="2367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單箭頭接點 3"/>
          <p:cNvCxnSpPr/>
          <p:nvPr/>
        </p:nvCxnSpPr>
        <p:spPr>
          <a:xfrm flipV="1">
            <a:off x="8781183" y="1870780"/>
            <a:ext cx="426184" cy="305589"/>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p:cNvSpPr/>
              <p:nvPr/>
            </p:nvSpPr>
            <p:spPr>
              <a:xfrm>
                <a:off x="9012317" y="1928242"/>
                <a:ext cx="1690783"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i="1" smtClean="0">
                              <a:solidFill>
                                <a:srgbClr val="92D050"/>
                              </a:solidFill>
                              <a:latin typeface="Cambria Math" panose="02040503050406030204" pitchFamily="18" charset="0"/>
                            </a:rPr>
                          </m:ctrlPr>
                        </m:sSubPr>
                        <m:e>
                          <m:r>
                            <m:rPr>
                              <m:sty m:val="p"/>
                            </m:rPr>
                            <a:rPr lang="en-US" altLang="zh-TW">
                              <a:solidFill>
                                <a:srgbClr val="92D050"/>
                              </a:solidFill>
                              <a:latin typeface="Cambria Math" panose="02040503050406030204" pitchFamily="18" charset="0"/>
                            </a:rPr>
                            <m:t>deformation</m:t>
                          </m:r>
                        </m:e>
                        <m:sub>
                          <m:r>
                            <a:rPr lang="en-US" altLang="zh-TW" i="1">
                              <a:solidFill>
                                <a:srgbClr val="92D050"/>
                              </a:solidFill>
                              <a:latin typeface="Cambria Math" panose="02040503050406030204" pitchFamily="18" charset="0"/>
                            </a:rPr>
                            <m:t>(</m:t>
                          </m:r>
                          <m:r>
                            <a:rPr lang="en-US" altLang="zh-TW" i="1">
                              <a:solidFill>
                                <a:srgbClr val="92D050"/>
                              </a:solidFill>
                              <a:latin typeface="Cambria Math" panose="02040503050406030204" pitchFamily="18" charset="0"/>
                            </a:rPr>
                            <m:t>𝑖</m:t>
                          </m:r>
                          <m:r>
                            <a:rPr lang="en-US" altLang="zh-TW" i="1">
                              <a:solidFill>
                                <a:srgbClr val="92D050"/>
                              </a:solidFill>
                              <a:latin typeface="Cambria Math" panose="02040503050406030204" pitchFamily="18" charset="0"/>
                            </a:rPr>
                            <m:t>)</m:t>
                          </m:r>
                        </m:sub>
                      </m:sSub>
                    </m:oMath>
                  </m:oMathPara>
                </a14:m>
                <a:endParaRPr lang="zh-TW" altLang="en-US" dirty="0">
                  <a:solidFill>
                    <a:srgbClr val="92D05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9012317" y="1928242"/>
                <a:ext cx="1690783" cy="396006"/>
              </a:xfrm>
              <a:prstGeom prst="rect">
                <a:avLst/>
              </a:prstGeom>
              <a:blipFill>
                <a:blip r:embed="rId5"/>
                <a:stretch>
                  <a:fillRect b="-9231"/>
                </a:stretch>
              </a:blipFill>
            </p:spPr>
            <p:txBody>
              <a:bodyPr/>
              <a:lstStyle/>
              <a:p>
                <a:r>
                  <a:rPr lang="zh-TW" altLang="en-US">
                    <a:noFill/>
                  </a:rPr>
                  <a:t> </a:t>
                </a:r>
              </a:p>
            </p:txBody>
          </p:sp>
        </mc:Fallback>
      </mc:AlternateContent>
      <p:sp>
        <p:nvSpPr>
          <p:cNvPr id="33" name="標題 1"/>
          <p:cNvSpPr>
            <a:spLocks noGrp="1"/>
          </p:cNvSpPr>
          <p:nvPr>
            <p:ph type="title"/>
          </p:nvPr>
        </p:nvSpPr>
        <p:spPr>
          <a:xfrm>
            <a:off x="2592925" y="624110"/>
            <a:ext cx="4184393" cy="678141"/>
          </a:xfrm>
        </p:spPr>
        <p:txBody>
          <a:bodyPr>
            <a:noAutofit/>
          </a:bodyPr>
          <a:lstStyle/>
          <a:p>
            <a:pPr lvl="0" defTabSz="914400" eaLnBrk="0" fontAlgn="base" hangingPunct="0">
              <a:spcAft>
                <a:spcPct val="0"/>
              </a:spcAft>
            </a:pPr>
            <a:r>
              <a:rPr lang="en-US" altLang="zh-TW" sz="2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Least square</a:t>
            </a:r>
            <a:r>
              <a:rPr lang="zh-TW" altLang="en-US" sz="2800" b="1" dirty="0">
                <a:solidFill>
                  <a:prstClr val="black"/>
                </a:solidFill>
                <a:latin typeface="標楷體" panose="03000509000000000000" pitchFamily="65" charset="-120"/>
                <a:ea typeface="標楷體" panose="03000509000000000000" pitchFamily="65" charset="-120"/>
                <a:cs typeface="+mn-cs"/>
              </a:rPr>
              <a:t>求旋轉矩陣</a:t>
            </a:r>
            <a:endParaRPr lang="en-US" altLang="zh-TW" sz="2800" b="1" dirty="0">
              <a:solidFill>
                <a:prstClr val="black"/>
              </a:solidFill>
              <a:latin typeface="標楷體" panose="03000509000000000000" pitchFamily="65" charset="-120"/>
              <a:ea typeface="標楷體" panose="03000509000000000000" pitchFamily="65" charset="-120"/>
              <a:cs typeface="+mn-cs"/>
            </a:endParaRPr>
          </a:p>
        </p:txBody>
      </p:sp>
      <mc:AlternateContent xmlns:mc="http://schemas.openxmlformats.org/markup-compatibility/2006" xmlns:a14="http://schemas.microsoft.com/office/drawing/2010/main">
        <mc:Choice Requires="a14">
          <p:sp>
            <p:nvSpPr>
              <p:cNvPr id="27" name="文字方塊 26"/>
              <p:cNvSpPr txBox="1"/>
              <p:nvPr/>
            </p:nvSpPr>
            <p:spPr>
              <a:xfrm>
                <a:off x="8275738" y="439444"/>
                <a:ext cx="391626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初始坐標系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病人坐標系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8275738" y="439444"/>
                <a:ext cx="3916262" cy="369332"/>
              </a:xfrm>
              <a:prstGeom prst="rect">
                <a:avLst/>
              </a:prstGeom>
              <a:blipFill>
                <a:blip r:embed="rId6"/>
                <a:stretch>
                  <a:fillRect l="-1402" t="-8197" b="-26230"/>
                </a:stretch>
              </a:blipFill>
            </p:spPr>
            <p:txBody>
              <a:bodyPr/>
              <a:lstStyle/>
              <a:p>
                <a:r>
                  <a:rPr lang="zh-TW" altLang="en-US">
                    <a:noFill/>
                  </a:rPr>
                  <a:t> </a:t>
                </a:r>
              </a:p>
            </p:txBody>
          </p:sp>
        </mc:Fallback>
      </mc:AlternateContent>
      <p:sp>
        <p:nvSpPr>
          <p:cNvPr id="28" name="文字方塊 27"/>
          <p:cNvSpPr txBox="1"/>
          <p:nvPr/>
        </p:nvSpPr>
        <p:spPr>
          <a:xfrm>
            <a:off x="8341600" y="919900"/>
            <a:ext cx="38503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TW" sz="1800" b="0" i="0" u="none" strike="noStrike" kern="0" cap="none" spc="0" normalizeH="0" baseline="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org,t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其他時刻下皮膚坐標系</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3074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5"/>
                                        </p:tgtEl>
                                      </p:cBhvr>
                                    </p:animEffect>
                                    <p:set>
                                      <p:cBhvr>
                                        <p:cTn id="15" dur="1" fill="hold">
                                          <p:stCondLst>
                                            <p:cond delay="499"/>
                                          </p:stCondLst>
                                        </p:cTn>
                                        <p:tgtEl>
                                          <p:spTgt spid="4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6"/>
                                        </p:tgtEl>
                                      </p:cBhvr>
                                    </p:animEffect>
                                    <p:set>
                                      <p:cBhvr>
                                        <p:cTn id="18" dur="1" fill="hold">
                                          <p:stCondLst>
                                            <p:cond delay="499"/>
                                          </p:stCondLst>
                                        </p:cTn>
                                        <p:tgtEl>
                                          <p:spTgt spid="56"/>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58"/>
                                        </p:tgtEl>
                                      </p:cBhvr>
                                    </p:animEffect>
                                    <p:set>
                                      <p:cBhvr>
                                        <p:cTn id="21"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群組 67"/>
          <p:cNvGrpSpPr/>
          <p:nvPr/>
        </p:nvGrpSpPr>
        <p:grpSpPr>
          <a:xfrm>
            <a:off x="3078085" y="4521000"/>
            <a:ext cx="1188719" cy="1217797"/>
            <a:chOff x="5087389" y="3901438"/>
            <a:chExt cx="1025237" cy="1050316"/>
          </a:xfrm>
        </p:grpSpPr>
        <p:cxnSp>
          <p:nvCxnSpPr>
            <p:cNvPr id="76" name="直線單箭頭接點 75"/>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77" name="直線單箭頭接點 76"/>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78" name="直線單箭頭接點 77"/>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80" name="文字方塊 79"/>
              <p:cNvSpPr txBox="1"/>
              <p:nvPr/>
            </p:nvSpPr>
            <p:spPr>
              <a:xfrm>
                <a:off x="2735009" y="5009798"/>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2735009" y="5009798"/>
                <a:ext cx="1012180" cy="369332"/>
              </a:xfrm>
              <a:prstGeom prst="rect">
                <a:avLst/>
              </a:prstGeom>
              <a:blipFill>
                <a:blip r:embed="rId3"/>
                <a:stretch>
                  <a:fillRect l="-5422" t="-10000" b="-26667"/>
                </a:stretch>
              </a:blipFill>
            </p:spPr>
            <p:txBody>
              <a:bodyPr/>
              <a:lstStyle/>
              <a:p>
                <a:r>
                  <a:rPr lang="zh-TW" altLang="en-US">
                    <a:noFill/>
                  </a:rPr>
                  <a:t> </a:t>
                </a:r>
              </a:p>
            </p:txBody>
          </p:sp>
        </mc:Fallback>
      </mc:AlternateContent>
      <p:sp>
        <p:nvSpPr>
          <p:cNvPr id="100" name="投影片編號版面配置區 99"/>
          <p:cNvSpPr>
            <a:spLocks noGrp="1"/>
          </p:cNvSpPr>
          <p:nvPr>
            <p:ph type="sldNum" sz="quarter" idx="12"/>
          </p:nvPr>
        </p:nvSpPr>
        <p:spPr/>
        <p:txBody>
          <a:bodyPr/>
          <a:lstStyle/>
          <a:p>
            <a:fld id="{947994E6-6C4B-41BF-86D6-CAF6AF4852A8}" type="slidenum">
              <a:rPr lang="zh-TW" altLang="en-US" smtClean="0"/>
              <a:t>28</a:t>
            </a:fld>
            <a:endParaRPr lang="zh-TW" altLang="en-US"/>
          </a:p>
        </p:txBody>
      </p:sp>
      <mc:AlternateContent xmlns:mc="http://schemas.openxmlformats.org/markup-compatibility/2006" xmlns:a14="http://schemas.microsoft.com/office/drawing/2010/main">
        <mc:Choice Requires="a14">
          <p:sp>
            <p:nvSpPr>
              <p:cNvPr id="30" name="矩形 29"/>
              <p:cNvSpPr/>
              <p:nvPr/>
            </p:nvSpPr>
            <p:spPr>
              <a:xfrm>
                <a:off x="2607698" y="2801664"/>
                <a:ext cx="2870979" cy="7087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Pre>
                        <m:sPrePr>
                          <m:ctrlPr>
                            <a:rPr kumimoji="0" lang="zh-TW" altLang="zh-TW" sz="1800" b="0" i="1" u="none" strike="noStrike" kern="26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𝑇</m:t>
                          </m:r>
                        </m:e>
                      </m:sPre>
                      <m:r>
                        <a:rPr kumimoji="0" lang="en-US" altLang="zh-TW" sz="1800" b="0" i="0" u="none" strike="noStrike" kern="0" cap="none" spc="0" normalizeH="0" baseline="0" noProof="0" smtClean="0">
                          <a:ln>
                            <a:noFill/>
                          </a:ln>
                          <a:solidFill>
                            <a:srgbClr val="FF0000"/>
                          </a:solidFill>
                          <a:effectLst/>
                          <a:uLnTx/>
                          <a:uFillTx/>
                          <a:latin typeface="Cambria Math" panose="02040503050406030204" pitchFamily="18" charset="0"/>
                        </a:rPr>
                        <m:t>=</m:t>
                      </m:r>
                      <m:d>
                        <m:dPr>
                          <m:begChr m:val="["/>
                          <m:endChr m:val="]"/>
                          <m:ctrlP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ctrlPr>
                        </m:dPr>
                        <m:e>
                          <m:m>
                            <m:mPr>
                              <m:mcs>
                                <m:mc>
                                  <m:mcPr>
                                    <m:count m:val="2"/>
                                    <m:mcJc m:val="center"/>
                                  </m:mcPr>
                                </m:mc>
                              </m:mcs>
                              <m:ctrlP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ctrlPr>
                            </m:mPr>
                            <m:mr>
                              <m:e>
                                <m:sPre>
                                  <m:sPrePr>
                                    <m:ctrlPr>
                                      <a:rPr kumimoji="0" lang="zh-TW" altLang="zh-TW" sz="1800" b="0" i="1" u="none" strike="noStrike" kern="26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𝑅</m:t>
                                    </m:r>
                                  </m:e>
                                </m:sPre>
                              </m:e>
                              <m:e>
                                <m:sPre>
                                  <m:sPrePr>
                                    <m:ctrlPr>
                                      <a:rPr kumimoji="0" lang="zh-TW" altLang="zh-TW" sz="1800" b="0" i="1" u="none" strike="noStrike" kern="26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e>
                                </m:sPre>
                              </m:e>
                            </m:mr>
                            <m:mr>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0</m:t>
                                </m:r>
                              </m:e>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1</m:t>
                                </m:r>
                              </m:e>
                            </m:mr>
                          </m:m>
                        </m:e>
                      </m:d>
                    </m:oMath>
                  </m:oMathPara>
                </a14:m>
                <a:endParaRPr kumimoji="0" lang="zh-TW" altLang="en-US" sz="1800" b="0" i="0" u="none" strike="noStrike" kern="0" cap="none" spc="0" normalizeH="0" baseline="0" noProof="0" dirty="0">
                  <a:ln>
                    <a:noFill/>
                  </a:ln>
                  <a:solidFill>
                    <a:prstClr val="black"/>
                  </a:solidFill>
                  <a:effectLst/>
                  <a:uLnTx/>
                  <a:uFillTx/>
                </a:endParaRPr>
              </a:p>
            </p:txBody>
          </p:sp>
        </mc:Choice>
        <mc:Fallback xmlns="">
          <p:sp>
            <p:nvSpPr>
              <p:cNvPr id="30" name="矩形 29"/>
              <p:cNvSpPr>
                <a:spLocks noRot="1" noChangeAspect="1" noMove="1" noResize="1" noEditPoints="1" noAdjustHandles="1" noChangeArrowheads="1" noChangeShapeType="1" noTextEdit="1"/>
              </p:cNvSpPr>
              <p:nvPr/>
            </p:nvSpPr>
            <p:spPr>
              <a:xfrm>
                <a:off x="2607698" y="2801664"/>
                <a:ext cx="2870979" cy="70872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5978064" y="5624674"/>
                <a:ext cx="4223207" cy="1036951"/>
              </a:xfrm>
              <a:prstGeom prst="rect">
                <a:avLst/>
              </a:prstGeom>
            </p:spPr>
            <p:txBody>
              <a:bodyPr wrap="none">
                <a:spAutoFit/>
              </a:bodyPr>
              <a:lstStyle/>
              <a:p>
                <a:pPr>
                  <a:spcAft>
                    <a:spcPts val="0"/>
                  </a:spcAft>
                </a:pPr>
                <a:r>
                  <a:rPr lang="zh-TW" altLang="en-US" kern="2600" dirty="0" smtClean="0">
                    <a:latin typeface="標楷體" panose="03000509000000000000" pitchFamily="65" charset="-120"/>
                    <a:ea typeface="標楷體" panose="03000509000000000000" pitchFamily="65" charset="-120"/>
                  </a:rPr>
                  <a:t>有</a:t>
                </a:r>
                <a14:m>
                  <m:oMath xmlns:m="http://schemas.openxmlformats.org/officeDocument/2006/math">
                    <m:r>
                      <m:rPr>
                        <m:sty m:val="p"/>
                      </m:rPr>
                      <a:rPr lang="en-US" altLang="zh-TW" b="0" i="0" kern="2600" smtClean="0">
                        <a:solidFill>
                          <a:schemeClr val="tx1"/>
                        </a:solidFill>
                        <a:latin typeface="Cambria Math" panose="02040503050406030204" pitchFamily="18" charset="0"/>
                        <a:ea typeface="Cambria Math" panose="02040503050406030204" pitchFamily="18" charset="0"/>
                      </a:rPr>
                      <m:t>deformation</m:t>
                    </m:r>
                    <m:r>
                      <a:rPr lang="en-US" altLang="zh-TW" b="0" i="0" kern="2600" smtClean="0">
                        <a:solidFill>
                          <a:schemeClr val="tx1"/>
                        </a:solidFill>
                        <a:latin typeface="Cambria Math" panose="02040503050406030204" pitchFamily="18" charset="0"/>
                        <a:ea typeface="Cambria Math" panose="02040503050406030204" pitchFamily="18" charset="0"/>
                      </a:rPr>
                      <m:t>:</m:t>
                    </m:r>
                  </m:oMath>
                </a14:m>
                <a:endParaRPr lang="en-US" altLang="zh-TW" b="0" i="0" kern="2600" dirty="0" smtClean="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zh-TW" altLang="zh-TW" i="1" kern="2600" smtClean="0">
                            <a:solidFill>
                              <a:schemeClr val="tx1"/>
                            </a:solidFill>
                            <a:latin typeface="Cambria Math" panose="02040503050406030204" pitchFamily="18" charset="0"/>
                            <a:ea typeface="Cambria Math" panose="02040503050406030204" pitchFamily="18" charset="0"/>
                          </a:rPr>
                        </m:ctrlPr>
                      </m:sSubPr>
                      <m:e>
                        <m:sPre>
                          <m:sPrePr>
                            <m:ctrlPr>
                              <a:rPr lang="zh-TW" altLang="zh-TW" i="1" kern="2600">
                                <a:solidFill>
                                  <a:schemeClr val="tx1"/>
                                </a:solidFill>
                                <a:latin typeface="Cambria Math" panose="02040503050406030204" pitchFamily="18" charset="0"/>
                                <a:ea typeface="Cambria Math" panose="02040503050406030204" pitchFamily="18" charset="0"/>
                              </a:rPr>
                            </m:ctrlPr>
                          </m:sPrePr>
                          <m:sub/>
                          <m:sup>
                            <m:r>
                              <a:rPr lang="en-US" altLang="zh-TW" i="1" kern="2600" smtClean="0">
                                <a:solidFill>
                                  <a:schemeClr val="tx1"/>
                                </a:solidFill>
                                <a:latin typeface="Cambria Math" panose="02040503050406030204" pitchFamily="18" charset="0"/>
                                <a:ea typeface="標楷體" panose="03000509000000000000" pitchFamily="65" charset="-120"/>
                              </a:rPr>
                              <m:t>𝑜𝑟𝑔</m:t>
                            </m:r>
                            <m:r>
                              <a:rPr lang="en-US" altLang="zh-TW" i="1" kern="2600" smtClean="0">
                                <a:solidFill>
                                  <a:schemeClr val="tx1"/>
                                </a:solidFill>
                                <a:latin typeface="Cambria Math" panose="02040503050406030204" pitchFamily="18" charset="0"/>
                                <a:ea typeface="標楷體" panose="03000509000000000000" pitchFamily="65" charset="-120"/>
                              </a:rPr>
                              <m:t>,</m:t>
                            </m:r>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𝑡</m:t>
                                </m:r>
                              </m:e>
                              <m:sub>
                                <m:r>
                                  <a:rPr lang="en-US" altLang="zh-TW" i="1">
                                    <a:solidFill>
                                      <a:schemeClr val="tx1"/>
                                    </a:solidFill>
                                    <a:latin typeface="Cambria Math" panose="02040503050406030204" pitchFamily="18" charset="0"/>
                                  </a:rPr>
                                  <m:t>0</m:t>
                                </m:r>
                              </m:sub>
                            </m:sSub>
                          </m:sup>
                          <m:e>
                            <m:r>
                              <a:rPr lang="en-US" altLang="zh-TW" i="1" kern="2600">
                                <a:solidFill>
                                  <a:schemeClr val="tx1"/>
                                </a:solidFill>
                                <a:latin typeface="Cambria Math" panose="02040503050406030204" pitchFamily="18" charset="0"/>
                                <a:ea typeface="標楷體" panose="03000509000000000000" pitchFamily="65" charset="-120"/>
                              </a:rPr>
                              <m:t>𝑃</m:t>
                            </m:r>
                          </m:e>
                        </m:sPre>
                      </m:e>
                      <m:sub>
                        <m:r>
                          <a:rPr lang="en-US" altLang="zh-TW" i="1" kern="2600">
                            <a:solidFill>
                              <a:schemeClr val="tx1"/>
                            </a:solidFill>
                            <a:latin typeface="Cambria Math" panose="02040503050406030204" pitchFamily="18" charset="0"/>
                            <a:ea typeface="標楷體" panose="03000509000000000000" pitchFamily="65" charset="-120"/>
                          </a:rPr>
                          <m:t>𝑆𝑀</m:t>
                        </m:r>
                        <m:r>
                          <a:rPr lang="en-US" altLang="zh-TW" b="0" i="1" kern="2600" smtClean="0">
                            <a:solidFill>
                              <a:schemeClr val="tx1"/>
                            </a:solidFill>
                            <a:latin typeface="Cambria Math" panose="02040503050406030204" pitchFamily="18" charset="0"/>
                            <a:ea typeface="標楷體" panose="03000509000000000000" pitchFamily="65" charset="-120"/>
                          </a:rPr>
                          <m:t>,</m:t>
                        </m:r>
                        <m:r>
                          <a:rPr lang="en-US" altLang="zh-TW" b="0" i="1" kern="2600" smtClean="0">
                            <a:solidFill>
                              <a:schemeClr val="tx1"/>
                            </a:solidFill>
                            <a:latin typeface="Cambria Math" panose="02040503050406030204" pitchFamily="18" charset="0"/>
                            <a:ea typeface="標楷體" panose="03000509000000000000" pitchFamily="65" charset="-120"/>
                          </a:rPr>
                          <m:t>𝑡</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kern="2600">
                            <a:solidFill>
                              <a:schemeClr val="tx1"/>
                            </a:solidFill>
                            <a:latin typeface="Cambria Math" panose="02040503050406030204" pitchFamily="18" charset="0"/>
                            <a:ea typeface="標楷體" panose="03000509000000000000" pitchFamily="65" charset="-120"/>
                          </a:rPr>
                          <m:t>𝑖</m:t>
                        </m:r>
                        <m:r>
                          <a:rPr lang="en-US" altLang="zh-TW" i="1" kern="2600">
                            <a:solidFill>
                              <a:schemeClr val="tx1"/>
                            </a:solidFill>
                            <a:latin typeface="Cambria Math" panose="02040503050406030204" pitchFamily="18" charset="0"/>
                            <a:ea typeface="標楷體" panose="03000509000000000000" pitchFamily="65" charset="-120"/>
                          </a:rPr>
                          <m:t>)</m:t>
                        </m:r>
                      </m:sub>
                    </m:sSub>
                    <m:r>
                      <a:rPr lang="en-US" altLang="zh-TW" i="1" kern="2600">
                        <a:solidFill>
                          <a:schemeClr val="tx1"/>
                        </a:solidFill>
                        <a:latin typeface="Cambria Math" panose="02040503050406030204" pitchFamily="18" charset="0"/>
                        <a:ea typeface="標楷體" panose="03000509000000000000" pitchFamily="65" charset="-120"/>
                      </a:rPr>
                      <m:t>=</m:t>
                    </m:r>
                  </m:oMath>
                </a14:m>
                <a:r>
                  <a:rPr lang="en-US" altLang="zh-TW" kern="2600" dirty="0">
                    <a:solidFill>
                      <a:schemeClr val="tx1"/>
                    </a:solidFill>
                    <a:latin typeface="Times New Roman" panose="02020603050405020304" pitchFamily="18" charset="0"/>
                    <a:ea typeface="標楷體" panose="03000509000000000000" pitchFamily="65" charset="-120"/>
                  </a:rPr>
                  <a:t> </a:t>
                </a:r>
                <a14:m>
                  <m:oMath xmlns:m="http://schemas.openxmlformats.org/officeDocument/2006/math">
                    <m:sPre>
                      <m:sPrePr>
                        <m:ctrlPr>
                          <a:rPr lang="zh-TW" altLang="zh-TW" i="1" kern="2600" smtClean="0">
                            <a:solidFill>
                              <a:srgbClr val="FF0000"/>
                            </a:solidFill>
                            <a:latin typeface="Cambria Math" panose="02040503050406030204" pitchFamily="18" charset="0"/>
                            <a:ea typeface="Cambria Math" panose="02040503050406030204" pitchFamily="18" charset="0"/>
                          </a:rPr>
                        </m:ctrlPr>
                      </m:sPrePr>
                      <m:sub>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b="0" i="1" kern="2600" smtClean="0">
                            <a:solidFill>
                              <a:srgbClr val="FF0000"/>
                            </a:solidFill>
                            <a:latin typeface="Cambria Math" panose="02040503050406030204" pitchFamily="18" charset="0"/>
                            <a:ea typeface="標楷體" panose="03000509000000000000" pitchFamily="65" charset="-120"/>
                          </a:rPr>
                          <m:t>,</m:t>
                        </m:r>
                        <m:r>
                          <a:rPr lang="en-US" altLang="zh-TW" b="0" i="1" kern="2600" smtClean="0">
                            <a:solidFill>
                              <a:srgbClr val="FF0000"/>
                            </a:solidFill>
                            <a:latin typeface="Cambria Math" panose="02040503050406030204" pitchFamily="18" charset="0"/>
                            <a:ea typeface="標楷體" panose="03000509000000000000" pitchFamily="65" charset="-120"/>
                          </a:rPr>
                          <m:t>𝑡</m:t>
                        </m:r>
                      </m:sub>
                      <m:sup>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b="0" i="1" kern="2600" smtClean="0">
                            <a:solidFill>
                              <a:srgbClr val="FF0000"/>
                            </a:solidFill>
                            <a:latin typeface="Cambria Math" panose="02040503050406030204" pitchFamily="18" charset="0"/>
                            <a:ea typeface="標楷體" panose="03000509000000000000" pitchFamily="65" charset="-120"/>
                          </a:rPr>
                          <m:t>,</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𝑡</m:t>
                            </m:r>
                          </m:e>
                          <m:sub>
                            <m:r>
                              <a:rPr lang="en-US" altLang="zh-TW" i="1">
                                <a:solidFill>
                                  <a:srgbClr val="FF0000"/>
                                </a:solidFill>
                                <a:latin typeface="Cambria Math" panose="02040503050406030204" pitchFamily="18" charset="0"/>
                              </a:rPr>
                              <m:t>0</m:t>
                            </m:r>
                          </m:sub>
                        </m:sSub>
                      </m:sup>
                      <m:e>
                        <m:r>
                          <a:rPr lang="en-US" altLang="zh-TW" i="1" kern="2600">
                            <a:solidFill>
                              <a:srgbClr val="FF0000"/>
                            </a:solidFill>
                            <a:latin typeface="Cambria Math" panose="02040503050406030204" pitchFamily="18" charset="0"/>
                            <a:ea typeface="標楷體" panose="03000509000000000000" pitchFamily="65" charset="-120"/>
                          </a:rPr>
                          <m:t>𝑡</m:t>
                        </m:r>
                      </m:e>
                    </m:sPre>
                  </m:oMath>
                </a14:m>
                <a:r>
                  <a:rPr lang="en-US" altLang="zh-TW" kern="2600" dirty="0">
                    <a:latin typeface="Times New Roman" panose="02020603050405020304" pitchFamily="18" charset="0"/>
                    <a:ea typeface="標楷體" panose="03000509000000000000" pitchFamily="65" charset="-120"/>
                  </a:rPr>
                  <a:t>+</a:t>
                </a:r>
                <a14:m>
                  <m:oMath xmlns:m="http://schemas.openxmlformats.org/officeDocument/2006/math">
                    <m:sPre>
                      <m:sPrePr>
                        <m:ctrlPr>
                          <a:rPr lang="zh-TW" altLang="zh-TW" i="1" kern="2600" smtClean="0">
                            <a:solidFill>
                              <a:srgbClr val="FF0000"/>
                            </a:solidFill>
                            <a:latin typeface="Cambria Math" panose="02040503050406030204" pitchFamily="18" charset="0"/>
                            <a:ea typeface="Cambria Math" panose="02040503050406030204" pitchFamily="18" charset="0"/>
                          </a:rPr>
                        </m:ctrlPr>
                      </m:sPrePr>
                      <m:sub>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i="1" kern="2600">
                            <a:solidFill>
                              <a:srgbClr val="FF0000"/>
                            </a:solidFill>
                            <a:latin typeface="Cambria Math" panose="02040503050406030204" pitchFamily="18" charset="0"/>
                            <a:ea typeface="標楷體" panose="03000509000000000000" pitchFamily="65" charset="-120"/>
                          </a:rPr>
                          <m:t>,</m:t>
                        </m:r>
                        <m:r>
                          <a:rPr lang="en-US" altLang="zh-TW" i="1" kern="2600">
                            <a:solidFill>
                              <a:srgbClr val="FF0000"/>
                            </a:solidFill>
                            <a:latin typeface="Cambria Math" panose="02040503050406030204" pitchFamily="18" charset="0"/>
                            <a:ea typeface="標楷體" panose="03000509000000000000" pitchFamily="65" charset="-120"/>
                          </a:rPr>
                          <m:t>𝑡</m:t>
                        </m:r>
                      </m:sub>
                      <m:sup>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i="1" kern="2600">
                            <a:solidFill>
                              <a:srgbClr val="FF0000"/>
                            </a:solidFill>
                            <a:latin typeface="Cambria Math" panose="02040503050406030204" pitchFamily="18" charset="0"/>
                            <a:ea typeface="標楷體" panose="03000509000000000000" pitchFamily="65" charset="-120"/>
                          </a:rPr>
                          <m:t>,</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𝑡</m:t>
                            </m:r>
                          </m:e>
                          <m:sub>
                            <m:r>
                              <a:rPr lang="en-US" altLang="zh-TW" i="1">
                                <a:solidFill>
                                  <a:srgbClr val="FF0000"/>
                                </a:solidFill>
                                <a:latin typeface="Cambria Math" panose="02040503050406030204" pitchFamily="18" charset="0"/>
                              </a:rPr>
                              <m:t>0</m:t>
                            </m:r>
                          </m:sub>
                        </m:sSub>
                      </m:sup>
                      <m:e>
                        <m:r>
                          <a:rPr lang="en-US" altLang="zh-TW" b="0" i="1" smtClean="0">
                            <a:solidFill>
                              <a:srgbClr val="FF0000"/>
                            </a:solidFill>
                            <a:latin typeface="Cambria Math" panose="02040503050406030204" pitchFamily="18" charset="0"/>
                          </a:rPr>
                          <m:t>𝑅</m:t>
                        </m:r>
                      </m:e>
                    </m:sPre>
                    <m:sSub>
                      <m:sSubPr>
                        <m:ctrlPr>
                          <a:rPr lang="zh-TW" altLang="zh-TW" i="1" kern="2600" smtClean="0">
                            <a:solidFill>
                              <a:schemeClr val="tx1"/>
                            </a:solidFill>
                            <a:latin typeface="Cambria Math" panose="02040503050406030204" pitchFamily="18" charset="0"/>
                            <a:ea typeface="Cambria Math" panose="02040503050406030204" pitchFamily="18" charset="0"/>
                          </a:rPr>
                        </m:ctrlPr>
                      </m:sSubPr>
                      <m:e>
                        <m:sPre>
                          <m:sPrePr>
                            <m:ctrlPr>
                              <a:rPr lang="zh-TW" altLang="zh-TW" i="1" kern="2600">
                                <a:solidFill>
                                  <a:schemeClr val="tx1"/>
                                </a:solidFill>
                                <a:latin typeface="Cambria Math" panose="02040503050406030204" pitchFamily="18" charset="0"/>
                                <a:ea typeface="Cambria Math" panose="02040503050406030204" pitchFamily="18" charset="0"/>
                              </a:rPr>
                            </m:ctrlPr>
                          </m:sPrePr>
                          <m:sub/>
                          <m:sup>
                            <m:r>
                              <a:rPr lang="en-US" altLang="zh-TW" i="1" kern="2600">
                                <a:solidFill>
                                  <a:schemeClr val="tx1"/>
                                </a:solidFill>
                                <a:latin typeface="Cambria Math" panose="02040503050406030204" pitchFamily="18" charset="0"/>
                                <a:ea typeface="標楷體" panose="03000509000000000000" pitchFamily="65" charset="-120"/>
                              </a:rPr>
                              <m:t>𝑜𝑟𝑔</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kern="2600">
                                <a:solidFill>
                                  <a:schemeClr val="tx1"/>
                                </a:solidFill>
                                <a:latin typeface="Cambria Math" panose="02040503050406030204" pitchFamily="18" charset="0"/>
                                <a:ea typeface="標楷體" panose="03000509000000000000" pitchFamily="65" charset="-120"/>
                              </a:rPr>
                              <m:t>𝑡</m:t>
                            </m:r>
                          </m:sup>
                          <m:e>
                            <m:r>
                              <a:rPr lang="en-US" altLang="zh-TW" i="1" kern="2600">
                                <a:solidFill>
                                  <a:schemeClr val="tx1"/>
                                </a:solidFill>
                                <a:latin typeface="Cambria Math" panose="02040503050406030204" pitchFamily="18" charset="0"/>
                                <a:ea typeface="標楷體" panose="03000509000000000000" pitchFamily="65" charset="-120"/>
                              </a:rPr>
                              <m:t>𝑃</m:t>
                            </m:r>
                          </m:e>
                        </m:sPre>
                      </m:e>
                      <m:sub>
                        <m:r>
                          <a:rPr lang="en-US" altLang="zh-TW" i="1" kern="2600">
                            <a:solidFill>
                              <a:schemeClr val="tx1"/>
                            </a:solidFill>
                            <a:latin typeface="Cambria Math" panose="02040503050406030204" pitchFamily="18" charset="0"/>
                            <a:ea typeface="標楷體" panose="03000509000000000000" pitchFamily="65" charset="-120"/>
                          </a:rPr>
                          <m:t>𝑆𝑀</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a:solidFill>
                              <a:schemeClr val="tx1"/>
                            </a:solidFill>
                            <a:latin typeface="Cambria Math" panose="02040503050406030204" pitchFamily="18" charset="0"/>
                          </a:rPr>
                          <m:t>𝑡</m:t>
                        </m:r>
                        <m:r>
                          <a:rPr lang="en-US" altLang="zh-TW" i="1" smtClean="0">
                            <a:solidFill>
                              <a:schemeClr val="tx1"/>
                            </a:solidFill>
                            <a:latin typeface="Cambria Math" panose="02040503050406030204" pitchFamily="18" charset="0"/>
                          </a:rPr>
                          <m:t> </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kern="2600">
                            <a:solidFill>
                              <a:schemeClr val="tx1"/>
                            </a:solidFill>
                            <a:latin typeface="Cambria Math" panose="02040503050406030204" pitchFamily="18" charset="0"/>
                            <a:ea typeface="標楷體" panose="03000509000000000000" pitchFamily="65" charset="-120"/>
                          </a:rPr>
                          <m:t>𝑖</m:t>
                        </m:r>
                        <m:r>
                          <a:rPr lang="en-US" altLang="zh-TW" i="1" kern="2600">
                            <a:solidFill>
                              <a:schemeClr val="tx1"/>
                            </a:solidFill>
                            <a:latin typeface="Cambria Math" panose="02040503050406030204" pitchFamily="18" charset="0"/>
                            <a:ea typeface="標楷體" panose="03000509000000000000" pitchFamily="65" charset="-120"/>
                          </a:rPr>
                          <m:t>)</m:t>
                        </m:r>
                      </m:sub>
                    </m:sSub>
                  </m:oMath>
                </a14:m>
                <a:endParaRPr lang="zh-TW" altLang="zh-TW" sz="2400" kern="2600" dirty="0">
                  <a:latin typeface="Times New Roman" panose="02020603050405020304" pitchFamily="18" charset="0"/>
                  <a:ea typeface="標楷體" panose="03000509000000000000" pitchFamily="65" charset="-120"/>
                </a:endParaRPr>
              </a:p>
              <a:p>
                <a:pPr>
                  <a:spcAft>
                    <a:spcPts val="0"/>
                  </a:spcAft>
                </a:pPr>
                <a:endParaRPr lang="zh-TW" altLang="zh-TW" sz="2000" kern="2600" dirty="0">
                  <a:latin typeface="Times New Roman" panose="02020603050405020304" pitchFamily="18" charset="0"/>
                  <a:ea typeface="標楷體" panose="03000509000000000000" pitchFamily="65" charset="-120"/>
                </a:endParaRPr>
              </a:p>
            </p:txBody>
          </p:sp>
        </mc:Choice>
        <mc:Fallback xmlns="">
          <p:sp>
            <p:nvSpPr>
              <p:cNvPr id="40" name="矩形 39"/>
              <p:cNvSpPr>
                <a:spLocks noRot="1" noChangeAspect="1" noMove="1" noResize="1" noEditPoints="1" noAdjustHandles="1" noChangeArrowheads="1" noChangeShapeType="1" noTextEdit="1"/>
              </p:cNvSpPr>
              <p:nvPr/>
            </p:nvSpPr>
            <p:spPr>
              <a:xfrm>
                <a:off x="5978064" y="5624674"/>
                <a:ext cx="4223207" cy="1036951"/>
              </a:xfrm>
              <a:prstGeom prst="rect">
                <a:avLst/>
              </a:prstGeom>
              <a:blipFill>
                <a:blip r:embed="rId5"/>
                <a:stretch>
                  <a:fillRect l="-1301" t="-2941"/>
                </a:stretch>
              </a:blipFill>
            </p:spPr>
            <p:txBody>
              <a:bodyPr/>
              <a:lstStyle/>
              <a:p>
                <a:r>
                  <a:rPr lang="zh-TW" altLang="en-US">
                    <a:noFill/>
                  </a:rPr>
                  <a:t> </a:t>
                </a:r>
              </a:p>
            </p:txBody>
          </p:sp>
        </mc:Fallback>
      </mc:AlternateContent>
      <p:grpSp>
        <p:nvGrpSpPr>
          <p:cNvPr id="41" name="群組 40"/>
          <p:cNvGrpSpPr/>
          <p:nvPr/>
        </p:nvGrpSpPr>
        <p:grpSpPr>
          <a:xfrm rot="1677599">
            <a:off x="6550917" y="1643468"/>
            <a:ext cx="1188719" cy="1217797"/>
            <a:chOff x="5087389" y="3901438"/>
            <a:chExt cx="1025237" cy="1050316"/>
          </a:xfrm>
        </p:grpSpPr>
        <p:cxnSp>
          <p:nvCxnSpPr>
            <p:cNvPr id="42" name="直線單箭頭接點 41"/>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43" name="直線單箭頭接點 42"/>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44" name="直線單箭頭接點 43"/>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sp>
        <p:nvSpPr>
          <p:cNvPr id="57" name="文字方塊 56"/>
          <p:cNvSpPr txBox="1"/>
          <p:nvPr/>
        </p:nvSpPr>
        <p:spPr>
          <a:xfrm>
            <a:off x="6181863" y="2020572"/>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TW" sz="1800" b="0" i="0" u="none" strike="noStrike" kern="0" cap="none" spc="0" normalizeH="0" baseline="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org,t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5" name="直線單箭頭接點 4"/>
          <p:cNvCxnSpPr/>
          <p:nvPr/>
        </p:nvCxnSpPr>
        <p:spPr>
          <a:xfrm flipV="1">
            <a:off x="3881336" y="2579344"/>
            <a:ext cx="2947239" cy="2367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單箭頭接點 3"/>
          <p:cNvCxnSpPr/>
          <p:nvPr/>
        </p:nvCxnSpPr>
        <p:spPr>
          <a:xfrm flipV="1">
            <a:off x="8781183" y="1870780"/>
            <a:ext cx="426184" cy="305589"/>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2" name="群組 1"/>
          <p:cNvGrpSpPr/>
          <p:nvPr/>
        </p:nvGrpSpPr>
        <p:grpSpPr>
          <a:xfrm>
            <a:off x="7446380" y="1385132"/>
            <a:ext cx="2958559" cy="2083732"/>
            <a:chOff x="7446380" y="1385132"/>
            <a:chExt cx="2958559" cy="2083732"/>
          </a:xfrm>
        </p:grpSpPr>
        <p:sp>
          <p:nvSpPr>
            <p:cNvPr id="28" name="橢圓 27"/>
            <p:cNvSpPr/>
            <p:nvPr/>
          </p:nvSpPr>
          <p:spPr>
            <a:xfrm rot="1677599">
              <a:off x="7446380" y="1385132"/>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橢圓 28"/>
            <p:cNvSpPr/>
            <p:nvPr/>
          </p:nvSpPr>
          <p:spPr>
            <a:xfrm rot="1677599">
              <a:off x="7464389" y="237149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橢圓 30"/>
            <p:cNvSpPr/>
            <p:nvPr/>
          </p:nvSpPr>
          <p:spPr>
            <a:xfrm rot="1677599">
              <a:off x="7969210" y="320285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橢圓 31"/>
            <p:cNvSpPr/>
            <p:nvPr/>
          </p:nvSpPr>
          <p:spPr>
            <a:xfrm rot="1677599">
              <a:off x="9306240" y="160210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橢圓 32"/>
            <p:cNvSpPr/>
            <p:nvPr/>
          </p:nvSpPr>
          <p:spPr>
            <a:xfrm rot="1677599">
              <a:off x="10138933" y="222371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橢圓 33"/>
            <p:cNvSpPr/>
            <p:nvPr/>
          </p:nvSpPr>
          <p:spPr>
            <a:xfrm rot="1677599">
              <a:off x="9520049" y="2935856"/>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35" name="直線單箭頭接點 34"/>
          <p:cNvCxnSpPr/>
          <p:nvPr/>
        </p:nvCxnSpPr>
        <p:spPr>
          <a:xfrm>
            <a:off x="7132946" y="2478036"/>
            <a:ext cx="853130" cy="7183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字方塊 35"/>
              <p:cNvSpPr txBox="1"/>
              <p:nvPr/>
            </p:nvSpPr>
            <p:spPr>
              <a:xfrm>
                <a:off x="7657604" y="3391051"/>
                <a:ext cx="975359" cy="4571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sPre>
                            <m:sPrePr>
                              <m:ctrlP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rPr>
                              </m:ctrlPr>
                            </m:sPrePr>
                            <m:sub/>
                            <m:sup>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org</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sup>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𝑃</m:t>
                              </m:r>
                            </m:e>
                          </m:sPre>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𝑆𝑀</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m:oMathPara>
                </a14:m>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36" name="文字方塊 35"/>
              <p:cNvSpPr txBox="1">
                <a:spLocks noRot="1" noChangeAspect="1" noMove="1" noResize="1" noEditPoints="1" noAdjustHandles="1" noChangeArrowheads="1" noChangeShapeType="1" noTextEdit="1"/>
              </p:cNvSpPr>
              <p:nvPr/>
            </p:nvSpPr>
            <p:spPr>
              <a:xfrm>
                <a:off x="7657604" y="3391051"/>
                <a:ext cx="975359" cy="457176"/>
              </a:xfrm>
              <a:prstGeom prst="rect">
                <a:avLst/>
              </a:prstGeom>
              <a:blipFill>
                <a:blip r:embed="rId6"/>
                <a:stretch>
                  <a:fillRect r="-34375"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9012317" y="1928242"/>
                <a:ext cx="1690783"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i="1" smtClean="0">
                              <a:solidFill>
                                <a:srgbClr val="92D050"/>
                              </a:solidFill>
                              <a:latin typeface="Cambria Math" panose="02040503050406030204" pitchFamily="18" charset="0"/>
                            </a:rPr>
                          </m:ctrlPr>
                        </m:sSubPr>
                        <m:e>
                          <m:r>
                            <m:rPr>
                              <m:sty m:val="p"/>
                            </m:rPr>
                            <a:rPr lang="en-US" altLang="zh-TW">
                              <a:solidFill>
                                <a:srgbClr val="92D050"/>
                              </a:solidFill>
                              <a:latin typeface="Cambria Math" panose="02040503050406030204" pitchFamily="18" charset="0"/>
                            </a:rPr>
                            <m:t>deformation</m:t>
                          </m:r>
                        </m:e>
                        <m:sub>
                          <m:r>
                            <a:rPr lang="en-US" altLang="zh-TW" i="1">
                              <a:solidFill>
                                <a:srgbClr val="92D050"/>
                              </a:solidFill>
                              <a:latin typeface="Cambria Math" panose="02040503050406030204" pitchFamily="18" charset="0"/>
                            </a:rPr>
                            <m:t>(</m:t>
                          </m:r>
                          <m:r>
                            <a:rPr lang="en-US" altLang="zh-TW" i="1">
                              <a:solidFill>
                                <a:srgbClr val="92D050"/>
                              </a:solidFill>
                              <a:latin typeface="Cambria Math" panose="02040503050406030204" pitchFamily="18" charset="0"/>
                            </a:rPr>
                            <m:t>𝑖</m:t>
                          </m:r>
                          <m:r>
                            <a:rPr lang="en-US" altLang="zh-TW" i="1">
                              <a:solidFill>
                                <a:srgbClr val="92D050"/>
                              </a:solidFill>
                              <a:latin typeface="Cambria Math" panose="02040503050406030204" pitchFamily="18" charset="0"/>
                            </a:rPr>
                            <m:t>)</m:t>
                          </m:r>
                        </m:sub>
                      </m:sSub>
                    </m:oMath>
                  </m:oMathPara>
                </a14:m>
                <a:endParaRPr lang="zh-TW" altLang="en-US" dirty="0">
                  <a:solidFill>
                    <a:srgbClr val="92D050"/>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9012317" y="1928242"/>
                <a:ext cx="1690783" cy="396006"/>
              </a:xfrm>
              <a:prstGeom prst="rect">
                <a:avLst/>
              </a:prstGeom>
              <a:blipFill>
                <a:blip r:embed="rId7"/>
                <a:stretch>
                  <a:fillRect b="-9231"/>
                </a:stretch>
              </a:blipFill>
            </p:spPr>
            <p:txBody>
              <a:bodyPr/>
              <a:lstStyle/>
              <a:p>
                <a:r>
                  <a:rPr lang="zh-TW" altLang="en-US">
                    <a:noFill/>
                  </a:rPr>
                  <a:t> </a:t>
                </a:r>
              </a:p>
            </p:txBody>
          </p:sp>
        </mc:Fallback>
      </mc:AlternateContent>
      <p:sp>
        <p:nvSpPr>
          <p:cNvPr id="61" name="標題 1"/>
          <p:cNvSpPr>
            <a:spLocks noGrp="1"/>
          </p:cNvSpPr>
          <p:nvPr>
            <p:ph type="title"/>
          </p:nvPr>
        </p:nvSpPr>
        <p:spPr>
          <a:xfrm>
            <a:off x="2592925" y="624110"/>
            <a:ext cx="4184393" cy="678141"/>
          </a:xfrm>
        </p:spPr>
        <p:txBody>
          <a:bodyPr>
            <a:noAutofit/>
          </a:bodyPr>
          <a:lstStyle/>
          <a:p>
            <a:pPr lvl="0" defTabSz="914400" eaLnBrk="0" fontAlgn="base" hangingPunct="0">
              <a:spcAft>
                <a:spcPct val="0"/>
              </a:spcAft>
            </a:pPr>
            <a:r>
              <a:rPr lang="en-US" altLang="zh-TW" sz="2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Least square</a:t>
            </a:r>
            <a:r>
              <a:rPr lang="zh-TW" altLang="en-US" sz="2800" b="1" dirty="0">
                <a:solidFill>
                  <a:prstClr val="black"/>
                </a:solidFill>
                <a:latin typeface="標楷體" panose="03000509000000000000" pitchFamily="65" charset="-120"/>
                <a:ea typeface="標楷體" panose="03000509000000000000" pitchFamily="65" charset="-120"/>
                <a:cs typeface="+mn-cs"/>
              </a:rPr>
              <a:t>求旋轉矩陣</a:t>
            </a:r>
            <a:endParaRPr lang="en-US" altLang="zh-TW" sz="2800" b="1" dirty="0">
              <a:solidFill>
                <a:prstClr val="black"/>
              </a:solidFill>
              <a:latin typeface="標楷體" panose="03000509000000000000" pitchFamily="65" charset="-120"/>
              <a:ea typeface="標楷體" panose="03000509000000000000" pitchFamily="65" charset="-120"/>
              <a:cs typeface="+mn-cs"/>
            </a:endParaRPr>
          </a:p>
        </p:txBody>
      </p:sp>
      <p:sp>
        <p:nvSpPr>
          <p:cNvPr id="3" name="橢圓 2"/>
          <p:cNvSpPr/>
          <p:nvPr/>
        </p:nvSpPr>
        <p:spPr>
          <a:xfrm>
            <a:off x="5851954" y="5804016"/>
            <a:ext cx="1421481" cy="75668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p:cNvSpPr/>
          <p:nvPr/>
        </p:nvSpPr>
        <p:spPr>
          <a:xfrm>
            <a:off x="8836132" y="5804016"/>
            <a:ext cx="1274164" cy="6782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8781183" y="5359353"/>
            <a:ext cx="692031" cy="366423"/>
          </a:xfrm>
          <a:prstGeom prst="rect">
            <a:avLst/>
          </a:prstGeom>
          <a:noFill/>
          <a:ln w="57150">
            <a:solidFill>
              <a:srgbClr val="00B0F0"/>
            </a:solidFill>
          </a:ln>
        </p:spPr>
        <p:txBody>
          <a:bodyPr wrap="square" rtlCol="0">
            <a:spAutoFit/>
          </a:bodyPr>
          <a:lstStyle/>
          <a:p>
            <a:r>
              <a:rPr lang="zh-TW" altLang="en-US" dirty="0" smtClean="0">
                <a:latin typeface="標楷體" panose="03000509000000000000" pitchFamily="65" charset="-120"/>
                <a:ea typeface="標楷體" panose="03000509000000000000" pitchFamily="65" charset="-120"/>
              </a:rPr>
              <a:t>已知</a:t>
            </a:r>
            <a:endParaRPr lang="zh-TW" altLang="en-US" dirty="0">
              <a:latin typeface="標楷體" panose="03000509000000000000" pitchFamily="65" charset="-120"/>
              <a:ea typeface="標楷體" panose="03000509000000000000" pitchFamily="65" charset="-120"/>
            </a:endParaRPr>
          </a:p>
        </p:txBody>
      </p:sp>
      <mc:AlternateContent xmlns:mc="http://schemas.openxmlformats.org/markup-compatibility/2006" xmlns:a14="http://schemas.microsoft.com/office/drawing/2010/main">
        <mc:Choice Requires="a14">
          <p:sp>
            <p:nvSpPr>
              <p:cNvPr id="7" name="矩形 6"/>
              <p:cNvSpPr/>
              <p:nvPr/>
            </p:nvSpPr>
            <p:spPr>
              <a:xfrm>
                <a:off x="10201271" y="5984864"/>
                <a:ext cx="1817421" cy="396006"/>
              </a:xfrm>
              <a:prstGeom prst="rect">
                <a:avLst/>
              </a:prstGeom>
            </p:spPr>
            <p:txBody>
              <a:bodyPr wrap="none">
                <a:spAutoFit/>
              </a:bodyPr>
              <a:lstStyle/>
              <a:p>
                <a:r>
                  <a:rPr lang="en-US" altLang="zh-TW" dirty="0">
                    <a:solidFill>
                      <a:srgbClr val="92D050"/>
                    </a:solidFill>
                  </a:rPr>
                  <a:t>+</a:t>
                </a:r>
                <a14:m>
                  <m:oMath xmlns:m="http://schemas.openxmlformats.org/officeDocument/2006/math">
                    <m:r>
                      <a:rPr lang="en-US" altLang="zh-TW">
                        <a:solidFill>
                          <a:srgbClr val="92D050"/>
                        </a:solidFill>
                        <a:latin typeface="Cambria Math" panose="02040503050406030204" pitchFamily="18" charset="0"/>
                      </a:rPr>
                      <m:t> </m:t>
                    </m:r>
                    <m:sSub>
                      <m:sSubPr>
                        <m:ctrlPr>
                          <a:rPr lang="zh-TW" altLang="zh-TW" i="1">
                            <a:solidFill>
                              <a:srgbClr val="92D050"/>
                            </a:solidFill>
                            <a:latin typeface="Cambria Math" panose="02040503050406030204" pitchFamily="18" charset="0"/>
                          </a:rPr>
                        </m:ctrlPr>
                      </m:sSubPr>
                      <m:e>
                        <m:r>
                          <m:rPr>
                            <m:sty m:val="p"/>
                          </m:rPr>
                          <a:rPr lang="en-US" altLang="zh-TW">
                            <a:solidFill>
                              <a:srgbClr val="92D050"/>
                            </a:solidFill>
                            <a:latin typeface="Cambria Math" panose="02040503050406030204" pitchFamily="18" charset="0"/>
                          </a:rPr>
                          <m:t>deformation</m:t>
                        </m:r>
                      </m:e>
                      <m:sub>
                        <m:r>
                          <a:rPr lang="en-US" altLang="zh-TW" i="1">
                            <a:solidFill>
                              <a:srgbClr val="92D050"/>
                            </a:solidFill>
                            <a:latin typeface="Cambria Math" panose="02040503050406030204" pitchFamily="18" charset="0"/>
                          </a:rPr>
                          <m:t>(</m:t>
                        </m:r>
                        <m:r>
                          <a:rPr lang="en-US" altLang="zh-TW" i="1">
                            <a:solidFill>
                              <a:srgbClr val="92D050"/>
                            </a:solidFill>
                            <a:latin typeface="Cambria Math" panose="02040503050406030204" pitchFamily="18" charset="0"/>
                          </a:rPr>
                          <m:t>𝑖</m:t>
                        </m:r>
                        <m:r>
                          <a:rPr lang="en-US" altLang="zh-TW" i="1">
                            <a:solidFill>
                              <a:srgbClr val="92D050"/>
                            </a:solidFill>
                            <a:latin typeface="Cambria Math" panose="02040503050406030204" pitchFamily="18" charset="0"/>
                          </a:rPr>
                          <m:t>)</m:t>
                        </m:r>
                      </m:sub>
                    </m:sSub>
                  </m:oMath>
                </a14:m>
                <a:endParaRPr lang="zh-TW"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0201271" y="5984864"/>
                <a:ext cx="1817421" cy="396006"/>
              </a:xfrm>
              <a:prstGeom prst="rect">
                <a:avLst/>
              </a:prstGeom>
              <a:blipFill>
                <a:blip r:embed="rId8"/>
                <a:stretch>
                  <a:fillRect l="-2676" t="-10769" b="-153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p:cNvSpPr txBox="1"/>
              <p:nvPr/>
            </p:nvSpPr>
            <p:spPr>
              <a:xfrm>
                <a:off x="8275738" y="439444"/>
                <a:ext cx="391626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初始坐標系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病人坐標系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mc:Choice>
        <mc:Fallback xmlns="">
          <p:sp>
            <p:nvSpPr>
              <p:cNvPr id="38" name="文字方塊 37"/>
              <p:cNvSpPr txBox="1">
                <a:spLocks noRot="1" noChangeAspect="1" noMove="1" noResize="1" noEditPoints="1" noAdjustHandles="1" noChangeArrowheads="1" noChangeShapeType="1" noTextEdit="1"/>
              </p:cNvSpPr>
              <p:nvPr/>
            </p:nvSpPr>
            <p:spPr>
              <a:xfrm>
                <a:off x="8275738" y="439444"/>
                <a:ext cx="3916262" cy="369332"/>
              </a:xfrm>
              <a:prstGeom prst="rect">
                <a:avLst/>
              </a:prstGeom>
              <a:blipFill>
                <a:blip r:embed="rId5"/>
                <a:stretch>
                  <a:fillRect l="-1402" t="-8197" b="-26230"/>
                </a:stretch>
              </a:blipFill>
            </p:spPr>
            <p:txBody>
              <a:bodyPr/>
              <a:lstStyle/>
              <a:p>
                <a:r>
                  <a:rPr lang="zh-TW" altLang="en-US">
                    <a:noFill/>
                  </a:rPr>
                  <a:t> </a:t>
                </a:r>
              </a:p>
            </p:txBody>
          </p:sp>
        </mc:Fallback>
      </mc:AlternateContent>
      <p:sp>
        <p:nvSpPr>
          <p:cNvPr id="39" name="文字方塊 38"/>
          <p:cNvSpPr txBox="1"/>
          <p:nvPr/>
        </p:nvSpPr>
        <p:spPr>
          <a:xfrm>
            <a:off x="8341600" y="919900"/>
            <a:ext cx="38503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TW" sz="1800" b="0" i="0" u="none" strike="noStrike" kern="0" cap="none" spc="0" normalizeH="0" baseline="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org,t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其他時刻下皮膚坐標系</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67990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6" grpId="0"/>
      <p:bldP spid="3" grpId="0" animBg="1"/>
      <p:bldP spid="37" grpId="0" animBg="1"/>
      <p:bldP spid="6" grpId="0" animBg="1"/>
      <p:bldP spid="7" grpId="0"/>
      <p:bldP spid="38"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群組 67"/>
          <p:cNvGrpSpPr/>
          <p:nvPr/>
        </p:nvGrpSpPr>
        <p:grpSpPr>
          <a:xfrm>
            <a:off x="3078085" y="4521000"/>
            <a:ext cx="1188719" cy="1217797"/>
            <a:chOff x="5087389" y="3901438"/>
            <a:chExt cx="1025237" cy="1050316"/>
          </a:xfrm>
        </p:grpSpPr>
        <p:cxnSp>
          <p:nvCxnSpPr>
            <p:cNvPr id="76" name="直線單箭頭接點 75"/>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77" name="直線單箭頭接點 76"/>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78" name="直線單箭頭接點 77"/>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80" name="文字方塊 79"/>
              <p:cNvSpPr txBox="1"/>
              <p:nvPr/>
            </p:nvSpPr>
            <p:spPr>
              <a:xfrm>
                <a:off x="2735009" y="5009798"/>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2735009" y="5009798"/>
                <a:ext cx="1012180" cy="369332"/>
              </a:xfrm>
              <a:prstGeom prst="rect">
                <a:avLst/>
              </a:prstGeom>
              <a:blipFill>
                <a:blip r:embed="rId3"/>
                <a:stretch>
                  <a:fillRect l="-5422" t="-10000" b="-26667"/>
                </a:stretch>
              </a:blipFill>
            </p:spPr>
            <p:txBody>
              <a:bodyPr/>
              <a:lstStyle/>
              <a:p>
                <a:r>
                  <a:rPr lang="zh-TW" altLang="en-US">
                    <a:noFill/>
                  </a:rPr>
                  <a:t> </a:t>
                </a:r>
              </a:p>
            </p:txBody>
          </p:sp>
        </mc:Fallback>
      </mc:AlternateContent>
      <p:sp>
        <p:nvSpPr>
          <p:cNvPr id="100" name="投影片編號版面配置區 99"/>
          <p:cNvSpPr>
            <a:spLocks noGrp="1"/>
          </p:cNvSpPr>
          <p:nvPr>
            <p:ph type="sldNum" sz="quarter" idx="12"/>
          </p:nvPr>
        </p:nvSpPr>
        <p:spPr/>
        <p:txBody>
          <a:bodyPr/>
          <a:lstStyle/>
          <a:p>
            <a:fld id="{947994E6-6C4B-41BF-86D6-CAF6AF4852A8}" type="slidenum">
              <a:rPr lang="zh-TW" altLang="en-US" smtClean="0"/>
              <a:t>29</a:t>
            </a:fld>
            <a:endParaRPr lang="zh-TW" altLang="en-US"/>
          </a:p>
        </p:txBody>
      </p:sp>
      <mc:AlternateContent xmlns:mc="http://schemas.openxmlformats.org/markup-compatibility/2006" xmlns:a14="http://schemas.microsoft.com/office/drawing/2010/main">
        <mc:Choice Requires="a14">
          <p:sp>
            <p:nvSpPr>
              <p:cNvPr id="30" name="矩形 29"/>
              <p:cNvSpPr/>
              <p:nvPr/>
            </p:nvSpPr>
            <p:spPr>
              <a:xfrm>
                <a:off x="2607698" y="2801664"/>
                <a:ext cx="2870979" cy="7087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Pre>
                        <m:sPrePr>
                          <m:ctrlPr>
                            <a:rPr kumimoji="0" lang="zh-TW" altLang="zh-TW" sz="1800" b="0" i="1" u="none" strike="noStrike" kern="26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𝑇</m:t>
                          </m:r>
                        </m:e>
                      </m:sPre>
                      <m:r>
                        <a:rPr kumimoji="0" lang="en-US" altLang="zh-TW" sz="1800" b="0" i="0" u="none" strike="noStrike" kern="0" cap="none" spc="0" normalizeH="0" baseline="0" noProof="0" smtClean="0">
                          <a:ln>
                            <a:noFill/>
                          </a:ln>
                          <a:solidFill>
                            <a:srgbClr val="FF0000"/>
                          </a:solidFill>
                          <a:effectLst/>
                          <a:uLnTx/>
                          <a:uFillTx/>
                          <a:latin typeface="Cambria Math" panose="02040503050406030204" pitchFamily="18" charset="0"/>
                        </a:rPr>
                        <m:t>=</m:t>
                      </m:r>
                      <m:d>
                        <m:dPr>
                          <m:begChr m:val="["/>
                          <m:endChr m:val="]"/>
                          <m:ctrlP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ctrlPr>
                        </m:dPr>
                        <m:e>
                          <m:m>
                            <m:mPr>
                              <m:mcs>
                                <m:mc>
                                  <m:mcPr>
                                    <m:count m:val="2"/>
                                    <m:mcJc m:val="center"/>
                                  </m:mcPr>
                                </m:mc>
                              </m:mcs>
                              <m:ctrlP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ctrlPr>
                            </m:mPr>
                            <m:mr>
                              <m:e>
                                <m:sPre>
                                  <m:sPrePr>
                                    <m:ctrlPr>
                                      <a:rPr kumimoji="0" lang="zh-TW" altLang="zh-TW" sz="1800" b="0" i="1" u="none" strike="noStrike" kern="26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𝑅</m:t>
                                    </m:r>
                                  </m:e>
                                </m:sPre>
                              </m:e>
                              <m:e>
                                <m:sPre>
                                  <m:sPrePr>
                                    <m:ctrlPr>
                                      <a:rPr kumimoji="0" lang="zh-TW" altLang="zh-TW" sz="1800" b="0" i="1" u="none" strike="noStrike" kern="26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ctrlPr>
                                  </m:sPrePr>
                                  <m:sub>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sub>
                                  <m:sup>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𝑜𝑟𝑔</m:t>
                                    </m:r>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m:t>
                                    </m:r>
                                    <m:sSub>
                                      <m:sSubPr>
                                        <m:ctrlP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srgbClr val="FF0000"/>
                                            </a:solidFill>
                                            <a:effectLst/>
                                            <a:uLnTx/>
                                            <a:uFillTx/>
                                            <a:latin typeface="Cambria Math" panose="02040503050406030204" pitchFamily="18" charset="0"/>
                                          </a:rPr>
                                          <m:t>0</m:t>
                                        </m:r>
                                      </m:sub>
                                    </m:sSub>
                                  </m:sup>
                                  <m:e>
                                    <m:r>
                                      <a:rPr kumimoji="0" lang="en-US" altLang="zh-TW" sz="1800" b="0" i="1" u="none" strike="noStrike" kern="2600" cap="none" spc="0" normalizeH="0" baseline="0" noProof="0">
                                        <a:ln>
                                          <a:noFill/>
                                        </a:ln>
                                        <a:solidFill>
                                          <a:srgbClr val="FF0000"/>
                                        </a:solidFill>
                                        <a:effectLst/>
                                        <a:uLnTx/>
                                        <a:uFillTx/>
                                        <a:latin typeface="Cambria Math" panose="02040503050406030204" pitchFamily="18" charset="0"/>
                                        <a:ea typeface="標楷體" panose="03000509000000000000" pitchFamily="65" charset="-120"/>
                                      </a:rPr>
                                      <m:t>𝑡</m:t>
                                    </m:r>
                                  </m:e>
                                </m:sPre>
                              </m:e>
                            </m:mr>
                            <m:mr>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0</m:t>
                                </m:r>
                              </m:e>
                              <m:e>
                                <m:r>
                                  <a:rPr kumimoji="0" lang="en-US" altLang="zh-TW" sz="1800" b="0" i="1" u="none" strike="noStrike" kern="0" cap="none" spc="0" normalizeH="0" baseline="0" noProof="0" smtClean="0">
                                    <a:ln>
                                      <a:noFill/>
                                    </a:ln>
                                    <a:solidFill>
                                      <a:srgbClr val="FF0000"/>
                                    </a:solidFill>
                                    <a:effectLst/>
                                    <a:uLnTx/>
                                    <a:uFillTx/>
                                    <a:latin typeface="Cambria Math" panose="02040503050406030204" pitchFamily="18" charset="0"/>
                                  </a:rPr>
                                  <m:t>1</m:t>
                                </m:r>
                              </m:e>
                            </m:mr>
                          </m:m>
                        </m:e>
                      </m:d>
                    </m:oMath>
                  </m:oMathPara>
                </a14:m>
                <a:endParaRPr kumimoji="0" lang="zh-TW" altLang="en-US" sz="1800" b="0" i="0" u="none" strike="noStrike" kern="0" cap="none" spc="0" normalizeH="0" baseline="0" noProof="0" dirty="0">
                  <a:ln>
                    <a:noFill/>
                  </a:ln>
                  <a:solidFill>
                    <a:prstClr val="black"/>
                  </a:solidFill>
                  <a:effectLst/>
                  <a:uLnTx/>
                  <a:uFillTx/>
                </a:endParaRPr>
              </a:p>
            </p:txBody>
          </p:sp>
        </mc:Choice>
        <mc:Fallback xmlns="">
          <p:sp>
            <p:nvSpPr>
              <p:cNvPr id="30" name="矩形 29"/>
              <p:cNvSpPr>
                <a:spLocks noRot="1" noChangeAspect="1" noMove="1" noResize="1" noEditPoints="1" noAdjustHandles="1" noChangeArrowheads="1" noChangeShapeType="1" noTextEdit="1"/>
              </p:cNvSpPr>
              <p:nvPr/>
            </p:nvSpPr>
            <p:spPr>
              <a:xfrm>
                <a:off x="2607698" y="2801664"/>
                <a:ext cx="2870979" cy="70872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5978064" y="5624674"/>
                <a:ext cx="4223207" cy="1036951"/>
              </a:xfrm>
              <a:prstGeom prst="rect">
                <a:avLst/>
              </a:prstGeom>
            </p:spPr>
            <p:txBody>
              <a:bodyPr wrap="none">
                <a:spAutoFit/>
              </a:bodyPr>
              <a:lstStyle/>
              <a:p>
                <a:pPr>
                  <a:spcAft>
                    <a:spcPts val="0"/>
                  </a:spcAft>
                </a:pPr>
                <a:r>
                  <a:rPr lang="zh-TW" altLang="en-US" kern="2600" dirty="0" smtClean="0">
                    <a:latin typeface="標楷體" panose="03000509000000000000" pitchFamily="65" charset="-120"/>
                    <a:ea typeface="標楷體" panose="03000509000000000000" pitchFamily="65" charset="-120"/>
                  </a:rPr>
                  <a:t>有</a:t>
                </a:r>
                <a14:m>
                  <m:oMath xmlns:m="http://schemas.openxmlformats.org/officeDocument/2006/math">
                    <m:r>
                      <m:rPr>
                        <m:sty m:val="p"/>
                      </m:rPr>
                      <a:rPr lang="en-US" altLang="zh-TW" b="0" i="0" kern="2600" smtClean="0">
                        <a:solidFill>
                          <a:schemeClr val="tx1"/>
                        </a:solidFill>
                        <a:latin typeface="Cambria Math" panose="02040503050406030204" pitchFamily="18" charset="0"/>
                        <a:ea typeface="Cambria Math" panose="02040503050406030204" pitchFamily="18" charset="0"/>
                      </a:rPr>
                      <m:t>deformation</m:t>
                    </m:r>
                    <m:r>
                      <a:rPr lang="en-US" altLang="zh-TW" b="0" i="0" kern="2600" smtClean="0">
                        <a:solidFill>
                          <a:schemeClr val="tx1"/>
                        </a:solidFill>
                        <a:latin typeface="Cambria Math" panose="02040503050406030204" pitchFamily="18" charset="0"/>
                        <a:ea typeface="Cambria Math" panose="02040503050406030204" pitchFamily="18" charset="0"/>
                      </a:rPr>
                      <m:t>:</m:t>
                    </m:r>
                  </m:oMath>
                </a14:m>
                <a:endParaRPr lang="en-US" altLang="zh-TW" b="0" i="0" kern="2600" dirty="0" smtClean="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zh-TW" altLang="zh-TW" i="1" kern="2600" smtClean="0">
                            <a:solidFill>
                              <a:schemeClr val="tx1"/>
                            </a:solidFill>
                            <a:latin typeface="Cambria Math" panose="02040503050406030204" pitchFamily="18" charset="0"/>
                            <a:ea typeface="Cambria Math" panose="02040503050406030204" pitchFamily="18" charset="0"/>
                          </a:rPr>
                        </m:ctrlPr>
                      </m:sSubPr>
                      <m:e>
                        <m:sPre>
                          <m:sPrePr>
                            <m:ctrlPr>
                              <a:rPr lang="zh-TW" altLang="zh-TW" i="1" kern="2600">
                                <a:solidFill>
                                  <a:schemeClr val="tx1"/>
                                </a:solidFill>
                                <a:latin typeface="Cambria Math" panose="02040503050406030204" pitchFamily="18" charset="0"/>
                                <a:ea typeface="Cambria Math" panose="02040503050406030204" pitchFamily="18" charset="0"/>
                              </a:rPr>
                            </m:ctrlPr>
                          </m:sPrePr>
                          <m:sub/>
                          <m:sup>
                            <m:r>
                              <a:rPr lang="en-US" altLang="zh-TW" i="1" kern="2600" smtClean="0">
                                <a:solidFill>
                                  <a:schemeClr val="tx1"/>
                                </a:solidFill>
                                <a:latin typeface="Cambria Math" panose="02040503050406030204" pitchFamily="18" charset="0"/>
                                <a:ea typeface="標楷體" panose="03000509000000000000" pitchFamily="65" charset="-120"/>
                              </a:rPr>
                              <m:t>𝑜𝑟𝑔</m:t>
                            </m:r>
                            <m:r>
                              <a:rPr lang="en-US" altLang="zh-TW" i="1" kern="2600" smtClean="0">
                                <a:solidFill>
                                  <a:schemeClr val="tx1"/>
                                </a:solidFill>
                                <a:latin typeface="Cambria Math" panose="02040503050406030204" pitchFamily="18" charset="0"/>
                                <a:ea typeface="標楷體" panose="03000509000000000000" pitchFamily="65" charset="-120"/>
                              </a:rPr>
                              <m:t>,</m:t>
                            </m:r>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𝑡</m:t>
                                </m:r>
                              </m:e>
                              <m:sub>
                                <m:r>
                                  <a:rPr lang="en-US" altLang="zh-TW" i="1">
                                    <a:solidFill>
                                      <a:schemeClr val="tx1"/>
                                    </a:solidFill>
                                    <a:latin typeface="Cambria Math" panose="02040503050406030204" pitchFamily="18" charset="0"/>
                                  </a:rPr>
                                  <m:t>0</m:t>
                                </m:r>
                              </m:sub>
                            </m:sSub>
                          </m:sup>
                          <m:e>
                            <m:r>
                              <a:rPr lang="en-US" altLang="zh-TW" i="1" kern="2600">
                                <a:solidFill>
                                  <a:schemeClr val="tx1"/>
                                </a:solidFill>
                                <a:latin typeface="Cambria Math" panose="02040503050406030204" pitchFamily="18" charset="0"/>
                                <a:ea typeface="標楷體" panose="03000509000000000000" pitchFamily="65" charset="-120"/>
                              </a:rPr>
                              <m:t>𝑃</m:t>
                            </m:r>
                          </m:e>
                        </m:sPre>
                      </m:e>
                      <m:sub>
                        <m:r>
                          <a:rPr lang="en-US" altLang="zh-TW" i="1" kern="2600">
                            <a:solidFill>
                              <a:schemeClr val="tx1"/>
                            </a:solidFill>
                            <a:latin typeface="Cambria Math" panose="02040503050406030204" pitchFamily="18" charset="0"/>
                            <a:ea typeface="標楷體" panose="03000509000000000000" pitchFamily="65" charset="-120"/>
                          </a:rPr>
                          <m:t>𝑆𝑀</m:t>
                        </m:r>
                        <m:r>
                          <a:rPr lang="en-US" altLang="zh-TW" b="0" i="1" kern="2600" smtClean="0">
                            <a:solidFill>
                              <a:schemeClr val="tx1"/>
                            </a:solidFill>
                            <a:latin typeface="Cambria Math" panose="02040503050406030204" pitchFamily="18" charset="0"/>
                            <a:ea typeface="標楷體" panose="03000509000000000000" pitchFamily="65" charset="-120"/>
                          </a:rPr>
                          <m:t>,</m:t>
                        </m:r>
                        <m:r>
                          <a:rPr lang="en-US" altLang="zh-TW" b="0" i="1" kern="2600" smtClean="0">
                            <a:solidFill>
                              <a:schemeClr val="tx1"/>
                            </a:solidFill>
                            <a:latin typeface="Cambria Math" panose="02040503050406030204" pitchFamily="18" charset="0"/>
                            <a:ea typeface="標楷體" panose="03000509000000000000" pitchFamily="65" charset="-120"/>
                          </a:rPr>
                          <m:t>𝑡</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kern="2600">
                            <a:solidFill>
                              <a:schemeClr val="tx1"/>
                            </a:solidFill>
                            <a:latin typeface="Cambria Math" panose="02040503050406030204" pitchFamily="18" charset="0"/>
                            <a:ea typeface="標楷體" panose="03000509000000000000" pitchFamily="65" charset="-120"/>
                          </a:rPr>
                          <m:t>𝑖</m:t>
                        </m:r>
                        <m:r>
                          <a:rPr lang="en-US" altLang="zh-TW" i="1" kern="2600">
                            <a:solidFill>
                              <a:schemeClr val="tx1"/>
                            </a:solidFill>
                            <a:latin typeface="Cambria Math" panose="02040503050406030204" pitchFamily="18" charset="0"/>
                            <a:ea typeface="標楷體" panose="03000509000000000000" pitchFamily="65" charset="-120"/>
                          </a:rPr>
                          <m:t>)</m:t>
                        </m:r>
                      </m:sub>
                    </m:sSub>
                    <m:r>
                      <a:rPr lang="en-US" altLang="zh-TW" i="1" kern="2600">
                        <a:solidFill>
                          <a:schemeClr val="tx1"/>
                        </a:solidFill>
                        <a:latin typeface="Cambria Math" panose="02040503050406030204" pitchFamily="18" charset="0"/>
                        <a:ea typeface="標楷體" panose="03000509000000000000" pitchFamily="65" charset="-120"/>
                      </a:rPr>
                      <m:t>=</m:t>
                    </m:r>
                  </m:oMath>
                </a14:m>
                <a:r>
                  <a:rPr lang="en-US" altLang="zh-TW" kern="2600" dirty="0">
                    <a:solidFill>
                      <a:schemeClr val="tx1"/>
                    </a:solidFill>
                    <a:latin typeface="Times New Roman" panose="02020603050405020304" pitchFamily="18" charset="0"/>
                    <a:ea typeface="標楷體" panose="03000509000000000000" pitchFamily="65" charset="-120"/>
                  </a:rPr>
                  <a:t> </a:t>
                </a:r>
                <a14:m>
                  <m:oMath xmlns:m="http://schemas.openxmlformats.org/officeDocument/2006/math">
                    <m:sPre>
                      <m:sPrePr>
                        <m:ctrlPr>
                          <a:rPr lang="zh-TW" altLang="zh-TW" i="1" kern="2600" smtClean="0">
                            <a:solidFill>
                              <a:srgbClr val="FF0000"/>
                            </a:solidFill>
                            <a:latin typeface="Cambria Math" panose="02040503050406030204" pitchFamily="18" charset="0"/>
                            <a:ea typeface="Cambria Math" panose="02040503050406030204" pitchFamily="18" charset="0"/>
                          </a:rPr>
                        </m:ctrlPr>
                      </m:sPrePr>
                      <m:sub>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b="0" i="1" kern="2600" smtClean="0">
                            <a:solidFill>
                              <a:srgbClr val="FF0000"/>
                            </a:solidFill>
                            <a:latin typeface="Cambria Math" panose="02040503050406030204" pitchFamily="18" charset="0"/>
                            <a:ea typeface="標楷體" panose="03000509000000000000" pitchFamily="65" charset="-120"/>
                          </a:rPr>
                          <m:t>,</m:t>
                        </m:r>
                        <m:r>
                          <a:rPr lang="en-US" altLang="zh-TW" b="0" i="1" kern="2600" smtClean="0">
                            <a:solidFill>
                              <a:srgbClr val="FF0000"/>
                            </a:solidFill>
                            <a:latin typeface="Cambria Math" panose="02040503050406030204" pitchFamily="18" charset="0"/>
                            <a:ea typeface="標楷體" panose="03000509000000000000" pitchFamily="65" charset="-120"/>
                          </a:rPr>
                          <m:t>𝑡</m:t>
                        </m:r>
                      </m:sub>
                      <m:sup>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b="0" i="1" kern="2600" smtClean="0">
                            <a:solidFill>
                              <a:srgbClr val="FF0000"/>
                            </a:solidFill>
                            <a:latin typeface="Cambria Math" panose="02040503050406030204" pitchFamily="18" charset="0"/>
                            <a:ea typeface="標楷體" panose="03000509000000000000" pitchFamily="65" charset="-120"/>
                          </a:rPr>
                          <m:t>,</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𝑡</m:t>
                            </m:r>
                          </m:e>
                          <m:sub>
                            <m:r>
                              <a:rPr lang="en-US" altLang="zh-TW" i="1">
                                <a:solidFill>
                                  <a:srgbClr val="FF0000"/>
                                </a:solidFill>
                                <a:latin typeface="Cambria Math" panose="02040503050406030204" pitchFamily="18" charset="0"/>
                              </a:rPr>
                              <m:t>0</m:t>
                            </m:r>
                          </m:sub>
                        </m:sSub>
                      </m:sup>
                      <m:e>
                        <m:r>
                          <a:rPr lang="en-US" altLang="zh-TW" i="1" kern="2600">
                            <a:solidFill>
                              <a:srgbClr val="FF0000"/>
                            </a:solidFill>
                            <a:latin typeface="Cambria Math" panose="02040503050406030204" pitchFamily="18" charset="0"/>
                            <a:ea typeface="標楷體" panose="03000509000000000000" pitchFamily="65" charset="-120"/>
                          </a:rPr>
                          <m:t>𝑡</m:t>
                        </m:r>
                      </m:e>
                    </m:sPre>
                  </m:oMath>
                </a14:m>
                <a:r>
                  <a:rPr lang="en-US" altLang="zh-TW" kern="2600" dirty="0">
                    <a:latin typeface="Times New Roman" panose="02020603050405020304" pitchFamily="18" charset="0"/>
                    <a:ea typeface="標楷體" panose="03000509000000000000" pitchFamily="65" charset="-120"/>
                  </a:rPr>
                  <a:t>+</a:t>
                </a:r>
                <a14:m>
                  <m:oMath xmlns:m="http://schemas.openxmlformats.org/officeDocument/2006/math">
                    <m:sPre>
                      <m:sPrePr>
                        <m:ctrlPr>
                          <a:rPr lang="zh-TW" altLang="zh-TW" i="1" kern="2600" smtClean="0">
                            <a:solidFill>
                              <a:srgbClr val="FF0000"/>
                            </a:solidFill>
                            <a:latin typeface="Cambria Math" panose="02040503050406030204" pitchFamily="18" charset="0"/>
                            <a:ea typeface="Cambria Math" panose="02040503050406030204" pitchFamily="18" charset="0"/>
                          </a:rPr>
                        </m:ctrlPr>
                      </m:sPrePr>
                      <m:sub>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i="1" kern="2600">
                            <a:solidFill>
                              <a:srgbClr val="FF0000"/>
                            </a:solidFill>
                            <a:latin typeface="Cambria Math" panose="02040503050406030204" pitchFamily="18" charset="0"/>
                            <a:ea typeface="標楷體" panose="03000509000000000000" pitchFamily="65" charset="-120"/>
                          </a:rPr>
                          <m:t>,</m:t>
                        </m:r>
                        <m:r>
                          <a:rPr lang="en-US" altLang="zh-TW" i="1" kern="2600">
                            <a:solidFill>
                              <a:srgbClr val="FF0000"/>
                            </a:solidFill>
                            <a:latin typeface="Cambria Math" panose="02040503050406030204" pitchFamily="18" charset="0"/>
                            <a:ea typeface="標楷體" panose="03000509000000000000" pitchFamily="65" charset="-120"/>
                          </a:rPr>
                          <m:t>𝑡</m:t>
                        </m:r>
                      </m:sub>
                      <m:sup>
                        <m:r>
                          <a:rPr lang="en-US" altLang="zh-TW" i="1" kern="2600">
                            <a:solidFill>
                              <a:srgbClr val="FF0000"/>
                            </a:solidFill>
                            <a:latin typeface="Cambria Math" panose="02040503050406030204" pitchFamily="18" charset="0"/>
                            <a:ea typeface="標楷體" panose="03000509000000000000" pitchFamily="65" charset="-120"/>
                          </a:rPr>
                          <m:t>𝑜𝑟𝑔</m:t>
                        </m:r>
                        <m:r>
                          <a:rPr lang="en-US" altLang="zh-TW" i="1" kern="2600">
                            <a:solidFill>
                              <a:srgbClr val="FF0000"/>
                            </a:solidFill>
                            <a:latin typeface="Cambria Math" panose="02040503050406030204" pitchFamily="18" charset="0"/>
                            <a:ea typeface="標楷體" panose="03000509000000000000" pitchFamily="65" charset="-120"/>
                          </a:rPr>
                          <m:t>,</m:t>
                        </m:r>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𝑡</m:t>
                            </m:r>
                          </m:e>
                          <m:sub>
                            <m:r>
                              <a:rPr lang="en-US" altLang="zh-TW" i="1">
                                <a:solidFill>
                                  <a:srgbClr val="FF0000"/>
                                </a:solidFill>
                                <a:latin typeface="Cambria Math" panose="02040503050406030204" pitchFamily="18" charset="0"/>
                              </a:rPr>
                              <m:t>0</m:t>
                            </m:r>
                          </m:sub>
                        </m:sSub>
                      </m:sup>
                      <m:e>
                        <m:r>
                          <a:rPr lang="en-US" altLang="zh-TW" b="0" i="1" smtClean="0">
                            <a:solidFill>
                              <a:srgbClr val="FF0000"/>
                            </a:solidFill>
                            <a:latin typeface="Cambria Math" panose="02040503050406030204" pitchFamily="18" charset="0"/>
                          </a:rPr>
                          <m:t>𝑅</m:t>
                        </m:r>
                      </m:e>
                    </m:sPre>
                    <m:sSub>
                      <m:sSubPr>
                        <m:ctrlPr>
                          <a:rPr lang="zh-TW" altLang="zh-TW" i="1" kern="2600" smtClean="0">
                            <a:solidFill>
                              <a:schemeClr val="tx1"/>
                            </a:solidFill>
                            <a:latin typeface="Cambria Math" panose="02040503050406030204" pitchFamily="18" charset="0"/>
                            <a:ea typeface="Cambria Math" panose="02040503050406030204" pitchFamily="18" charset="0"/>
                          </a:rPr>
                        </m:ctrlPr>
                      </m:sSubPr>
                      <m:e>
                        <m:sPre>
                          <m:sPrePr>
                            <m:ctrlPr>
                              <a:rPr lang="zh-TW" altLang="zh-TW" i="1" kern="2600">
                                <a:solidFill>
                                  <a:schemeClr val="tx1"/>
                                </a:solidFill>
                                <a:latin typeface="Cambria Math" panose="02040503050406030204" pitchFamily="18" charset="0"/>
                                <a:ea typeface="Cambria Math" panose="02040503050406030204" pitchFamily="18" charset="0"/>
                              </a:rPr>
                            </m:ctrlPr>
                          </m:sPrePr>
                          <m:sub/>
                          <m:sup>
                            <m:r>
                              <a:rPr lang="en-US" altLang="zh-TW" i="1" kern="2600">
                                <a:solidFill>
                                  <a:schemeClr val="tx1"/>
                                </a:solidFill>
                                <a:latin typeface="Cambria Math" panose="02040503050406030204" pitchFamily="18" charset="0"/>
                                <a:ea typeface="標楷體" panose="03000509000000000000" pitchFamily="65" charset="-120"/>
                              </a:rPr>
                              <m:t>𝑜𝑟𝑔</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kern="2600">
                                <a:solidFill>
                                  <a:schemeClr val="tx1"/>
                                </a:solidFill>
                                <a:latin typeface="Cambria Math" panose="02040503050406030204" pitchFamily="18" charset="0"/>
                                <a:ea typeface="標楷體" panose="03000509000000000000" pitchFamily="65" charset="-120"/>
                              </a:rPr>
                              <m:t>𝑡</m:t>
                            </m:r>
                          </m:sup>
                          <m:e>
                            <m:r>
                              <a:rPr lang="en-US" altLang="zh-TW" i="1" kern="2600">
                                <a:solidFill>
                                  <a:schemeClr val="tx1"/>
                                </a:solidFill>
                                <a:latin typeface="Cambria Math" panose="02040503050406030204" pitchFamily="18" charset="0"/>
                                <a:ea typeface="標楷體" panose="03000509000000000000" pitchFamily="65" charset="-120"/>
                              </a:rPr>
                              <m:t>𝑃</m:t>
                            </m:r>
                          </m:e>
                        </m:sPre>
                      </m:e>
                      <m:sub>
                        <m:r>
                          <a:rPr lang="en-US" altLang="zh-TW" i="1" kern="2600">
                            <a:solidFill>
                              <a:schemeClr val="tx1"/>
                            </a:solidFill>
                            <a:latin typeface="Cambria Math" panose="02040503050406030204" pitchFamily="18" charset="0"/>
                            <a:ea typeface="標楷體" panose="03000509000000000000" pitchFamily="65" charset="-120"/>
                          </a:rPr>
                          <m:t>𝑆𝑀</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a:solidFill>
                              <a:schemeClr val="tx1"/>
                            </a:solidFill>
                            <a:latin typeface="Cambria Math" panose="02040503050406030204" pitchFamily="18" charset="0"/>
                          </a:rPr>
                          <m:t>𝑡</m:t>
                        </m:r>
                        <m:r>
                          <a:rPr lang="en-US" altLang="zh-TW" i="1" smtClean="0">
                            <a:solidFill>
                              <a:schemeClr val="tx1"/>
                            </a:solidFill>
                            <a:latin typeface="Cambria Math" panose="02040503050406030204" pitchFamily="18" charset="0"/>
                          </a:rPr>
                          <m:t> </m:t>
                        </m:r>
                        <m:r>
                          <a:rPr lang="en-US" altLang="zh-TW" i="1" kern="2600">
                            <a:solidFill>
                              <a:schemeClr val="tx1"/>
                            </a:solidFill>
                            <a:latin typeface="Cambria Math" panose="02040503050406030204" pitchFamily="18" charset="0"/>
                            <a:ea typeface="標楷體" panose="03000509000000000000" pitchFamily="65" charset="-120"/>
                          </a:rPr>
                          <m:t>(</m:t>
                        </m:r>
                        <m:r>
                          <a:rPr lang="en-US" altLang="zh-TW" i="1" kern="2600">
                            <a:solidFill>
                              <a:schemeClr val="tx1"/>
                            </a:solidFill>
                            <a:latin typeface="Cambria Math" panose="02040503050406030204" pitchFamily="18" charset="0"/>
                            <a:ea typeface="標楷體" panose="03000509000000000000" pitchFamily="65" charset="-120"/>
                          </a:rPr>
                          <m:t>𝑖</m:t>
                        </m:r>
                        <m:r>
                          <a:rPr lang="en-US" altLang="zh-TW" i="1" kern="2600">
                            <a:solidFill>
                              <a:schemeClr val="tx1"/>
                            </a:solidFill>
                            <a:latin typeface="Cambria Math" panose="02040503050406030204" pitchFamily="18" charset="0"/>
                            <a:ea typeface="標楷體" panose="03000509000000000000" pitchFamily="65" charset="-120"/>
                          </a:rPr>
                          <m:t>)</m:t>
                        </m:r>
                      </m:sub>
                    </m:sSub>
                  </m:oMath>
                </a14:m>
                <a:endParaRPr lang="zh-TW" altLang="zh-TW" sz="2400" kern="2600" dirty="0">
                  <a:latin typeface="Times New Roman" panose="02020603050405020304" pitchFamily="18" charset="0"/>
                  <a:ea typeface="標楷體" panose="03000509000000000000" pitchFamily="65" charset="-120"/>
                </a:endParaRPr>
              </a:p>
              <a:p>
                <a:pPr>
                  <a:spcAft>
                    <a:spcPts val="0"/>
                  </a:spcAft>
                </a:pPr>
                <a:endParaRPr lang="zh-TW" altLang="zh-TW" sz="2000" kern="2600" dirty="0">
                  <a:latin typeface="Times New Roman" panose="02020603050405020304" pitchFamily="18" charset="0"/>
                  <a:ea typeface="標楷體" panose="03000509000000000000" pitchFamily="65" charset="-120"/>
                </a:endParaRPr>
              </a:p>
            </p:txBody>
          </p:sp>
        </mc:Choice>
        <mc:Fallback xmlns="">
          <p:sp>
            <p:nvSpPr>
              <p:cNvPr id="40" name="矩形 39"/>
              <p:cNvSpPr>
                <a:spLocks noRot="1" noChangeAspect="1" noMove="1" noResize="1" noEditPoints="1" noAdjustHandles="1" noChangeArrowheads="1" noChangeShapeType="1" noTextEdit="1"/>
              </p:cNvSpPr>
              <p:nvPr/>
            </p:nvSpPr>
            <p:spPr>
              <a:xfrm>
                <a:off x="5978064" y="5624674"/>
                <a:ext cx="4223207" cy="1036951"/>
              </a:xfrm>
              <a:prstGeom prst="rect">
                <a:avLst/>
              </a:prstGeom>
              <a:blipFill>
                <a:blip r:embed="rId5"/>
                <a:stretch>
                  <a:fillRect l="-1301" t="-2941"/>
                </a:stretch>
              </a:blipFill>
            </p:spPr>
            <p:txBody>
              <a:bodyPr/>
              <a:lstStyle/>
              <a:p>
                <a:r>
                  <a:rPr lang="zh-TW" altLang="en-US">
                    <a:noFill/>
                  </a:rPr>
                  <a:t> </a:t>
                </a:r>
              </a:p>
            </p:txBody>
          </p:sp>
        </mc:Fallback>
      </mc:AlternateContent>
      <p:grpSp>
        <p:nvGrpSpPr>
          <p:cNvPr id="41" name="群組 40"/>
          <p:cNvGrpSpPr/>
          <p:nvPr/>
        </p:nvGrpSpPr>
        <p:grpSpPr>
          <a:xfrm rot="1677599">
            <a:off x="6550917" y="1643468"/>
            <a:ext cx="1188719" cy="1217797"/>
            <a:chOff x="5087389" y="3901438"/>
            <a:chExt cx="1025237" cy="1050316"/>
          </a:xfrm>
        </p:grpSpPr>
        <p:cxnSp>
          <p:nvCxnSpPr>
            <p:cNvPr id="42" name="直線單箭頭接點 41"/>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43" name="直線單箭頭接點 42"/>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44" name="直線單箭頭接點 43"/>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sp>
        <p:nvSpPr>
          <p:cNvPr id="57" name="文字方塊 56"/>
          <p:cNvSpPr txBox="1"/>
          <p:nvPr/>
        </p:nvSpPr>
        <p:spPr>
          <a:xfrm>
            <a:off x="6181863" y="2020572"/>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TW" sz="1800" b="0" i="0" u="none" strike="noStrike" kern="0" cap="none" spc="0" normalizeH="0" baseline="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org,t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5" name="直線單箭頭接點 4"/>
          <p:cNvCxnSpPr/>
          <p:nvPr/>
        </p:nvCxnSpPr>
        <p:spPr>
          <a:xfrm flipV="1">
            <a:off x="3881336" y="2579344"/>
            <a:ext cx="2947239" cy="2367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單箭頭接點 3"/>
          <p:cNvCxnSpPr/>
          <p:nvPr/>
        </p:nvCxnSpPr>
        <p:spPr>
          <a:xfrm flipV="1">
            <a:off x="8781183" y="1870780"/>
            <a:ext cx="426184" cy="305589"/>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2" name="群組 1"/>
          <p:cNvGrpSpPr/>
          <p:nvPr/>
        </p:nvGrpSpPr>
        <p:grpSpPr>
          <a:xfrm>
            <a:off x="7446380" y="1385132"/>
            <a:ext cx="2958559" cy="2083732"/>
            <a:chOff x="7446380" y="1385132"/>
            <a:chExt cx="2958559" cy="2083732"/>
          </a:xfrm>
        </p:grpSpPr>
        <p:sp>
          <p:nvSpPr>
            <p:cNvPr id="28" name="橢圓 27"/>
            <p:cNvSpPr/>
            <p:nvPr/>
          </p:nvSpPr>
          <p:spPr>
            <a:xfrm rot="1677599">
              <a:off x="7446380" y="1385132"/>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橢圓 28"/>
            <p:cNvSpPr/>
            <p:nvPr/>
          </p:nvSpPr>
          <p:spPr>
            <a:xfrm rot="1677599">
              <a:off x="7464389" y="237149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橢圓 30"/>
            <p:cNvSpPr/>
            <p:nvPr/>
          </p:nvSpPr>
          <p:spPr>
            <a:xfrm rot="1677599">
              <a:off x="7969210" y="320285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橢圓 31"/>
            <p:cNvSpPr/>
            <p:nvPr/>
          </p:nvSpPr>
          <p:spPr>
            <a:xfrm rot="1677599">
              <a:off x="9306240" y="160210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橢圓 32"/>
            <p:cNvSpPr/>
            <p:nvPr/>
          </p:nvSpPr>
          <p:spPr>
            <a:xfrm rot="1677599">
              <a:off x="10138933" y="222371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橢圓 33"/>
            <p:cNvSpPr/>
            <p:nvPr/>
          </p:nvSpPr>
          <p:spPr>
            <a:xfrm rot="1677599">
              <a:off x="9520049" y="2935856"/>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35" name="直線單箭頭接點 34"/>
          <p:cNvCxnSpPr/>
          <p:nvPr/>
        </p:nvCxnSpPr>
        <p:spPr>
          <a:xfrm>
            <a:off x="7132946" y="2478036"/>
            <a:ext cx="853130" cy="7183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字方塊 35"/>
              <p:cNvSpPr txBox="1"/>
              <p:nvPr/>
            </p:nvSpPr>
            <p:spPr>
              <a:xfrm>
                <a:off x="7657604" y="3391051"/>
                <a:ext cx="975359" cy="4571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sPre>
                            <m:sPrePr>
                              <m:ctrlP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rPr>
                              </m:ctrlPr>
                            </m:sPrePr>
                            <m:sub/>
                            <m:sup>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org</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sup>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𝑃</m:t>
                              </m:r>
                            </m:e>
                          </m:sPre>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𝑆𝑀</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m:oMathPara>
                </a14:m>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36" name="文字方塊 35"/>
              <p:cNvSpPr txBox="1">
                <a:spLocks noRot="1" noChangeAspect="1" noMove="1" noResize="1" noEditPoints="1" noAdjustHandles="1" noChangeArrowheads="1" noChangeShapeType="1" noTextEdit="1"/>
              </p:cNvSpPr>
              <p:nvPr/>
            </p:nvSpPr>
            <p:spPr>
              <a:xfrm>
                <a:off x="7657604" y="3391051"/>
                <a:ext cx="975359" cy="457176"/>
              </a:xfrm>
              <a:prstGeom prst="rect">
                <a:avLst/>
              </a:prstGeom>
              <a:blipFill>
                <a:blip r:embed="rId6"/>
                <a:stretch>
                  <a:fillRect r="-34375"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9012317" y="1928242"/>
                <a:ext cx="1690783"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i="1" smtClean="0">
                              <a:solidFill>
                                <a:srgbClr val="92D050"/>
                              </a:solidFill>
                              <a:latin typeface="Cambria Math" panose="02040503050406030204" pitchFamily="18" charset="0"/>
                            </a:rPr>
                          </m:ctrlPr>
                        </m:sSubPr>
                        <m:e>
                          <m:r>
                            <m:rPr>
                              <m:sty m:val="p"/>
                            </m:rPr>
                            <a:rPr lang="en-US" altLang="zh-TW">
                              <a:solidFill>
                                <a:srgbClr val="92D050"/>
                              </a:solidFill>
                              <a:latin typeface="Cambria Math" panose="02040503050406030204" pitchFamily="18" charset="0"/>
                            </a:rPr>
                            <m:t>deformation</m:t>
                          </m:r>
                        </m:e>
                        <m:sub>
                          <m:r>
                            <a:rPr lang="en-US" altLang="zh-TW" i="1">
                              <a:solidFill>
                                <a:srgbClr val="92D050"/>
                              </a:solidFill>
                              <a:latin typeface="Cambria Math" panose="02040503050406030204" pitchFamily="18" charset="0"/>
                            </a:rPr>
                            <m:t>(</m:t>
                          </m:r>
                          <m:r>
                            <a:rPr lang="en-US" altLang="zh-TW" i="1">
                              <a:solidFill>
                                <a:srgbClr val="92D050"/>
                              </a:solidFill>
                              <a:latin typeface="Cambria Math" panose="02040503050406030204" pitchFamily="18" charset="0"/>
                            </a:rPr>
                            <m:t>𝑖</m:t>
                          </m:r>
                          <m:r>
                            <a:rPr lang="en-US" altLang="zh-TW" i="1">
                              <a:solidFill>
                                <a:srgbClr val="92D050"/>
                              </a:solidFill>
                              <a:latin typeface="Cambria Math" panose="02040503050406030204" pitchFamily="18" charset="0"/>
                            </a:rPr>
                            <m:t>)</m:t>
                          </m:r>
                        </m:sub>
                      </m:sSub>
                    </m:oMath>
                  </m:oMathPara>
                </a14:m>
                <a:endParaRPr lang="zh-TW" altLang="en-US" dirty="0">
                  <a:solidFill>
                    <a:srgbClr val="92D050"/>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9012317" y="1928242"/>
                <a:ext cx="1690783" cy="396006"/>
              </a:xfrm>
              <a:prstGeom prst="rect">
                <a:avLst/>
              </a:prstGeom>
              <a:blipFill>
                <a:blip r:embed="rId7"/>
                <a:stretch>
                  <a:fillRect b="-9231"/>
                </a:stretch>
              </a:blipFill>
            </p:spPr>
            <p:txBody>
              <a:bodyPr/>
              <a:lstStyle/>
              <a:p>
                <a:r>
                  <a:rPr lang="zh-TW" altLang="en-US">
                    <a:noFill/>
                  </a:rPr>
                  <a:t> </a:t>
                </a:r>
              </a:p>
            </p:txBody>
          </p:sp>
        </mc:Fallback>
      </mc:AlternateContent>
      <p:sp>
        <p:nvSpPr>
          <p:cNvPr id="61" name="標題 1"/>
          <p:cNvSpPr>
            <a:spLocks noGrp="1"/>
          </p:cNvSpPr>
          <p:nvPr>
            <p:ph type="title"/>
          </p:nvPr>
        </p:nvSpPr>
        <p:spPr>
          <a:xfrm>
            <a:off x="2592925" y="624110"/>
            <a:ext cx="4184393" cy="678141"/>
          </a:xfrm>
        </p:spPr>
        <p:txBody>
          <a:bodyPr>
            <a:noAutofit/>
          </a:bodyPr>
          <a:lstStyle/>
          <a:p>
            <a:pPr lvl="0" defTabSz="914400" eaLnBrk="0" fontAlgn="base" hangingPunct="0">
              <a:spcAft>
                <a:spcPct val="0"/>
              </a:spcAft>
            </a:pPr>
            <a:r>
              <a:rPr lang="en-US" altLang="zh-TW" sz="2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Least square</a:t>
            </a:r>
            <a:r>
              <a:rPr lang="zh-TW" altLang="en-US" sz="2800" b="1" dirty="0">
                <a:solidFill>
                  <a:prstClr val="black"/>
                </a:solidFill>
                <a:latin typeface="標楷體" panose="03000509000000000000" pitchFamily="65" charset="-120"/>
                <a:ea typeface="標楷體" panose="03000509000000000000" pitchFamily="65" charset="-120"/>
                <a:cs typeface="+mn-cs"/>
              </a:rPr>
              <a:t>求旋轉矩陣</a:t>
            </a:r>
            <a:endParaRPr lang="en-US" altLang="zh-TW" sz="2800" b="1" dirty="0">
              <a:solidFill>
                <a:prstClr val="black"/>
              </a:solidFill>
              <a:latin typeface="標楷體" panose="03000509000000000000" pitchFamily="65" charset="-120"/>
              <a:ea typeface="標楷體" panose="03000509000000000000" pitchFamily="65" charset="-120"/>
              <a:cs typeface="+mn-cs"/>
            </a:endParaRPr>
          </a:p>
        </p:txBody>
      </p:sp>
      <p:sp>
        <p:nvSpPr>
          <p:cNvPr id="3" name="橢圓 2"/>
          <p:cNvSpPr/>
          <p:nvPr/>
        </p:nvSpPr>
        <p:spPr>
          <a:xfrm>
            <a:off x="5851954" y="5804016"/>
            <a:ext cx="1421481" cy="75668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p:cNvSpPr/>
          <p:nvPr/>
        </p:nvSpPr>
        <p:spPr>
          <a:xfrm>
            <a:off x="8836132" y="5804016"/>
            <a:ext cx="1274164" cy="6782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8781183" y="5359353"/>
            <a:ext cx="692031" cy="366423"/>
          </a:xfrm>
          <a:prstGeom prst="rect">
            <a:avLst/>
          </a:prstGeom>
          <a:noFill/>
          <a:ln w="57150">
            <a:solidFill>
              <a:srgbClr val="00B0F0"/>
            </a:solidFill>
          </a:ln>
        </p:spPr>
        <p:txBody>
          <a:bodyPr wrap="square" rtlCol="0">
            <a:spAutoFit/>
          </a:bodyPr>
          <a:lstStyle/>
          <a:p>
            <a:r>
              <a:rPr lang="zh-TW" altLang="en-US" dirty="0" smtClean="0">
                <a:latin typeface="標楷體" panose="03000509000000000000" pitchFamily="65" charset="-120"/>
                <a:ea typeface="標楷體" panose="03000509000000000000" pitchFamily="65" charset="-120"/>
              </a:rPr>
              <a:t>已知</a:t>
            </a:r>
            <a:endParaRPr lang="zh-TW" altLang="en-US" dirty="0">
              <a:latin typeface="標楷體" panose="03000509000000000000" pitchFamily="65" charset="-120"/>
              <a:ea typeface="標楷體" panose="03000509000000000000" pitchFamily="65" charset="-120"/>
            </a:endParaRPr>
          </a:p>
        </p:txBody>
      </p:sp>
      <mc:AlternateContent xmlns:mc="http://schemas.openxmlformats.org/markup-compatibility/2006" xmlns:a14="http://schemas.microsoft.com/office/drawing/2010/main">
        <mc:Choice Requires="a14">
          <p:sp>
            <p:nvSpPr>
              <p:cNvPr id="7" name="矩形 6"/>
              <p:cNvSpPr/>
              <p:nvPr/>
            </p:nvSpPr>
            <p:spPr>
              <a:xfrm>
                <a:off x="10201271" y="5984864"/>
                <a:ext cx="1817421" cy="396006"/>
              </a:xfrm>
              <a:prstGeom prst="rect">
                <a:avLst/>
              </a:prstGeom>
            </p:spPr>
            <p:txBody>
              <a:bodyPr wrap="none">
                <a:spAutoFit/>
              </a:bodyPr>
              <a:lstStyle/>
              <a:p>
                <a:r>
                  <a:rPr lang="en-US" altLang="zh-TW" dirty="0">
                    <a:solidFill>
                      <a:srgbClr val="92D050"/>
                    </a:solidFill>
                  </a:rPr>
                  <a:t>+</a:t>
                </a:r>
                <a14:m>
                  <m:oMath xmlns:m="http://schemas.openxmlformats.org/officeDocument/2006/math">
                    <m:r>
                      <a:rPr lang="en-US" altLang="zh-TW">
                        <a:solidFill>
                          <a:srgbClr val="92D050"/>
                        </a:solidFill>
                        <a:latin typeface="Cambria Math" panose="02040503050406030204" pitchFamily="18" charset="0"/>
                      </a:rPr>
                      <m:t> </m:t>
                    </m:r>
                    <m:sSub>
                      <m:sSubPr>
                        <m:ctrlPr>
                          <a:rPr lang="zh-TW" altLang="zh-TW" i="1">
                            <a:solidFill>
                              <a:srgbClr val="92D050"/>
                            </a:solidFill>
                            <a:latin typeface="Cambria Math" panose="02040503050406030204" pitchFamily="18" charset="0"/>
                          </a:rPr>
                        </m:ctrlPr>
                      </m:sSubPr>
                      <m:e>
                        <m:r>
                          <m:rPr>
                            <m:sty m:val="p"/>
                          </m:rPr>
                          <a:rPr lang="en-US" altLang="zh-TW">
                            <a:solidFill>
                              <a:srgbClr val="92D050"/>
                            </a:solidFill>
                            <a:latin typeface="Cambria Math" panose="02040503050406030204" pitchFamily="18" charset="0"/>
                          </a:rPr>
                          <m:t>deformation</m:t>
                        </m:r>
                      </m:e>
                      <m:sub>
                        <m:r>
                          <a:rPr lang="en-US" altLang="zh-TW" i="1">
                            <a:solidFill>
                              <a:srgbClr val="92D050"/>
                            </a:solidFill>
                            <a:latin typeface="Cambria Math" panose="02040503050406030204" pitchFamily="18" charset="0"/>
                          </a:rPr>
                          <m:t>(</m:t>
                        </m:r>
                        <m:r>
                          <a:rPr lang="en-US" altLang="zh-TW" i="1">
                            <a:solidFill>
                              <a:srgbClr val="92D050"/>
                            </a:solidFill>
                            <a:latin typeface="Cambria Math" panose="02040503050406030204" pitchFamily="18" charset="0"/>
                          </a:rPr>
                          <m:t>𝑖</m:t>
                        </m:r>
                        <m:r>
                          <a:rPr lang="en-US" altLang="zh-TW" i="1">
                            <a:solidFill>
                              <a:srgbClr val="92D050"/>
                            </a:solidFill>
                            <a:latin typeface="Cambria Math" panose="02040503050406030204" pitchFamily="18" charset="0"/>
                          </a:rPr>
                          <m:t>)</m:t>
                        </m:r>
                      </m:sub>
                    </m:sSub>
                  </m:oMath>
                </a14:m>
                <a:endParaRPr lang="zh-TW"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0201271" y="5984864"/>
                <a:ext cx="1817421" cy="396006"/>
              </a:xfrm>
              <a:prstGeom prst="rect">
                <a:avLst/>
              </a:prstGeom>
              <a:blipFill>
                <a:blip r:embed="rId8"/>
                <a:stretch>
                  <a:fillRect l="-2676" t="-10769" b="-153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p:cNvSpPr txBox="1"/>
              <p:nvPr/>
            </p:nvSpPr>
            <p:spPr>
              <a:xfrm>
                <a:off x="8275738" y="439444"/>
                <a:ext cx="391626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初始坐標系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病人坐標系</a:t>
                </a:r>
                <a:r>
                  <a:rPr kumimoji="0" lang="en-US" altLang="zh-TW"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mc:Choice>
        <mc:Fallback xmlns="">
          <p:sp>
            <p:nvSpPr>
              <p:cNvPr id="38" name="文字方塊 37"/>
              <p:cNvSpPr txBox="1">
                <a:spLocks noRot="1" noChangeAspect="1" noMove="1" noResize="1" noEditPoints="1" noAdjustHandles="1" noChangeArrowheads="1" noChangeShapeType="1" noTextEdit="1"/>
              </p:cNvSpPr>
              <p:nvPr/>
            </p:nvSpPr>
            <p:spPr>
              <a:xfrm>
                <a:off x="8275738" y="439444"/>
                <a:ext cx="3916262" cy="369332"/>
              </a:xfrm>
              <a:prstGeom prst="rect">
                <a:avLst/>
              </a:prstGeom>
              <a:blipFill>
                <a:blip r:embed="rId5"/>
                <a:stretch>
                  <a:fillRect l="-1402" t="-8197" b="-26230"/>
                </a:stretch>
              </a:blipFill>
            </p:spPr>
            <p:txBody>
              <a:bodyPr/>
              <a:lstStyle/>
              <a:p>
                <a:r>
                  <a:rPr lang="zh-TW" altLang="en-US">
                    <a:noFill/>
                  </a:rPr>
                  <a:t> </a:t>
                </a:r>
              </a:p>
            </p:txBody>
          </p:sp>
        </mc:Fallback>
      </mc:AlternateContent>
      <p:sp>
        <p:nvSpPr>
          <p:cNvPr id="39" name="文字方塊 38"/>
          <p:cNvSpPr txBox="1"/>
          <p:nvPr/>
        </p:nvSpPr>
        <p:spPr>
          <a:xfrm>
            <a:off x="8341600" y="919900"/>
            <a:ext cx="3850399"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TW" sz="1800" b="0" i="0" u="none" strike="noStrike" kern="0" cap="none" spc="0" normalizeH="0" baseline="0" noProof="0" dirty="0" err="1" smtClean="0">
                <a:ln>
                  <a:noFill/>
                </a:ln>
                <a:solidFill>
                  <a:prstClr val="black"/>
                </a:solidFill>
                <a:effectLst/>
                <a:uLnTx/>
                <a:uFillTx/>
                <a:latin typeface="Times New Roman" panose="02020603050405020304" pitchFamily="18" charset="0"/>
                <a:cs typeface="Times New Roman" panose="02020603050405020304" pitchFamily="18" charset="0"/>
              </a:rPr>
              <a:t>org,t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TW" altLang="en-US" sz="1800" b="0" i="0" u="none" strike="noStrike" kern="0" cap="none" spc="0" normalizeH="0" baseline="0" noProof="0" dirty="0" smtClean="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rPr>
              <a:t>其他時刻下皮膚坐標系</a:t>
            </a:r>
            <a:endParaRPr kumimoji="0" lang="zh-TW" altLang="en-US" sz="1800" b="0" i="0" u="none" strike="noStrike" kern="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34842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6" grpId="0"/>
      <p:bldP spid="3" grpId="0" animBg="1"/>
      <p:bldP spid="37" grpId="0" animBg="1"/>
      <p:bldP spid="6" grpId="0" animBg="1"/>
      <p:bldP spid="7"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7434306" y="4109610"/>
            <a:ext cx="2944936" cy="923330"/>
          </a:xfrm>
          <a:prstGeom prst="rect">
            <a:avLst/>
          </a:prstGeom>
          <a:noFill/>
        </p:spPr>
        <p:txBody>
          <a:bodyPr wrap="square" rtlCol="0">
            <a:spAutoFit/>
          </a:bodyPr>
          <a:lstStyle/>
          <a:p>
            <a:r>
              <a:rPr lang="zh-TW" altLang="en-US" sz="5400" dirty="0">
                <a:latin typeface="標楷體" panose="03000509000000000000" pitchFamily="65" charset="-120"/>
                <a:ea typeface="標楷體" panose="03000509000000000000" pitchFamily="65" charset="-120"/>
              </a:rPr>
              <a:t>緒論</a:t>
            </a:r>
          </a:p>
        </p:txBody>
      </p:sp>
      <p:sp>
        <p:nvSpPr>
          <p:cNvPr id="7" name="L-圖案 6"/>
          <p:cNvSpPr/>
          <p:nvPr/>
        </p:nvSpPr>
        <p:spPr>
          <a:xfrm rot="16200000">
            <a:off x="7657237" y="2846748"/>
            <a:ext cx="3449053" cy="3449053"/>
          </a:xfrm>
          <a:prstGeom prst="corner">
            <a:avLst>
              <a:gd name="adj1" fmla="val 14651"/>
              <a:gd name="adj2" fmla="val 1511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p:cNvSpPr>
            <a:spLocks noGrp="1"/>
          </p:cNvSpPr>
          <p:nvPr>
            <p:ph type="sldNum" sz="quarter" idx="12"/>
          </p:nvPr>
        </p:nvSpPr>
        <p:spPr/>
        <p:txBody>
          <a:bodyPr/>
          <a:lstStyle/>
          <a:p>
            <a:fld id="{947994E6-6C4B-41BF-86D6-CAF6AF4852A8}" type="slidenum">
              <a:rPr lang="zh-TW" altLang="en-US" smtClean="0"/>
              <a:t>3</a:t>
            </a:fld>
            <a:endParaRPr lang="zh-TW" altLang="en-US"/>
          </a:p>
        </p:txBody>
      </p:sp>
    </p:spTree>
    <p:extLst>
      <p:ext uri="{BB962C8B-B14F-4D97-AF65-F5344CB8AC3E}">
        <p14:creationId xmlns:p14="http://schemas.microsoft.com/office/powerpoint/2010/main" val="177985535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496680" y="1909265"/>
                <a:ext cx="8915400" cy="589502"/>
              </a:xfrm>
            </p:spPr>
            <p:txBody>
              <a:bodyPr/>
              <a:lstStyle/>
              <a:p>
                <a14:m>
                  <m:oMath xmlns:m="http://schemas.openxmlformats.org/officeDocument/2006/math">
                    <m:sSub>
                      <m:sSubPr>
                        <m:ctrlPr>
                          <a:rPr lang="zh-TW" altLang="zh-TW" i="1" smtClean="0">
                            <a:solidFill>
                              <a:srgbClr val="92D050"/>
                            </a:solidFill>
                            <a:latin typeface="Cambria Math" panose="02040503050406030204" pitchFamily="18" charset="0"/>
                          </a:rPr>
                        </m:ctrlPr>
                      </m:sSubPr>
                      <m:e>
                        <m:r>
                          <m:rPr>
                            <m:sty m:val="p"/>
                          </m:rPr>
                          <a:rPr lang="en-US" altLang="zh-TW">
                            <a:solidFill>
                              <a:srgbClr val="92D050"/>
                            </a:solidFill>
                            <a:latin typeface="Cambria Math" panose="02040503050406030204" pitchFamily="18" charset="0"/>
                          </a:rPr>
                          <m:t>deformation</m:t>
                        </m:r>
                      </m:e>
                      <m:sub>
                        <m:r>
                          <a:rPr lang="en-US" altLang="zh-TW" i="1">
                            <a:solidFill>
                              <a:srgbClr val="92D050"/>
                            </a:solidFill>
                            <a:latin typeface="Cambria Math" panose="02040503050406030204" pitchFamily="18" charset="0"/>
                          </a:rPr>
                          <m:t>(</m:t>
                        </m:r>
                        <m:r>
                          <a:rPr lang="en-US" altLang="zh-TW" i="1">
                            <a:solidFill>
                              <a:srgbClr val="92D050"/>
                            </a:solidFill>
                            <a:latin typeface="Cambria Math" panose="02040503050406030204" pitchFamily="18" charset="0"/>
                          </a:rPr>
                          <m:t>𝑖</m:t>
                        </m:r>
                        <m:r>
                          <a:rPr lang="en-US" altLang="zh-TW" i="1">
                            <a:solidFill>
                              <a:srgbClr val="92D050"/>
                            </a:solidFill>
                            <a:latin typeface="Cambria Math" panose="02040503050406030204" pitchFamily="18" charset="0"/>
                          </a:rPr>
                          <m:t>)</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sPre>
                          <m:sPrePr>
                            <m:ctrlPr>
                              <a:rPr lang="zh-TW" altLang="zh-TW" i="1">
                                <a:latin typeface="Cambria Math" panose="02040503050406030204" pitchFamily="18" charset="0"/>
                              </a:rPr>
                            </m:ctrlPr>
                          </m:sPrePr>
                          <m:sub/>
                          <m:sup>
                            <m:r>
                              <a:rPr lang="en-US" altLang="zh-TW" i="1">
                                <a:latin typeface="Cambria Math" panose="02040503050406030204" pitchFamily="18" charset="0"/>
                              </a:rPr>
                              <m:t>𝑜𝑟𝑔</m:t>
                            </m:r>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0</m:t>
                            </m:r>
                          </m:sup>
                          <m:e>
                            <m:r>
                              <a:rPr lang="en-US" altLang="zh-TW" i="1">
                                <a:latin typeface="Cambria Math" panose="02040503050406030204" pitchFamily="18" charset="0"/>
                              </a:rPr>
                              <m:t>𝑃</m:t>
                            </m:r>
                          </m:e>
                        </m:sPre>
                      </m:e>
                      <m:sub>
                        <m:r>
                          <a:rPr lang="en-US" altLang="zh-TW" i="1">
                            <a:latin typeface="Cambria Math" panose="02040503050406030204" pitchFamily="18" charset="0"/>
                          </a:rPr>
                          <m:t>𝑆𝑀</m:t>
                        </m:r>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i="1">
                            <a:latin typeface="Cambria Math" panose="02040503050406030204" pitchFamily="18" charset="0"/>
                          </a:rPr>
                          <m:t>𝑖</m:t>
                        </m:r>
                        <m:r>
                          <a:rPr lang="en-US" altLang="zh-TW" i="1">
                            <a:latin typeface="Cambria Math" panose="02040503050406030204" pitchFamily="18" charset="0"/>
                          </a:rPr>
                          <m:t>)</m:t>
                        </m:r>
                      </m:sub>
                    </m:sSub>
                    <m:r>
                      <a:rPr lang="en-US" altLang="zh-TW" i="1">
                        <a:latin typeface="Cambria Math" panose="02040503050406030204" pitchFamily="18" charset="0"/>
                      </a:rPr>
                      <m:t>−</m:t>
                    </m:r>
                  </m:oMath>
                </a14:m>
                <a:r>
                  <a:rPr lang="en-US" altLang="zh-TW" dirty="0"/>
                  <a:t> (</a:t>
                </a:r>
                <a14:m>
                  <m:oMath xmlns:m="http://schemas.openxmlformats.org/officeDocument/2006/math">
                    <m:sPre>
                      <m:sPrePr>
                        <m:ctrlPr>
                          <a:rPr lang="zh-TW" altLang="zh-TW" i="1">
                            <a:solidFill>
                              <a:srgbClr val="FF0000"/>
                            </a:solidFill>
                            <a:latin typeface="Cambria Math" panose="02040503050406030204" pitchFamily="18" charset="0"/>
                          </a:rPr>
                        </m:ctrlPr>
                      </m:sPrePr>
                      <m:sub>
                        <m:r>
                          <a:rPr lang="en-US" altLang="zh-TW" i="1">
                            <a:solidFill>
                              <a:srgbClr val="FF0000"/>
                            </a:solidFill>
                            <a:latin typeface="Cambria Math" panose="02040503050406030204" pitchFamily="18" charset="0"/>
                          </a:rPr>
                          <m:t>𝑜𝑟𝑔</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𝑡</m:t>
                        </m:r>
                      </m:sub>
                      <m:sup>
                        <m:r>
                          <a:rPr lang="en-US" altLang="zh-TW" i="1">
                            <a:solidFill>
                              <a:srgbClr val="FF0000"/>
                            </a:solidFill>
                            <a:latin typeface="Cambria Math" panose="02040503050406030204" pitchFamily="18" charset="0"/>
                          </a:rPr>
                          <m:t>𝑜𝑟𝑔</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𝑡</m:t>
                        </m:r>
                        <m:r>
                          <a:rPr lang="en-US" altLang="zh-TW" i="1">
                            <a:solidFill>
                              <a:srgbClr val="FF0000"/>
                            </a:solidFill>
                            <a:latin typeface="Cambria Math" panose="02040503050406030204" pitchFamily="18" charset="0"/>
                          </a:rPr>
                          <m:t>0</m:t>
                        </m:r>
                      </m:sup>
                      <m:e>
                        <m:r>
                          <a:rPr lang="en-US" altLang="zh-TW" i="1">
                            <a:solidFill>
                              <a:srgbClr val="FF0000"/>
                            </a:solidFill>
                            <a:latin typeface="Cambria Math" panose="02040503050406030204" pitchFamily="18" charset="0"/>
                          </a:rPr>
                          <m:t>𝑡</m:t>
                        </m:r>
                      </m:e>
                    </m:sPre>
                  </m:oMath>
                </a14:m>
                <a:r>
                  <a:rPr lang="en-US" altLang="zh-TW" dirty="0">
                    <a:solidFill>
                      <a:srgbClr val="FF0000"/>
                    </a:solidFill>
                  </a:rPr>
                  <a:t>+</a:t>
                </a:r>
                <a14:m>
                  <m:oMath xmlns:m="http://schemas.openxmlformats.org/officeDocument/2006/math">
                    <m:sPre>
                      <m:sPrePr>
                        <m:ctrlPr>
                          <a:rPr lang="zh-TW" altLang="zh-TW" i="1">
                            <a:solidFill>
                              <a:srgbClr val="FF0000"/>
                            </a:solidFill>
                            <a:latin typeface="Cambria Math" panose="02040503050406030204" pitchFamily="18" charset="0"/>
                          </a:rPr>
                        </m:ctrlPr>
                      </m:sPrePr>
                      <m:sub>
                        <m:r>
                          <a:rPr lang="en-US" altLang="zh-TW" i="1">
                            <a:solidFill>
                              <a:srgbClr val="FF0000"/>
                            </a:solidFill>
                            <a:latin typeface="Cambria Math" panose="02040503050406030204" pitchFamily="18" charset="0"/>
                          </a:rPr>
                          <m:t>𝑜𝑟𝑔</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𝑡</m:t>
                        </m:r>
                      </m:sub>
                      <m:sup>
                        <m:r>
                          <a:rPr lang="en-US" altLang="zh-TW" i="1">
                            <a:solidFill>
                              <a:srgbClr val="FF0000"/>
                            </a:solidFill>
                            <a:latin typeface="Cambria Math" panose="02040503050406030204" pitchFamily="18" charset="0"/>
                          </a:rPr>
                          <m:t>𝑜𝑟𝑔</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𝑡</m:t>
                        </m:r>
                        <m:r>
                          <a:rPr lang="en-US" altLang="zh-TW" i="1">
                            <a:solidFill>
                              <a:srgbClr val="FF0000"/>
                            </a:solidFill>
                            <a:latin typeface="Cambria Math" panose="02040503050406030204" pitchFamily="18" charset="0"/>
                          </a:rPr>
                          <m:t>0</m:t>
                        </m:r>
                      </m:sup>
                      <m:e>
                        <m:r>
                          <a:rPr lang="en-US" altLang="zh-TW" i="1">
                            <a:solidFill>
                              <a:srgbClr val="FF0000"/>
                            </a:solidFill>
                            <a:latin typeface="Cambria Math" panose="02040503050406030204" pitchFamily="18" charset="0"/>
                          </a:rPr>
                          <m:t>𝑅</m:t>
                        </m:r>
                      </m:e>
                    </m:sPre>
                  </m:oMath>
                </a14:m>
                <a:r>
                  <a:rPr lang="en-US" altLang="zh-TW" dirty="0"/>
                  <a:t>*</a:t>
                </a:r>
                <a14:m>
                  <m:oMath xmlns:m="http://schemas.openxmlformats.org/officeDocument/2006/math">
                    <m:sSub>
                      <m:sSubPr>
                        <m:ctrlPr>
                          <a:rPr lang="zh-TW" altLang="zh-TW" i="1">
                            <a:latin typeface="Cambria Math" panose="02040503050406030204" pitchFamily="18" charset="0"/>
                          </a:rPr>
                        </m:ctrlPr>
                      </m:sSubPr>
                      <m:e>
                        <m:sPre>
                          <m:sPrePr>
                            <m:ctrlPr>
                              <a:rPr lang="zh-TW" altLang="zh-TW" i="1">
                                <a:latin typeface="Cambria Math" panose="02040503050406030204" pitchFamily="18" charset="0"/>
                              </a:rPr>
                            </m:ctrlPr>
                          </m:sPrePr>
                          <m:sub/>
                          <m:sup>
                            <m:r>
                              <a:rPr lang="en-US" altLang="zh-TW" i="1">
                                <a:latin typeface="Cambria Math" panose="02040503050406030204" pitchFamily="18" charset="0"/>
                              </a:rPr>
                              <m:t>𝑜𝑟𝑔</m:t>
                            </m:r>
                            <m:r>
                              <a:rPr lang="en-US" altLang="zh-TW" i="1">
                                <a:latin typeface="Cambria Math" panose="02040503050406030204" pitchFamily="18" charset="0"/>
                              </a:rPr>
                              <m:t>,</m:t>
                            </m:r>
                            <m:r>
                              <a:rPr lang="en-US" altLang="zh-TW" i="1">
                                <a:latin typeface="Cambria Math" panose="02040503050406030204" pitchFamily="18" charset="0"/>
                              </a:rPr>
                              <m:t>𝑡</m:t>
                            </m:r>
                          </m:sup>
                          <m:e>
                            <m:r>
                              <a:rPr lang="en-US" altLang="zh-TW" i="1">
                                <a:latin typeface="Cambria Math" panose="02040503050406030204" pitchFamily="18" charset="0"/>
                              </a:rPr>
                              <m:t>𝑃</m:t>
                            </m:r>
                          </m:e>
                        </m:sPre>
                      </m:e>
                      <m:sub>
                        <m:r>
                          <a:rPr lang="en-US" altLang="zh-TW" i="1">
                            <a:latin typeface="Cambria Math" panose="02040503050406030204" pitchFamily="18" charset="0"/>
                          </a:rPr>
                          <m:t>𝑆𝑀</m:t>
                        </m:r>
                        <m:r>
                          <a:rPr lang="en-US" altLang="zh-TW" i="1">
                            <a:latin typeface="Cambria Math" panose="02040503050406030204" pitchFamily="18" charset="0"/>
                          </a:rPr>
                          <m:t>,</m:t>
                        </m:r>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i="1">
                            <a:latin typeface="Cambria Math" panose="02040503050406030204" pitchFamily="18" charset="0"/>
                          </a:rPr>
                          <m:t>𝑖</m:t>
                        </m:r>
                        <m:r>
                          <a:rPr lang="en-US" altLang="zh-TW" i="1">
                            <a:latin typeface="Cambria Math" panose="02040503050406030204" pitchFamily="18" charset="0"/>
                          </a:rPr>
                          <m:t>)</m:t>
                        </m:r>
                      </m:sub>
                    </m:sSub>
                  </m:oMath>
                </a14:m>
                <a:r>
                  <a:rPr lang="en-US" altLang="zh-TW" dirty="0" smtClean="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least square function</a:t>
                </a:r>
              </a:p>
              <a:p>
                <a:endParaRPr lang="en-US" altLang="zh-TW" dirty="0"/>
              </a:p>
              <a:p>
                <a:pPr marL="0" indent="0">
                  <a:buNone/>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496680" y="1909265"/>
                <a:ext cx="8915400" cy="589502"/>
              </a:xfrm>
              <a:blipFill>
                <a:blip r:embed="rId3"/>
                <a:stretch>
                  <a:fillRect l="-479"/>
                </a:stretch>
              </a:blipFill>
            </p:spPr>
            <p:txBody>
              <a:bodyPr/>
              <a:lstStyle/>
              <a:p>
                <a:r>
                  <a:rPr lang="zh-TW" altLang="en-US">
                    <a:noFill/>
                  </a:rPr>
                  <a:t> </a:t>
                </a:r>
              </a:p>
            </p:txBody>
          </p:sp>
        </mc:Fallback>
      </mc:AlternateContent>
      <p:sp>
        <p:nvSpPr>
          <p:cNvPr id="6" name="投影片編號版面配置區 5"/>
          <p:cNvSpPr>
            <a:spLocks noGrp="1"/>
          </p:cNvSpPr>
          <p:nvPr>
            <p:ph type="sldNum" sz="quarter" idx="12"/>
          </p:nvPr>
        </p:nvSpPr>
        <p:spPr/>
        <p:txBody>
          <a:bodyPr/>
          <a:lstStyle/>
          <a:p>
            <a:fld id="{947994E6-6C4B-41BF-86D6-CAF6AF4852A8}" type="slidenum">
              <a:rPr lang="zh-TW" altLang="en-US" smtClean="0"/>
              <a:t>30</a:t>
            </a:fld>
            <a:endParaRPr lang="zh-TW" altLang="en-US"/>
          </a:p>
        </p:txBody>
      </p:sp>
      <p:sp>
        <p:nvSpPr>
          <p:cNvPr id="7" name="標題 1"/>
          <p:cNvSpPr>
            <a:spLocks noGrp="1"/>
          </p:cNvSpPr>
          <p:nvPr>
            <p:ph type="title"/>
          </p:nvPr>
        </p:nvSpPr>
        <p:spPr>
          <a:xfrm>
            <a:off x="2592925" y="624110"/>
            <a:ext cx="4184393" cy="678141"/>
          </a:xfrm>
        </p:spPr>
        <p:txBody>
          <a:bodyPr>
            <a:noAutofit/>
          </a:bodyPr>
          <a:lstStyle/>
          <a:p>
            <a:pPr lvl="0" defTabSz="914400" eaLnBrk="0" fontAlgn="base" hangingPunct="0">
              <a:spcAft>
                <a:spcPct val="0"/>
              </a:spcAft>
            </a:pPr>
            <a:r>
              <a:rPr lang="en-US" altLang="zh-TW" sz="2800"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Least square</a:t>
            </a:r>
            <a:r>
              <a:rPr lang="zh-TW" altLang="en-US" sz="2800" b="1" dirty="0">
                <a:solidFill>
                  <a:prstClr val="black"/>
                </a:solidFill>
                <a:latin typeface="標楷體" panose="03000509000000000000" pitchFamily="65" charset="-120"/>
                <a:ea typeface="標楷體" panose="03000509000000000000" pitchFamily="65" charset="-120"/>
                <a:cs typeface="+mn-cs"/>
              </a:rPr>
              <a:t>求旋轉矩陣</a:t>
            </a:r>
            <a:endParaRPr lang="en-US" altLang="zh-TW" sz="2800" b="1" dirty="0">
              <a:solidFill>
                <a:prstClr val="black"/>
              </a:solidFill>
              <a:latin typeface="標楷體" panose="03000509000000000000" pitchFamily="65" charset="-120"/>
              <a:ea typeface="標楷體" panose="03000509000000000000" pitchFamily="65" charset="-120"/>
              <a:cs typeface="+mn-cs"/>
            </a:endParaRPr>
          </a:p>
        </p:txBody>
      </p:sp>
      <p:sp>
        <p:nvSpPr>
          <p:cNvPr id="5" name="文字方塊 4"/>
          <p:cNvSpPr txBox="1"/>
          <p:nvPr/>
        </p:nvSpPr>
        <p:spPr>
          <a:xfrm>
            <a:off x="5595619" y="6581001"/>
            <a:ext cx="3116866"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a:t>
            </a:r>
            <a:r>
              <a:rPr lang="en-US" altLang="zh-TW" sz="1200" dirty="0" err="1" smtClean="0">
                <a:latin typeface="Times New Roman" panose="02020603050405020304" pitchFamily="18" charset="0"/>
                <a:cs typeface="Times New Roman" panose="02020603050405020304" pitchFamily="18" charset="0"/>
              </a:rPr>
              <a:t>Sorkine-Hornung</a:t>
            </a:r>
            <a:r>
              <a:rPr lang="en-US" altLang="zh-TW" sz="1200" dirty="0" smtClean="0">
                <a:latin typeface="Times New Roman" panose="02020603050405020304" pitchFamily="18" charset="0"/>
                <a:cs typeface="Times New Roman" panose="02020603050405020304" pitchFamily="18" charset="0"/>
              </a:rPr>
              <a:t> and </a:t>
            </a:r>
            <a:r>
              <a:rPr lang="en-US" altLang="zh-TW" sz="1200" dirty="0" err="1" smtClean="0">
                <a:latin typeface="Times New Roman" panose="02020603050405020304" pitchFamily="18" charset="0"/>
                <a:cs typeface="Times New Roman" panose="02020603050405020304" pitchFamily="18" charset="0"/>
              </a:rPr>
              <a:t>Rabinovich</a:t>
            </a:r>
            <a:r>
              <a:rPr lang="en-US" altLang="zh-TW" sz="1200" dirty="0" smtClean="0">
                <a:latin typeface="Times New Roman" panose="02020603050405020304" pitchFamily="18" charset="0"/>
                <a:cs typeface="Times New Roman" panose="02020603050405020304" pitchFamily="18" charset="0"/>
              </a:rPr>
              <a:t> 2017)</a:t>
            </a:r>
            <a:endParaRPr lang="zh-TW" altLang="en-US" sz="1200" dirty="0">
              <a:latin typeface="Times New Roman" panose="02020603050405020304" pitchFamily="18" charset="0"/>
              <a:cs typeface="Times New Roman" panose="02020603050405020304" pitchFamily="18" charset="0"/>
            </a:endParaRPr>
          </a:p>
        </p:txBody>
      </p:sp>
      <p:sp>
        <p:nvSpPr>
          <p:cNvPr id="4" name="矩形 3"/>
          <p:cNvSpPr/>
          <p:nvPr/>
        </p:nvSpPr>
        <p:spPr>
          <a:xfrm>
            <a:off x="4452520" y="3443555"/>
            <a:ext cx="3041151" cy="1409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latin typeface="Times New Roman" panose="02020603050405020304" pitchFamily="18" charset="0"/>
                <a:cs typeface="Times New Roman" panose="02020603050405020304" pitchFamily="18" charset="0"/>
              </a:rPr>
              <a:t>Least square function</a:t>
            </a:r>
          </a:p>
          <a:p>
            <a:pPr algn="ctr"/>
            <a:r>
              <a:rPr lang="en-US" altLang="zh-TW" dirty="0" smtClean="0">
                <a:latin typeface="Times New Roman" panose="02020603050405020304" pitchFamily="18" charset="0"/>
                <a:cs typeface="Times New Roman" panose="02020603050405020304" pitchFamily="18" charset="0"/>
              </a:rPr>
              <a:t>(SVD)</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文字方塊 40"/>
              <p:cNvSpPr txBox="1"/>
              <p:nvPr/>
            </p:nvSpPr>
            <p:spPr>
              <a:xfrm>
                <a:off x="2496680" y="3433008"/>
                <a:ext cx="613384" cy="28750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sPre>
                            <m:sPrePr>
                              <m:ctrlP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rPr>
                              </m:ctrlPr>
                            </m:sPrePr>
                            <m:sub/>
                            <m:sup>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org</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sup>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𝑃</m:t>
                              </m:r>
                            </m:e>
                          </m:sPre>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𝑆𝑀</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m:oMathPara>
                </a14:m>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41" name="文字方塊 40"/>
              <p:cNvSpPr txBox="1">
                <a:spLocks noRot="1" noChangeAspect="1" noMove="1" noResize="1" noEditPoints="1" noAdjustHandles="1" noChangeArrowheads="1" noChangeShapeType="1" noTextEdit="1"/>
              </p:cNvSpPr>
              <p:nvPr/>
            </p:nvSpPr>
            <p:spPr>
              <a:xfrm>
                <a:off x="2496680" y="3433008"/>
                <a:ext cx="613384" cy="287509"/>
              </a:xfrm>
              <a:prstGeom prst="rect">
                <a:avLst/>
              </a:prstGeom>
              <a:blipFill>
                <a:blip r:embed="rId4"/>
                <a:stretch>
                  <a:fillRect r="-123000" b="-702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2496680" y="4335439"/>
                <a:ext cx="613384" cy="28750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sPre>
                            <m:sPrePr>
                              <m:ctrlPr>
                                <a:rPr kumimoji="0" lang="en-US" altLang="zh-TW" sz="1800" b="0" i="1" u="none" strike="noStrike" kern="0" cap="none" spc="0" normalizeH="0" baseline="0" noProof="0" dirty="0" smtClean="0">
                                  <a:ln>
                                    <a:noFill/>
                                  </a:ln>
                                  <a:solidFill>
                                    <a:prstClr val="black"/>
                                  </a:solidFill>
                                  <a:effectLst/>
                                  <a:uLnTx/>
                                  <a:uFillTx/>
                                  <a:latin typeface="Cambria Math" panose="02040503050406030204" pitchFamily="18" charset="0"/>
                                </a:rPr>
                              </m:ctrlPr>
                            </m:sPrePr>
                            <m:sub/>
                            <m:sup>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org</m:t>
                              </m:r>
                              <m:r>
                                <m:rPr>
                                  <m:nor/>
                                </m:rPr>
                                <a:rPr kumimoji="0" lang="en-US" altLang="zh-TW"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m:t>
                              </m:r>
                              <m:sSub>
                                <m:sSubPr>
                                  <m:ctrlP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0</m:t>
                                  </m:r>
                                </m:sub>
                              </m:sSub>
                            </m:sup>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𝑃</m:t>
                              </m:r>
                            </m:e>
                          </m:sPre>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𝑆𝑀</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a:ln>
                                    <a:noFill/>
                                  </a:ln>
                                  <a:solidFill>
                                    <a:prstClr val="black"/>
                                  </a:solidFill>
                                  <a:effectLst/>
                                  <a:uLnTx/>
                                  <a:uFillTx/>
                                  <a:latin typeface="Cambria Math" panose="02040503050406030204" pitchFamily="18" charset="0"/>
                                </a:rPr>
                                <m:t>0</m:t>
                              </m:r>
                            </m:sub>
                          </m:s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m:t>
                          </m:r>
                        </m:sub>
                      </m:sSub>
                    </m:oMath>
                  </m:oMathPara>
                </a14:m>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42" name="文字方塊 41"/>
              <p:cNvSpPr txBox="1">
                <a:spLocks noRot="1" noChangeAspect="1" noMove="1" noResize="1" noEditPoints="1" noAdjustHandles="1" noChangeArrowheads="1" noChangeShapeType="1" noTextEdit="1"/>
              </p:cNvSpPr>
              <p:nvPr/>
            </p:nvSpPr>
            <p:spPr>
              <a:xfrm>
                <a:off x="2496680" y="4335439"/>
                <a:ext cx="613384" cy="287509"/>
              </a:xfrm>
              <a:prstGeom prst="rect">
                <a:avLst/>
              </a:prstGeom>
              <a:blipFill>
                <a:blip r:embed="rId5"/>
                <a:stretch>
                  <a:fillRect r="-139000" b="-70213"/>
                </a:stretch>
              </a:blipFill>
            </p:spPr>
            <p:txBody>
              <a:bodyPr/>
              <a:lstStyle/>
              <a:p>
                <a:r>
                  <a:rPr lang="zh-TW" altLang="en-US">
                    <a:noFill/>
                  </a:rPr>
                  <a:t> </a:t>
                </a:r>
              </a:p>
            </p:txBody>
          </p:sp>
        </mc:Fallback>
      </mc:AlternateContent>
      <p:cxnSp>
        <p:nvCxnSpPr>
          <p:cNvPr id="44" name="直線單箭頭接點 43"/>
          <p:cNvCxnSpPr>
            <a:endCxn id="4" idx="1"/>
          </p:cNvCxnSpPr>
          <p:nvPr/>
        </p:nvCxnSpPr>
        <p:spPr>
          <a:xfrm>
            <a:off x="3110064" y="4148512"/>
            <a:ext cx="13424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V="1">
            <a:off x="7493671" y="4148512"/>
            <a:ext cx="821933" cy="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p:cNvSpPr/>
              <p:nvPr/>
            </p:nvSpPr>
            <p:spPr>
              <a:xfrm>
                <a:off x="8556518" y="3862679"/>
                <a:ext cx="3141886" cy="4514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zh-TW" altLang="zh-TW" i="1" smtClean="0">
                              <a:solidFill>
                                <a:srgbClr val="FF0000"/>
                              </a:solidFill>
                              <a:latin typeface="Cambria Math" panose="02040503050406030204" pitchFamily="18" charset="0"/>
                            </a:rPr>
                          </m:ctrlPr>
                        </m:sPrePr>
                        <m:sub>
                          <m:r>
                            <a:rPr lang="en-US" altLang="zh-TW" i="1">
                              <a:solidFill>
                                <a:srgbClr val="FF0000"/>
                              </a:solidFill>
                              <a:latin typeface="Cambria Math" panose="02040503050406030204" pitchFamily="18" charset="0"/>
                            </a:rPr>
                            <m:t>𝑜𝑟𝑔</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𝑡</m:t>
                          </m:r>
                        </m:sub>
                        <m:sup>
                          <m:r>
                            <a:rPr lang="en-US" altLang="zh-TW" i="1">
                              <a:solidFill>
                                <a:srgbClr val="FF0000"/>
                              </a:solidFill>
                              <a:latin typeface="Cambria Math" panose="02040503050406030204" pitchFamily="18" charset="0"/>
                            </a:rPr>
                            <m:t>𝑜𝑟𝑔</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𝑡</m:t>
                          </m:r>
                          <m:r>
                            <a:rPr lang="en-US" altLang="zh-TW" i="1">
                              <a:solidFill>
                                <a:srgbClr val="FF0000"/>
                              </a:solidFill>
                              <a:latin typeface="Cambria Math" panose="02040503050406030204" pitchFamily="18" charset="0"/>
                            </a:rPr>
                            <m:t>0</m:t>
                          </m:r>
                        </m:sup>
                        <m:e>
                          <m:r>
                            <a:rPr lang="en-US" altLang="zh-TW" i="1">
                              <a:solidFill>
                                <a:srgbClr val="FF0000"/>
                              </a:solidFill>
                              <a:latin typeface="Cambria Math" panose="02040503050406030204" pitchFamily="18" charset="0"/>
                            </a:rPr>
                            <m:t>𝑡</m:t>
                          </m:r>
                        </m:e>
                      </m:sPre>
                      <m:r>
                        <a:rPr lang="en-US" altLang="zh-TW" b="0" i="0" smtClean="0">
                          <a:solidFill>
                            <a:srgbClr val="FF0000"/>
                          </a:solidFill>
                          <a:latin typeface="Cambria Math" panose="02040503050406030204" pitchFamily="18" charset="0"/>
                        </a:rPr>
                        <m:t>,</m:t>
                      </m:r>
                      <m:sPre>
                        <m:sPrePr>
                          <m:ctrlPr>
                            <a:rPr lang="zh-TW" altLang="zh-TW" i="1">
                              <a:solidFill>
                                <a:srgbClr val="FF0000"/>
                              </a:solidFill>
                              <a:latin typeface="Cambria Math" panose="02040503050406030204" pitchFamily="18" charset="0"/>
                            </a:rPr>
                          </m:ctrlPr>
                        </m:sPrePr>
                        <m:sub>
                          <m:r>
                            <a:rPr lang="en-US" altLang="zh-TW" i="1">
                              <a:solidFill>
                                <a:srgbClr val="FF0000"/>
                              </a:solidFill>
                              <a:latin typeface="Cambria Math" panose="02040503050406030204" pitchFamily="18" charset="0"/>
                            </a:rPr>
                            <m:t>𝑜𝑟𝑔</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𝑡</m:t>
                          </m:r>
                        </m:sub>
                        <m:sup>
                          <m:r>
                            <a:rPr lang="en-US" altLang="zh-TW" i="1">
                              <a:solidFill>
                                <a:srgbClr val="FF0000"/>
                              </a:solidFill>
                              <a:latin typeface="Cambria Math" panose="02040503050406030204" pitchFamily="18" charset="0"/>
                            </a:rPr>
                            <m:t>𝑜𝑟𝑔</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𝑡</m:t>
                          </m:r>
                          <m:r>
                            <a:rPr lang="en-US" altLang="zh-TW" i="1">
                              <a:solidFill>
                                <a:srgbClr val="FF0000"/>
                              </a:solidFill>
                              <a:latin typeface="Cambria Math" panose="02040503050406030204" pitchFamily="18" charset="0"/>
                            </a:rPr>
                            <m:t>0</m:t>
                          </m:r>
                        </m:sup>
                        <m:e>
                          <m:r>
                            <a:rPr lang="en-US" altLang="zh-TW" i="1">
                              <a:solidFill>
                                <a:srgbClr val="FF0000"/>
                              </a:solidFill>
                              <a:latin typeface="Cambria Math" panose="02040503050406030204" pitchFamily="18" charset="0"/>
                            </a:rPr>
                            <m:t>𝑅</m:t>
                          </m:r>
                          <m:r>
                            <a:rPr lang="en-US" altLang="zh-TW" b="0" i="1" smtClean="0">
                              <a:solidFill>
                                <a:srgbClr val="FF0000"/>
                              </a:solidFill>
                              <a:latin typeface="Cambria Math" panose="02040503050406030204" pitchFamily="18" charset="0"/>
                            </a:rPr>
                            <m:t>,</m:t>
                          </m:r>
                        </m:e>
                      </m:sPre>
                      <m:sSub>
                        <m:sSubPr>
                          <m:ctrlPr>
                            <a:rPr lang="zh-TW" altLang="zh-TW" i="1">
                              <a:solidFill>
                                <a:srgbClr val="92D050"/>
                              </a:solidFill>
                              <a:latin typeface="Cambria Math" panose="02040503050406030204" pitchFamily="18" charset="0"/>
                            </a:rPr>
                          </m:ctrlPr>
                        </m:sSubPr>
                        <m:e>
                          <m:r>
                            <m:rPr>
                              <m:sty m:val="p"/>
                            </m:rPr>
                            <a:rPr lang="en-US" altLang="zh-TW">
                              <a:solidFill>
                                <a:srgbClr val="92D050"/>
                              </a:solidFill>
                              <a:latin typeface="Cambria Math" panose="02040503050406030204" pitchFamily="18" charset="0"/>
                            </a:rPr>
                            <m:t>deformation</m:t>
                          </m:r>
                        </m:e>
                        <m:sub>
                          <m:r>
                            <a:rPr lang="en-US" altLang="zh-TW" i="1">
                              <a:solidFill>
                                <a:srgbClr val="92D050"/>
                              </a:solidFill>
                              <a:latin typeface="Cambria Math" panose="02040503050406030204" pitchFamily="18" charset="0"/>
                            </a:rPr>
                            <m:t>(</m:t>
                          </m:r>
                          <m:r>
                            <a:rPr lang="en-US" altLang="zh-TW" i="1">
                              <a:solidFill>
                                <a:srgbClr val="92D050"/>
                              </a:solidFill>
                              <a:latin typeface="Cambria Math" panose="02040503050406030204" pitchFamily="18" charset="0"/>
                            </a:rPr>
                            <m:t>𝑖</m:t>
                          </m:r>
                          <m:r>
                            <a:rPr lang="en-US" altLang="zh-TW" i="1">
                              <a:solidFill>
                                <a:srgbClr val="92D050"/>
                              </a:solidFill>
                              <a:latin typeface="Cambria Math" panose="02040503050406030204" pitchFamily="18" charset="0"/>
                            </a:rPr>
                            <m:t>)</m:t>
                          </m:r>
                        </m:sub>
                      </m:sSub>
                    </m:oMath>
                  </m:oMathPara>
                </a14:m>
                <a:endParaRPr lang="zh-TW" altLang="en-US" dirty="0"/>
              </a:p>
            </p:txBody>
          </p:sp>
        </mc:Choice>
        <mc:Fallback xmlns="">
          <p:sp>
            <p:nvSpPr>
              <p:cNvPr id="51" name="矩形 50"/>
              <p:cNvSpPr>
                <a:spLocks noRot="1" noChangeAspect="1" noMove="1" noResize="1" noEditPoints="1" noAdjustHandles="1" noChangeArrowheads="1" noChangeShapeType="1" noTextEdit="1"/>
              </p:cNvSpPr>
              <p:nvPr/>
            </p:nvSpPr>
            <p:spPr>
              <a:xfrm>
                <a:off x="8556518" y="3862679"/>
                <a:ext cx="3141886" cy="451470"/>
              </a:xfrm>
              <a:prstGeom prst="rect">
                <a:avLst/>
              </a:prstGeom>
              <a:blipFill>
                <a:blip r:embed="rId6"/>
                <a:stretch>
                  <a:fillRect b="-405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980101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群組 67"/>
          <p:cNvGrpSpPr/>
          <p:nvPr/>
        </p:nvGrpSpPr>
        <p:grpSpPr>
          <a:xfrm>
            <a:off x="3078085" y="4521000"/>
            <a:ext cx="1188719" cy="1217797"/>
            <a:chOff x="5087389" y="3901438"/>
            <a:chExt cx="1025237" cy="1050316"/>
          </a:xfrm>
        </p:grpSpPr>
        <p:cxnSp>
          <p:nvCxnSpPr>
            <p:cNvPr id="76" name="直線單箭頭接點 75"/>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77" name="直線單箭頭接點 76"/>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78" name="直線單箭頭接點 77"/>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grpSp>
        <p:nvGrpSpPr>
          <p:cNvPr id="69" name="群組 68"/>
          <p:cNvGrpSpPr/>
          <p:nvPr/>
        </p:nvGrpSpPr>
        <p:grpSpPr>
          <a:xfrm>
            <a:off x="3989750" y="4387997"/>
            <a:ext cx="2042158" cy="1224880"/>
            <a:chOff x="1842062" y="3552734"/>
            <a:chExt cx="2042158" cy="1224880"/>
          </a:xfrm>
        </p:grpSpPr>
        <p:sp>
          <p:nvSpPr>
            <p:cNvPr id="70" name="橢圓 69"/>
            <p:cNvSpPr/>
            <p:nvPr/>
          </p:nvSpPr>
          <p:spPr>
            <a:xfrm>
              <a:off x="184206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1" name="橢圓 70"/>
            <p:cNvSpPr/>
            <p:nvPr/>
          </p:nvSpPr>
          <p:spPr>
            <a:xfrm>
              <a:off x="2249385" y="407657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2" name="橢圓 71"/>
            <p:cNvSpPr/>
            <p:nvPr/>
          </p:nvSpPr>
          <p:spPr>
            <a:xfrm>
              <a:off x="2864524" y="451160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橢圓 72"/>
            <p:cNvSpPr/>
            <p:nvPr/>
          </p:nvSpPr>
          <p:spPr>
            <a:xfrm>
              <a:off x="2717030" y="3552734"/>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4" name="橢圓 73"/>
            <p:cNvSpPr/>
            <p:nvPr/>
          </p:nvSpPr>
          <p:spPr>
            <a:xfrm>
              <a:off x="327462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5" name="橢圓 74"/>
            <p:cNvSpPr/>
            <p:nvPr/>
          </p:nvSpPr>
          <p:spPr>
            <a:xfrm>
              <a:off x="3618214" y="4264999"/>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80" name="文字方塊 79"/>
              <p:cNvSpPr txBox="1"/>
              <p:nvPr/>
            </p:nvSpPr>
            <p:spPr>
              <a:xfrm>
                <a:off x="2735009" y="5009798"/>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2735009" y="5009798"/>
                <a:ext cx="1012180" cy="369332"/>
              </a:xfrm>
              <a:prstGeom prst="rect">
                <a:avLst/>
              </a:prstGeom>
              <a:blipFill>
                <a:blip r:embed="rId2"/>
                <a:stretch>
                  <a:fillRect l="-5422" t="-10000" b="-26667"/>
                </a:stretch>
              </a:blipFill>
            </p:spPr>
            <p:txBody>
              <a:bodyPr/>
              <a:lstStyle/>
              <a:p>
                <a:r>
                  <a:rPr lang="zh-TW" altLang="en-US">
                    <a:noFill/>
                  </a:rPr>
                  <a:t> </a:t>
                </a:r>
              </a:p>
            </p:txBody>
          </p:sp>
        </mc:Fallback>
      </mc:AlternateContent>
      <p:sp>
        <p:nvSpPr>
          <p:cNvPr id="100" name="投影片編號版面配置區 99"/>
          <p:cNvSpPr>
            <a:spLocks noGrp="1"/>
          </p:cNvSpPr>
          <p:nvPr>
            <p:ph type="sldNum" sz="quarter" idx="12"/>
          </p:nvPr>
        </p:nvSpPr>
        <p:spPr/>
        <p:txBody>
          <a:bodyPr/>
          <a:lstStyle/>
          <a:p>
            <a:fld id="{947994E6-6C4B-41BF-86D6-CAF6AF4852A8}" type="slidenum">
              <a:rPr lang="zh-TW" altLang="en-US" smtClean="0"/>
              <a:t>31</a:t>
            </a:fld>
            <a:endParaRPr lang="zh-TW" altLang="en-US"/>
          </a:p>
        </p:txBody>
      </p:sp>
      <p:sp>
        <p:nvSpPr>
          <p:cNvPr id="6" name="文字方塊 5"/>
          <p:cNvSpPr txBox="1"/>
          <p:nvPr/>
        </p:nvSpPr>
        <p:spPr>
          <a:xfrm>
            <a:off x="6627068" y="5295362"/>
            <a:ext cx="1859041"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Skin marker</a:t>
            </a:r>
            <a:endParaRPr lang="zh-TW" altLang="en-US" sz="2400" dirty="0">
              <a:latin typeface="Times New Roman" panose="02020603050405020304" pitchFamily="18" charset="0"/>
              <a:cs typeface="Times New Roman" panose="02020603050405020304" pitchFamily="18" charset="0"/>
            </a:endParaRPr>
          </a:p>
        </p:txBody>
      </p:sp>
      <p:cxnSp>
        <p:nvCxnSpPr>
          <p:cNvPr id="8" name="直線單箭頭接點 7"/>
          <p:cNvCxnSpPr>
            <a:stCxn id="75" idx="6"/>
            <a:endCxn id="6" idx="1"/>
          </p:cNvCxnSpPr>
          <p:nvPr/>
        </p:nvCxnSpPr>
        <p:spPr>
          <a:xfrm>
            <a:off x="6031908" y="5233265"/>
            <a:ext cx="595160" cy="2929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圖片 45"/>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295469">
            <a:off x="1056915" y="1723872"/>
            <a:ext cx="3291840" cy="893064"/>
          </a:xfrm>
          <a:prstGeom prst="rect">
            <a:avLst/>
          </a:prstGeom>
        </p:spPr>
      </p:pic>
      <p:sp>
        <p:nvSpPr>
          <p:cNvPr id="48" name="文字方塊 47"/>
          <p:cNvSpPr txBox="1"/>
          <p:nvPr/>
        </p:nvSpPr>
        <p:spPr>
          <a:xfrm>
            <a:off x="2212507" y="1604731"/>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rPr>
              <a: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NDI</a:t>
            </a:r>
            <a:r>
              <a:rPr kumimoji="0" lang="en-US" altLang="zh-TW" sz="1800" b="0" i="0" u="none" strike="noStrike" kern="0" cap="none" spc="0" normalizeH="0" baseline="0" noProof="0" dirty="0" smtClean="0">
                <a:ln>
                  <a:noFill/>
                </a:ln>
                <a:solidFill>
                  <a:prstClr val="black"/>
                </a:solidFill>
                <a:effectLst/>
                <a:uLnTx/>
                <a:uFillTx/>
              </a:rPr>
              <a:t>}</a:t>
            </a:r>
            <a:endParaRPr kumimoji="0" lang="zh-TW" altLang="en-US" sz="1800" b="0" i="0" u="none" strike="noStrike" kern="0" cap="none" spc="0" normalizeH="0" baseline="0" noProof="0" dirty="0">
              <a:ln>
                <a:noFill/>
              </a:ln>
              <a:solidFill>
                <a:prstClr val="black"/>
              </a:solidFill>
              <a:effectLst/>
              <a:uLnTx/>
              <a:uFillTx/>
            </a:endParaRPr>
          </a:p>
        </p:txBody>
      </p:sp>
      <p:sp>
        <p:nvSpPr>
          <p:cNvPr id="50" name="標題 1"/>
          <p:cNvSpPr>
            <a:spLocks noGrp="1"/>
          </p:cNvSpPr>
          <p:nvPr>
            <p:ph type="title"/>
          </p:nvPr>
        </p:nvSpPr>
        <p:spPr>
          <a:xfrm>
            <a:off x="2592925" y="624110"/>
            <a:ext cx="4184393" cy="678141"/>
          </a:xfrm>
        </p:spPr>
        <p:txBody>
          <a:bodyPr>
            <a:noAutofit/>
          </a:bodyPr>
          <a:lstStyle/>
          <a:p>
            <a:r>
              <a:rPr lang="zh-TW" altLang="en-US" sz="4400" dirty="0">
                <a:latin typeface="標楷體" panose="03000509000000000000" pitchFamily="65" charset="-120"/>
                <a:ea typeface="標楷體" panose="03000509000000000000" pitchFamily="65" charset="-120"/>
              </a:rPr>
              <a:t>估測表面進入點</a:t>
            </a:r>
          </a:p>
        </p:txBody>
      </p:sp>
      <p:sp>
        <p:nvSpPr>
          <p:cNvPr id="9" name="十字形 8"/>
          <p:cNvSpPr/>
          <p:nvPr/>
        </p:nvSpPr>
        <p:spPr>
          <a:xfrm rot="3284310">
            <a:off x="4263795" y="3977112"/>
            <a:ext cx="484750" cy="484750"/>
          </a:xfrm>
          <a:prstGeom prst="plus">
            <a:avLst>
              <a:gd name="adj" fmla="val 391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p:cNvSpPr txBox="1"/>
          <p:nvPr/>
        </p:nvSpPr>
        <p:spPr>
          <a:xfrm>
            <a:off x="4768027" y="3881656"/>
            <a:ext cx="1859041"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Entry point</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33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r>
              <a:rPr lang="zh-TW" altLang="en-US" b="1" kern="0" dirty="0">
                <a:solidFill>
                  <a:schemeClr val="tx1"/>
                </a:solidFill>
                <a:latin typeface="標楷體" panose="03000509000000000000" pitchFamily="65" charset="-120"/>
                <a:ea typeface="標楷體" panose="03000509000000000000" pitchFamily="65" charset="-120"/>
              </a:rPr>
              <a:t>皮膚座標系</a:t>
            </a:r>
            <a:r>
              <a:rPr lang="zh-TW" altLang="en-US" b="1" kern="0" dirty="0" smtClean="0">
                <a:solidFill>
                  <a:schemeClr val="tx1"/>
                </a:solidFill>
                <a:latin typeface="標楷體" panose="03000509000000000000" pitchFamily="65" charset="-120"/>
                <a:ea typeface="標楷體" panose="03000509000000000000" pitchFamily="65" charset="-120"/>
              </a:rPr>
              <a:t>模型</a:t>
            </a:r>
            <a:endParaRPr lang="zh-TW" altLang="en-US" dirty="0"/>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32</a:t>
            </a:fld>
            <a:endParaRPr lang="zh-TW" altLang="en-US"/>
          </a:p>
        </p:txBody>
      </p:sp>
      <p:sp>
        <p:nvSpPr>
          <p:cNvPr id="5" name="矩形 4"/>
          <p:cNvSpPr/>
          <p:nvPr/>
        </p:nvSpPr>
        <p:spPr>
          <a:xfrm>
            <a:off x="260350" y="3438525"/>
            <a:ext cx="3946525" cy="1931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TW" sz="4000" dirty="0" err="1">
                <a:latin typeface="Times New Roman" panose="02020603050405020304" pitchFamily="18" charset="0"/>
                <a:ea typeface="標楷體" panose="03000509000000000000" pitchFamily="65" charset="-120"/>
                <a:cs typeface="Times New Roman" panose="02020603050405020304" pitchFamily="18" charset="0"/>
              </a:rPr>
              <a:t>Nonrigid</a:t>
            </a:r>
            <a:endParaRPr lang="en-US" altLang="zh-TW" sz="4000" dirty="0">
              <a:latin typeface="Times New Roman" panose="02020603050405020304" pitchFamily="18" charset="0"/>
              <a:ea typeface="標楷體" panose="03000509000000000000" pitchFamily="65" charset="-120"/>
              <a:cs typeface="Times New Roman" panose="02020603050405020304" pitchFamily="18" charset="0"/>
            </a:endParaRPr>
          </a:p>
          <a:p>
            <a:pPr algn="ctr" eaLnBrk="1" fontAlgn="auto" hangingPunct="1">
              <a:spcBef>
                <a:spcPts val="0"/>
              </a:spcBef>
              <a:spcAft>
                <a:spcPts val="0"/>
              </a:spcAft>
              <a:defRPr/>
            </a:pP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Deformation</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 name="文字方塊 4"/>
          <p:cNvSpPr txBox="1">
            <a:spLocks noChangeArrowheads="1"/>
          </p:cNvSpPr>
          <p:nvPr/>
        </p:nvSpPr>
        <p:spPr bwMode="auto">
          <a:xfrm>
            <a:off x="4271963" y="3975100"/>
            <a:ext cx="371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eaLnBrk="1" hangingPunct="1">
              <a:lnSpc>
                <a:spcPct val="100000"/>
              </a:lnSpc>
              <a:spcBef>
                <a:spcPct val="0"/>
              </a:spcBef>
              <a:buFontTx/>
              <a:buNone/>
            </a:pPr>
            <a:r>
              <a:rPr lang="en-US" altLang="zh-TW" sz="4800"/>
              <a:t>=</a:t>
            </a:r>
            <a:endParaRPr lang="zh-TW" altLang="en-US" sz="4800"/>
          </a:p>
        </p:txBody>
      </p:sp>
      <p:sp>
        <p:nvSpPr>
          <p:cNvPr id="7" name="矩形 6"/>
          <p:cNvSpPr/>
          <p:nvPr/>
        </p:nvSpPr>
        <p:spPr>
          <a:xfrm>
            <a:off x="4897438" y="3438525"/>
            <a:ext cx="2935287" cy="1931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Rigid </a:t>
            </a:r>
          </a:p>
          <a:p>
            <a:pPr algn="ctr" eaLnBrk="1" fontAlgn="auto" hangingPunct="1">
              <a:spcBef>
                <a:spcPts val="0"/>
              </a:spcBef>
              <a:spcAft>
                <a:spcPts val="0"/>
              </a:spcAft>
              <a:defRPr/>
            </a:pP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Transform</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矩形 7"/>
          <p:cNvSpPr/>
          <p:nvPr/>
        </p:nvSpPr>
        <p:spPr>
          <a:xfrm>
            <a:off x="8521700" y="3438525"/>
            <a:ext cx="3379788" cy="1931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Deformation</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文字方塊 7"/>
          <p:cNvSpPr txBox="1">
            <a:spLocks noChangeArrowheads="1"/>
          </p:cNvSpPr>
          <p:nvPr/>
        </p:nvSpPr>
        <p:spPr bwMode="auto">
          <a:xfrm>
            <a:off x="7991475" y="3960813"/>
            <a:ext cx="3714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新細明體" panose="02020500000000000000" pitchFamily="18" charset="-12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新細明體" panose="02020500000000000000" pitchFamily="18" charset="-12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新細明體" panose="02020500000000000000" pitchFamily="18" charset="-12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新細明體" panose="02020500000000000000" pitchFamily="18" charset="-120"/>
              </a:defRPr>
            </a:lvl9pPr>
          </a:lstStyle>
          <a:p>
            <a:pPr eaLnBrk="1" hangingPunct="1">
              <a:lnSpc>
                <a:spcPct val="100000"/>
              </a:lnSpc>
              <a:spcBef>
                <a:spcPct val="0"/>
              </a:spcBef>
              <a:buFontTx/>
              <a:buNone/>
            </a:pPr>
            <a:r>
              <a:rPr lang="en-US" altLang="zh-TW" sz="4800"/>
              <a:t>+</a:t>
            </a:r>
            <a:endParaRPr lang="zh-TW" altLang="en-US" sz="4800"/>
          </a:p>
        </p:txBody>
      </p:sp>
      <p:sp>
        <p:nvSpPr>
          <p:cNvPr id="10" name="矩形 9"/>
          <p:cNvSpPr/>
          <p:nvPr/>
        </p:nvSpPr>
        <p:spPr>
          <a:xfrm>
            <a:off x="8362950" y="2880519"/>
            <a:ext cx="3727450" cy="3048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30215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3823412" y="2450356"/>
            <a:ext cx="2751182" cy="4077978"/>
            <a:chOff x="3937866" y="2484475"/>
            <a:chExt cx="2751182" cy="4077978"/>
          </a:xfrm>
        </p:grpSpPr>
        <p:sp>
          <p:nvSpPr>
            <p:cNvPr id="2" name="圓角矩形 1"/>
            <p:cNvSpPr/>
            <p:nvPr/>
          </p:nvSpPr>
          <p:spPr>
            <a:xfrm rot="6814731">
              <a:off x="3593289" y="3961607"/>
              <a:ext cx="2945423" cy="225626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rot="1557183">
              <a:off x="5583900" y="3423586"/>
              <a:ext cx="385482" cy="5916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橢圓 2"/>
            <p:cNvSpPr/>
            <p:nvPr/>
          </p:nvSpPr>
          <p:spPr>
            <a:xfrm>
              <a:off x="5428199" y="2484475"/>
              <a:ext cx="1260849" cy="126084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8" name="群組 67"/>
          <p:cNvGrpSpPr/>
          <p:nvPr/>
        </p:nvGrpSpPr>
        <p:grpSpPr>
          <a:xfrm>
            <a:off x="3078085" y="4521000"/>
            <a:ext cx="1188719" cy="1217797"/>
            <a:chOff x="5087389" y="3901438"/>
            <a:chExt cx="1025237" cy="1050316"/>
          </a:xfrm>
        </p:grpSpPr>
        <p:cxnSp>
          <p:nvCxnSpPr>
            <p:cNvPr id="76" name="直線單箭頭接點 75"/>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77" name="直線單箭頭接點 76"/>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78" name="直線單箭頭接點 77"/>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grpSp>
        <p:nvGrpSpPr>
          <p:cNvPr id="69" name="群組 68"/>
          <p:cNvGrpSpPr/>
          <p:nvPr/>
        </p:nvGrpSpPr>
        <p:grpSpPr>
          <a:xfrm>
            <a:off x="3989750" y="4387997"/>
            <a:ext cx="2042158" cy="1224880"/>
            <a:chOff x="1842062" y="3552734"/>
            <a:chExt cx="2042158" cy="1224880"/>
          </a:xfrm>
        </p:grpSpPr>
        <p:sp>
          <p:nvSpPr>
            <p:cNvPr id="70" name="橢圓 69"/>
            <p:cNvSpPr/>
            <p:nvPr/>
          </p:nvSpPr>
          <p:spPr>
            <a:xfrm>
              <a:off x="184206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1" name="橢圓 70"/>
            <p:cNvSpPr/>
            <p:nvPr/>
          </p:nvSpPr>
          <p:spPr>
            <a:xfrm>
              <a:off x="2249385" y="407657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2" name="橢圓 71"/>
            <p:cNvSpPr/>
            <p:nvPr/>
          </p:nvSpPr>
          <p:spPr>
            <a:xfrm>
              <a:off x="2864524" y="451160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橢圓 72"/>
            <p:cNvSpPr/>
            <p:nvPr/>
          </p:nvSpPr>
          <p:spPr>
            <a:xfrm>
              <a:off x="2717030" y="3552734"/>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4" name="橢圓 73"/>
            <p:cNvSpPr/>
            <p:nvPr/>
          </p:nvSpPr>
          <p:spPr>
            <a:xfrm>
              <a:off x="327462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5" name="橢圓 74"/>
            <p:cNvSpPr/>
            <p:nvPr/>
          </p:nvSpPr>
          <p:spPr>
            <a:xfrm>
              <a:off x="3618214" y="4264999"/>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80" name="文字方塊 79"/>
              <p:cNvSpPr txBox="1"/>
              <p:nvPr/>
            </p:nvSpPr>
            <p:spPr>
              <a:xfrm>
                <a:off x="2735009" y="5009798"/>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2735009" y="5009798"/>
                <a:ext cx="1012180" cy="369332"/>
              </a:xfrm>
              <a:prstGeom prst="rect">
                <a:avLst/>
              </a:prstGeom>
              <a:blipFill>
                <a:blip r:embed="rId2"/>
                <a:stretch>
                  <a:fillRect l="-5422" t="-10000" b="-26667"/>
                </a:stretch>
              </a:blipFill>
            </p:spPr>
            <p:txBody>
              <a:bodyPr/>
              <a:lstStyle/>
              <a:p>
                <a:r>
                  <a:rPr lang="zh-TW" altLang="en-US">
                    <a:noFill/>
                  </a:rPr>
                  <a:t> </a:t>
                </a:r>
              </a:p>
            </p:txBody>
          </p:sp>
        </mc:Fallback>
      </mc:AlternateContent>
      <p:sp>
        <p:nvSpPr>
          <p:cNvPr id="100" name="投影片編號版面配置區 99"/>
          <p:cNvSpPr>
            <a:spLocks noGrp="1"/>
          </p:cNvSpPr>
          <p:nvPr>
            <p:ph type="sldNum" sz="quarter" idx="12"/>
          </p:nvPr>
        </p:nvSpPr>
        <p:spPr/>
        <p:txBody>
          <a:bodyPr/>
          <a:lstStyle/>
          <a:p>
            <a:fld id="{947994E6-6C4B-41BF-86D6-CAF6AF4852A8}" type="slidenum">
              <a:rPr lang="zh-TW" altLang="en-US" smtClean="0"/>
              <a:t>33</a:t>
            </a:fld>
            <a:endParaRPr lang="zh-TW" altLang="en-US"/>
          </a:p>
        </p:txBody>
      </p:sp>
      <p:sp>
        <p:nvSpPr>
          <p:cNvPr id="6" name="文字方塊 5"/>
          <p:cNvSpPr txBox="1"/>
          <p:nvPr/>
        </p:nvSpPr>
        <p:spPr>
          <a:xfrm>
            <a:off x="6627068" y="5295362"/>
            <a:ext cx="1859041"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Skin marker</a:t>
            </a:r>
            <a:endParaRPr lang="zh-TW" altLang="en-US" sz="2400" dirty="0">
              <a:latin typeface="Times New Roman" panose="02020603050405020304" pitchFamily="18" charset="0"/>
              <a:cs typeface="Times New Roman" panose="02020603050405020304" pitchFamily="18" charset="0"/>
            </a:endParaRPr>
          </a:p>
        </p:txBody>
      </p:sp>
      <p:cxnSp>
        <p:nvCxnSpPr>
          <p:cNvPr id="8" name="直線單箭頭接點 7"/>
          <p:cNvCxnSpPr>
            <a:stCxn id="75" idx="6"/>
            <a:endCxn id="6" idx="1"/>
          </p:cNvCxnSpPr>
          <p:nvPr/>
        </p:nvCxnSpPr>
        <p:spPr>
          <a:xfrm>
            <a:off x="6031908" y="5233265"/>
            <a:ext cx="595160" cy="2929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122894" y="1847240"/>
            <a:ext cx="1319149" cy="646331"/>
          </a:xfrm>
          <a:prstGeom prst="rect">
            <a:avLst/>
          </a:prstGeom>
          <a:noFill/>
        </p:spPr>
        <p:txBody>
          <a:bodyPr wrap="square" rtlCol="0">
            <a:spAutoFit/>
          </a:bodyPr>
          <a:lstStyle/>
          <a:p>
            <a:r>
              <a:rPr lang="zh-TW" altLang="en-US" sz="3600" dirty="0">
                <a:latin typeface="標楷體" panose="03000509000000000000" pitchFamily="65" charset="-120"/>
                <a:ea typeface="標楷體" panose="03000509000000000000" pitchFamily="65" charset="-120"/>
              </a:rPr>
              <a:t>病人</a:t>
            </a:r>
          </a:p>
        </p:txBody>
      </p:sp>
      <p:pic>
        <p:nvPicPr>
          <p:cNvPr id="46" name="圖片 45"/>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295469">
            <a:off x="1056915" y="1723872"/>
            <a:ext cx="3291840" cy="893064"/>
          </a:xfrm>
          <a:prstGeom prst="rect">
            <a:avLst/>
          </a:prstGeom>
        </p:spPr>
      </p:pic>
      <p:sp>
        <p:nvSpPr>
          <p:cNvPr id="48" name="文字方塊 47"/>
          <p:cNvSpPr txBox="1"/>
          <p:nvPr/>
        </p:nvSpPr>
        <p:spPr>
          <a:xfrm>
            <a:off x="2212507" y="1604731"/>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rPr>
              <a: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NDI</a:t>
            </a:r>
            <a:r>
              <a:rPr kumimoji="0" lang="en-US" altLang="zh-TW" sz="1800" b="0" i="0" u="none" strike="noStrike" kern="0" cap="none" spc="0" normalizeH="0" baseline="0" noProof="0" dirty="0" smtClean="0">
                <a:ln>
                  <a:noFill/>
                </a:ln>
                <a:solidFill>
                  <a:prstClr val="black"/>
                </a:solidFill>
                <a:effectLst/>
                <a:uLnTx/>
                <a:uFillTx/>
              </a:rPr>
              <a:t>}</a:t>
            </a:r>
            <a:endParaRPr kumimoji="0" lang="zh-TW" altLang="en-US" sz="1800" b="0" i="0" u="none" strike="noStrike" kern="0" cap="none" spc="0" normalizeH="0" baseline="0" noProof="0" dirty="0">
              <a:ln>
                <a:noFill/>
              </a:ln>
              <a:solidFill>
                <a:prstClr val="black"/>
              </a:solidFill>
              <a:effectLst/>
              <a:uLnTx/>
              <a:uFillTx/>
            </a:endParaRPr>
          </a:p>
        </p:txBody>
      </p:sp>
      <p:sp>
        <p:nvSpPr>
          <p:cNvPr id="50" name="標題 1"/>
          <p:cNvSpPr>
            <a:spLocks noGrp="1"/>
          </p:cNvSpPr>
          <p:nvPr>
            <p:ph type="title"/>
          </p:nvPr>
        </p:nvSpPr>
        <p:spPr>
          <a:xfrm>
            <a:off x="2592925" y="624110"/>
            <a:ext cx="4184393" cy="678141"/>
          </a:xfrm>
        </p:spPr>
        <p:txBody>
          <a:bodyPr>
            <a:noAutofit/>
          </a:bodyPr>
          <a:lstStyle/>
          <a:p>
            <a:r>
              <a:rPr lang="zh-TW" altLang="en-US" sz="4400" dirty="0">
                <a:latin typeface="標楷體" panose="03000509000000000000" pitchFamily="65" charset="-120"/>
                <a:ea typeface="標楷體" panose="03000509000000000000" pitchFamily="65" charset="-120"/>
              </a:rPr>
              <a:t>估測表面進入點</a:t>
            </a:r>
          </a:p>
        </p:txBody>
      </p:sp>
      <p:sp>
        <p:nvSpPr>
          <p:cNvPr id="9" name="十字形 8"/>
          <p:cNvSpPr/>
          <p:nvPr/>
        </p:nvSpPr>
        <p:spPr>
          <a:xfrm rot="3284310">
            <a:off x="4263795" y="3977112"/>
            <a:ext cx="484750" cy="484750"/>
          </a:xfrm>
          <a:prstGeom prst="plus">
            <a:avLst>
              <a:gd name="adj" fmla="val 391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p:cNvSpPr txBox="1"/>
          <p:nvPr/>
        </p:nvSpPr>
        <p:spPr>
          <a:xfrm>
            <a:off x="6829016" y="4369309"/>
            <a:ext cx="1859041"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Entry point</a:t>
            </a:r>
            <a:endParaRPr lang="zh-TW" altLang="en-US" sz="2400" dirty="0">
              <a:latin typeface="Times New Roman" panose="02020603050405020304" pitchFamily="18" charset="0"/>
              <a:cs typeface="Times New Roman" panose="02020603050405020304" pitchFamily="18" charset="0"/>
            </a:endParaRPr>
          </a:p>
        </p:txBody>
      </p:sp>
      <p:cxnSp>
        <p:nvCxnSpPr>
          <p:cNvPr id="32" name="直線單箭頭接點 31"/>
          <p:cNvCxnSpPr>
            <a:endCxn id="31" idx="1"/>
          </p:cNvCxnSpPr>
          <p:nvPr/>
        </p:nvCxnSpPr>
        <p:spPr>
          <a:xfrm>
            <a:off x="4700041" y="4217519"/>
            <a:ext cx="2128975" cy="3826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5"/>
          <a:stretch>
            <a:fillRect/>
          </a:stretch>
        </p:blipFill>
        <p:spPr>
          <a:xfrm>
            <a:off x="7995875" y="1379678"/>
            <a:ext cx="3902933" cy="2331527"/>
          </a:xfrm>
          <a:prstGeom prst="rect">
            <a:avLst/>
          </a:prstGeom>
        </p:spPr>
      </p:pic>
      <p:sp>
        <p:nvSpPr>
          <p:cNvPr id="10" name="橢圓 9"/>
          <p:cNvSpPr/>
          <p:nvPr/>
        </p:nvSpPr>
        <p:spPr>
          <a:xfrm>
            <a:off x="8383174" y="1847240"/>
            <a:ext cx="609765" cy="6463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單箭頭接點 29"/>
          <p:cNvCxnSpPr/>
          <p:nvPr/>
        </p:nvCxnSpPr>
        <p:spPr>
          <a:xfrm flipH="1">
            <a:off x="7725287" y="2604704"/>
            <a:ext cx="814153" cy="1903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54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1"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3823412" y="2450356"/>
            <a:ext cx="2751182" cy="4077978"/>
            <a:chOff x="3937866" y="2484475"/>
            <a:chExt cx="2751182" cy="4077978"/>
          </a:xfrm>
        </p:grpSpPr>
        <p:sp>
          <p:nvSpPr>
            <p:cNvPr id="2" name="圓角矩形 1"/>
            <p:cNvSpPr/>
            <p:nvPr/>
          </p:nvSpPr>
          <p:spPr>
            <a:xfrm rot="6814731">
              <a:off x="3593289" y="3961607"/>
              <a:ext cx="2945423" cy="225626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rot="1557183">
              <a:off x="5583900" y="3423586"/>
              <a:ext cx="385482" cy="59167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橢圓 2"/>
            <p:cNvSpPr/>
            <p:nvPr/>
          </p:nvSpPr>
          <p:spPr>
            <a:xfrm>
              <a:off x="5428199" y="2484475"/>
              <a:ext cx="1260849" cy="126084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8" name="群組 67"/>
          <p:cNvGrpSpPr/>
          <p:nvPr/>
        </p:nvGrpSpPr>
        <p:grpSpPr>
          <a:xfrm>
            <a:off x="3078085" y="4521000"/>
            <a:ext cx="1188719" cy="1217797"/>
            <a:chOff x="5087389" y="3901438"/>
            <a:chExt cx="1025237" cy="1050316"/>
          </a:xfrm>
        </p:grpSpPr>
        <p:cxnSp>
          <p:nvCxnSpPr>
            <p:cNvPr id="76" name="直線單箭頭接點 75"/>
            <p:cNvCxnSpPr/>
            <p:nvPr/>
          </p:nvCxnSpPr>
          <p:spPr>
            <a:xfrm flipV="1">
              <a:off x="5569527" y="3901438"/>
              <a:ext cx="0" cy="734286"/>
            </a:xfrm>
            <a:prstGeom prst="straightConnector1">
              <a:avLst/>
            </a:prstGeom>
            <a:noFill/>
            <a:ln w="38100" cap="flat" cmpd="sng" algn="ctr">
              <a:solidFill>
                <a:sysClr val="windowText" lastClr="000000"/>
              </a:solidFill>
              <a:prstDash val="solid"/>
              <a:miter lim="800000"/>
              <a:tailEnd type="triangle"/>
            </a:ln>
            <a:effectLst/>
          </p:spPr>
        </p:cxnSp>
        <p:cxnSp>
          <p:nvCxnSpPr>
            <p:cNvPr id="77" name="直線單箭頭接點 76"/>
            <p:cNvCxnSpPr/>
            <p:nvPr/>
          </p:nvCxnSpPr>
          <p:spPr>
            <a:xfrm flipH="1">
              <a:off x="5087389" y="4624494"/>
              <a:ext cx="482138"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78" name="直線單箭頭接點 77"/>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grpSp>
        <p:nvGrpSpPr>
          <p:cNvPr id="69" name="群組 68"/>
          <p:cNvGrpSpPr/>
          <p:nvPr/>
        </p:nvGrpSpPr>
        <p:grpSpPr>
          <a:xfrm>
            <a:off x="3989750" y="4387997"/>
            <a:ext cx="2042158" cy="1224880"/>
            <a:chOff x="1842062" y="3552734"/>
            <a:chExt cx="2042158" cy="1224880"/>
          </a:xfrm>
        </p:grpSpPr>
        <p:sp>
          <p:nvSpPr>
            <p:cNvPr id="70" name="橢圓 69"/>
            <p:cNvSpPr/>
            <p:nvPr/>
          </p:nvSpPr>
          <p:spPr>
            <a:xfrm>
              <a:off x="184206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1" name="橢圓 70"/>
            <p:cNvSpPr/>
            <p:nvPr/>
          </p:nvSpPr>
          <p:spPr>
            <a:xfrm>
              <a:off x="2249385" y="407657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2" name="橢圓 71"/>
            <p:cNvSpPr/>
            <p:nvPr/>
          </p:nvSpPr>
          <p:spPr>
            <a:xfrm>
              <a:off x="2864524" y="451160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橢圓 72"/>
            <p:cNvSpPr/>
            <p:nvPr/>
          </p:nvSpPr>
          <p:spPr>
            <a:xfrm>
              <a:off x="2717030" y="3552734"/>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4" name="橢圓 73"/>
            <p:cNvSpPr/>
            <p:nvPr/>
          </p:nvSpPr>
          <p:spPr>
            <a:xfrm>
              <a:off x="327462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5" name="橢圓 74"/>
            <p:cNvSpPr/>
            <p:nvPr/>
          </p:nvSpPr>
          <p:spPr>
            <a:xfrm>
              <a:off x="3618214" y="4264999"/>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80" name="文字方塊 79"/>
              <p:cNvSpPr txBox="1"/>
              <p:nvPr/>
            </p:nvSpPr>
            <p:spPr>
              <a:xfrm>
                <a:off x="2735009" y="5009798"/>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2735009" y="5009798"/>
                <a:ext cx="1012180" cy="369332"/>
              </a:xfrm>
              <a:prstGeom prst="rect">
                <a:avLst/>
              </a:prstGeom>
              <a:blipFill>
                <a:blip r:embed="rId2"/>
                <a:stretch>
                  <a:fillRect l="-5422" t="-10000" b="-26667"/>
                </a:stretch>
              </a:blipFill>
            </p:spPr>
            <p:txBody>
              <a:bodyPr/>
              <a:lstStyle/>
              <a:p>
                <a:r>
                  <a:rPr lang="zh-TW" altLang="en-US">
                    <a:noFill/>
                  </a:rPr>
                  <a:t> </a:t>
                </a:r>
              </a:p>
            </p:txBody>
          </p:sp>
        </mc:Fallback>
      </mc:AlternateContent>
      <p:sp>
        <p:nvSpPr>
          <p:cNvPr id="100" name="投影片編號版面配置區 99"/>
          <p:cNvSpPr>
            <a:spLocks noGrp="1"/>
          </p:cNvSpPr>
          <p:nvPr>
            <p:ph type="sldNum" sz="quarter" idx="12"/>
          </p:nvPr>
        </p:nvSpPr>
        <p:spPr/>
        <p:txBody>
          <a:bodyPr/>
          <a:lstStyle/>
          <a:p>
            <a:fld id="{947994E6-6C4B-41BF-86D6-CAF6AF4852A8}" type="slidenum">
              <a:rPr lang="zh-TW" altLang="en-US" smtClean="0"/>
              <a:t>34</a:t>
            </a:fld>
            <a:endParaRPr lang="zh-TW" altLang="en-US"/>
          </a:p>
        </p:txBody>
      </p:sp>
      <p:sp>
        <p:nvSpPr>
          <p:cNvPr id="6" name="文字方塊 5"/>
          <p:cNvSpPr txBox="1"/>
          <p:nvPr/>
        </p:nvSpPr>
        <p:spPr>
          <a:xfrm>
            <a:off x="6627068" y="5295362"/>
            <a:ext cx="1859041"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Skin marker</a:t>
            </a:r>
            <a:endParaRPr lang="zh-TW" altLang="en-US" sz="2400" dirty="0">
              <a:latin typeface="Times New Roman" panose="02020603050405020304" pitchFamily="18" charset="0"/>
              <a:cs typeface="Times New Roman" panose="02020603050405020304" pitchFamily="18" charset="0"/>
            </a:endParaRPr>
          </a:p>
        </p:txBody>
      </p:sp>
      <p:cxnSp>
        <p:nvCxnSpPr>
          <p:cNvPr id="8" name="直線單箭頭接點 7"/>
          <p:cNvCxnSpPr>
            <a:stCxn id="75" idx="6"/>
            <a:endCxn id="6" idx="1"/>
          </p:cNvCxnSpPr>
          <p:nvPr/>
        </p:nvCxnSpPr>
        <p:spPr>
          <a:xfrm>
            <a:off x="6031908" y="5233265"/>
            <a:ext cx="595160" cy="2929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122894" y="1847240"/>
            <a:ext cx="1319149" cy="646331"/>
          </a:xfrm>
          <a:prstGeom prst="rect">
            <a:avLst/>
          </a:prstGeom>
          <a:noFill/>
        </p:spPr>
        <p:txBody>
          <a:bodyPr wrap="square" rtlCol="0">
            <a:spAutoFit/>
          </a:bodyPr>
          <a:lstStyle/>
          <a:p>
            <a:r>
              <a:rPr lang="zh-TW" altLang="en-US" sz="3600" dirty="0">
                <a:latin typeface="標楷體" panose="03000509000000000000" pitchFamily="65" charset="-120"/>
                <a:ea typeface="標楷體" panose="03000509000000000000" pitchFamily="65" charset="-120"/>
              </a:rPr>
              <a:t>病人</a:t>
            </a:r>
          </a:p>
        </p:txBody>
      </p:sp>
      <p:pic>
        <p:nvPicPr>
          <p:cNvPr id="46" name="圖片 45"/>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295469">
            <a:off x="1056915" y="1723872"/>
            <a:ext cx="3291840" cy="893064"/>
          </a:xfrm>
          <a:prstGeom prst="rect">
            <a:avLst/>
          </a:prstGeom>
        </p:spPr>
      </p:pic>
      <p:sp>
        <p:nvSpPr>
          <p:cNvPr id="48" name="文字方塊 47"/>
          <p:cNvSpPr txBox="1"/>
          <p:nvPr/>
        </p:nvSpPr>
        <p:spPr>
          <a:xfrm>
            <a:off x="2212507" y="1604731"/>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rPr>
              <a:t>{</a:t>
            </a: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NDI</a:t>
            </a:r>
            <a:r>
              <a:rPr kumimoji="0" lang="en-US" altLang="zh-TW" sz="1800" b="0" i="0" u="none" strike="noStrike" kern="0" cap="none" spc="0" normalizeH="0" baseline="0" noProof="0" dirty="0" smtClean="0">
                <a:ln>
                  <a:noFill/>
                </a:ln>
                <a:solidFill>
                  <a:prstClr val="black"/>
                </a:solidFill>
                <a:effectLst/>
                <a:uLnTx/>
                <a:uFillTx/>
              </a:rPr>
              <a:t>}</a:t>
            </a:r>
            <a:endParaRPr kumimoji="0" lang="zh-TW" altLang="en-US" sz="1800" b="0" i="0" u="none" strike="noStrike" kern="0" cap="none" spc="0" normalizeH="0" baseline="0" noProof="0" dirty="0">
              <a:ln>
                <a:noFill/>
              </a:ln>
              <a:solidFill>
                <a:prstClr val="black"/>
              </a:solidFill>
              <a:effectLst/>
              <a:uLnTx/>
              <a:uFillTx/>
            </a:endParaRPr>
          </a:p>
        </p:txBody>
      </p:sp>
      <p:sp>
        <p:nvSpPr>
          <p:cNvPr id="50" name="標題 1"/>
          <p:cNvSpPr>
            <a:spLocks noGrp="1"/>
          </p:cNvSpPr>
          <p:nvPr>
            <p:ph type="title"/>
          </p:nvPr>
        </p:nvSpPr>
        <p:spPr>
          <a:xfrm>
            <a:off x="2592925" y="624110"/>
            <a:ext cx="4184393" cy="678141"/>
          </a:xfrm>
        </p:spPr>
        <p:txBody>
          <a:bodyPr>
            <a:noAutofit/>
          </a:bodyPr>
          <a:lstStyle/>
          <a:p>
            <a:r>
              <a:rPr lang="zh-TW" altLang="en-US" sz="4400" dirty="0">
                <a:latin typeface="標楷體" panose="03000509000000000000" pitchFamily="65" charset="-120"/>
                <a:ea typeface="標楷體" panose="03000509000000000000" pitchFamily="65" charset="-120"/>
              </a:rPr>
              <a:t>估測表面進入點</a:t>
            </a:r>
          </a:p>
        </p:txBody>
      </p:sp>
      <p:sp>
        <p:nvSpPr>
          <p:cNvPr id="9" name="十字形 8"/>
          <p:cNvSpPr/>
          <p:nvPr/>
        </p:nvSpPr>
        <p:spPr>
          <a:xfrm rot="3284310">
            <a:off x="4263795" y="3977112"/>
            <a:ext cx="484750" cy="484750"/>
          </a:xfrm>
          <a:prstGeom prst="plus">
            <a:avLst>
              <a:gd name="adj" fmla="val 391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p:cNvSpPr txBox="1"/>
          <p:nvPr/>
        </p:nvSpPr>
        <p:spPr>
          <a:xfrm>
            <a:off x="6829016" y="4369309"/>
            <a:ext cx="1859041"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Entry point</a:t>
            </a:r>
            <a:endParaRPr lang="zh-TW" altLang="en-US" sz="2400" dirty="0">
              <a:latin typeface="Times New Roman" panose="02020603050405020304" pitchFamily="18" charset="0"/>
              <a:cs typeface="Times New Roman" panose="02020603050405020304" pitchFamily="18" charset="0"/>
            </a:endParaRPr>
          </a:p>
        </p:txBody>
      </p:sp>
      <p:cxnSp>
        <p:nvCxnSpPr>
          <p:cNvPr id="32" name="直線單箭頭接點 31"/>
          <p:cNvCxnSpPr>
            <a:endCxn id="31" idx="1"/>
          </p:cNvCxnSpPr>
          <p:nvPr/>
        </p:nvCxnSpPr>
        <p:spPr>
          <a:xfrm>
            <a:off x="4700041" y="4217519"/>
            <a:ext cx="2128975" cy="3826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88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6"/>
                                        </p:tgtEl>
                                      </p:cBhvr>
                                    </p:animEffect>
                                    <p:set>
                                      <p:cBhvr>
                                        <p:cTn id="19" dur="1" fill="hold">
                                          <p:stCondLst>
                                            <p:cond delay="499"/>
                                          </p:stCondLst>
                                        </p:cTn>
                                        <p:tgtEl>
                                          <p:spTgt spid="4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8"/>
                                        </p:tgtEl>
                                      </p:cBhvr>
                                    </p:animEffect>
                                    <p:set>
                                      <p:cBhvr>
                                        <p:cTn id="22"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4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投影片編號版面配置區 99"/>
          <p:cNvSpPr>
            <a:spLocks noGrp="1"/>
          </p:cNvSpPr>
          <p:nvPr>
            <p:ph type="sldNum" sz="quarter" idx="12"/>
          </p:nvPr>
        </p:nvSpPr>
        <p:spPr/>
        <p:txBody>
          <a:bodyPr/>
          <a:lstStyle/>
          <a:p>
            <a:fld id="{947994E6-6C4B-41BF-86D6-CAF6AF4852A8}" type="slidenum">
              <a:rPr lang="zh-TW" altLang="en-US" smtClean="0"/>
              <a:t>35</a:t>
            </a:fld>
            <a:endParaRPr lang="zh-TW" altLang="en-US"/>
          </a:p>
        </p:txBody>
      </p:sp>
      <p:sp>
        <p:nvSpPr>
          <p:cNvPr id="50" name="標題 1"/>
          <p:cNvSpPr>
            <a:spLocks noGrp="1"/>
          </p:cNvSpPr>
          <p:nvPr>
            <p:ph type="title"/>
          </p:nvPr>
        </p:nvSpPr>
        <p:spPr>
          <a:xfrm>
            <a:off x="2592925" y="624110"/>
            <a:ext cx="4184393" cy="678141"/>
          </a:xfrm>
        </p:spPr>
        <p:txBody>
          <a:bodyPr>
            <a:noAutofit/>
          </a:bodyPr>
          <a:lstStyle/>
          <a:p>
            <a:r>
              <a:rPr lang="zh-TW" altLang="en-US" sz="4400" dirty="0">
                <a:latin typeface="標楷體" panose="03000509000000000000" pitchFamily="65" charset="-120"/>
                <a:ea typeface="標楷體" panose="03000509000000000000" pitchFamily="65" charset="-120"/>
              </a:rPr>
              <a:t>估測表面進入點</a:t>
            </a:r>
          </a:p>
        </p:txBody>
      </p:sp>
      <p:grpSp>
        <p:nvGrpSpPr>
          <p:cNvPr id="68" name="群組 67"/>
          <p:cNvGrpSpPr/>
          <p:nvPr/>
        </p:nvGrpSpPr>
        <p:grpSpPr>
          <a:xfrm>
            <a:off x="3078086" y="4520998"/>
            <a:ext cx="1188715" cy="1217795"/>
            <a:chOff x="5087392" y="3901439"/>
            <a:chExt cx="1025234" cy="1050315"/>
          </a:xfrm>
        </p:grpSpPr>
        <p:cxnSp>
          <p:nvCxnSpPr>
            <p:cNvPr id="76" name="直線單箭頭接點 75"/>
            <p:cNvCxnSpPr/>
            <p:nvPr/>
          </p:nvCxnSpPr>
          <p:spPr>
            <a:xfrm flipV="1">
              <a:off x="5569530" y="3901439"/>
              <a:ext cx="0" cy="734287"/>
            </a:xfrm>
            <a:prstGeom prst="straightConnector1">
              <a:avLst/>
            </a:prstGeom>
            <a:noFill/>
            <a:ln w="38100" cap="flat" cmpd="sng" algn="ctr">
              <a:solidFill>
                <a:sysClr val="windowText" lastClr="000000"/>
              </a:solidFill>
              <a:prstDash val="solid"/>
              <a:miter lim="800000"/>
              <a:tailEnd type="triangle"/>
            </a:ln>
            <a:effectLst/>
          </p:spPr>
        </p:cxnSp>
        <p:cxnSp>
          <p:nvCxnSpPr>
            <p:cNvPr id="77" name="直線單箭頭接點 76"/>
            <p:cNvCxnSpPr/>
            <p:nvPr/>
          </p:nvCxnSpPr>
          <p:spPr>
            <a:xfrm flipH="1">
              <a:off x="5087392" y="4624494"/>
              <a:ext cx="482139"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78" name="直線單箭頭接點 77"/>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80" name="文字方塊 79"/>
              <p:cNvSpPr txBox="1"/>
              <p:nvPr/>
            </p:nvSpPr>
            <p:spPr>
              <a:xfrm>
                <a:off x="2735009" y="5009798"/>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sSub>
                      <m:sSubPr>
                        <m:ctrlP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0</m:t>
                        </m:r>
                      </m:sub>
                    </m:sSub>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2735009" y="5009798"/>
                <a:ext cx="1012180" cy="369332"/>
              </a:xfrm>
              <a:prstGeom prst="rect">
                <a:avLst/>
              </a:prstGeom>
              <a:blipFill>
                <a:blip r:embed="rId2"/>
                <a:stretch>
                  <a:fillRect l="-5422" t="-10000" b="-26667"/>
                </a:stretch>
              </a:blipFill>
            </p:spPr>
            <p:txBody>
              <a:bodyPr/>
              <a:lstStyle/>
              <a:p>
                <a:r>
                  <a:rPr lang="zh-TW" altLang="en-US">
                    <a:noFill/>
                  </a:rPr>
                  <a:t> </a:t>
                </a:r>
              </a:p>
            </p:txBody>
          </p:sp>
        </mc:Fallback>
      </mc:AlternateContent>
      <p:sp>
        <p:nvSpPr>
          <p:cNvPr id="9" name="十字形 8"/>
          <p:cNvSpPr/>
          <p:nvPr/>
        </p:nvSpPr>
        <p:spPr>
          <a:xfrm rot="3284310">
            <a:off x="4263795" y="3977112"/>
            <a:ext cx="484750" cy="484750"/>
          </a:xfrm>
          <a:prstGeom prst="plus">
            <a:avLst>
              <a:gd name="adj" fmla="val 391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8" name="群組 27"/>
          <p:cNvGrpSpPr/>
          <p:nvPr/>
        </p:nvGrpSpPr>
        <p:grpSpPr>
          <a:xfrm rot="1677599">
            <a:off x="6550919" y="1643467"/>
            <a:ext cx="1188715" cy="1217794"/>
            <a:chOff x="5087392" y="3901440"/>
            <a:chExt cx="1025234" cy="1050314"/>
          </a:xfrm>
        </p:grpSpPr>
        <p:cxnSp>
          <p:nvCxnSpPr>
            <p:cNvPr id="29" name="直線單箭頭接點 28"/>
            <p:cNvCxnSpPr/>
            <p:nvPr/>
          </p:nvCxnSpPr>
          <p:spPr>
            <a:xfrm flipV="1">
              <a:off x="5569530" y="3901440"/>
              <a:ext cx="0" cy="734287"/>
            </a:xfrm>
            <a:prstGeom prst="straightConnector1">
              <a:avLst/>
            </a:prstGeom>
            <a:noFill/>
            <a:ln w="38100" cap="flat" cmpd="sng" algn="ctr">
              <a:solidFill>
                <a:sysClr val="windowText" lastClr="000000"/>
              </a:solidFill>
              <a:prstDash val="solid"/>
              <a:miter lim="800000"/>
              <a:tailEnd type="triangle"/>
            </a:ln>
            <a:effectLst/>
          </p:spPr>
        </p:cxnSp>
        <p:cxnSp>
          <p:nvCxnSpPr>
            <p:cNvPr id="30" name="直線單箭頭接點 29"/>
            <p:cNvCxnSpPr/>
            <p:nvPr/>
          </p:nvCxnSpPr>
          <p:spPr>
            <a:xfrm flipH="1">
              <a:off x="5087392" y="4624494"/>
              <a:ext cx="482139"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33" name="直線單箭頭接點 32"/>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cxnSp>
        <p:nvCxnSpPr>
          <p:cNvPr id="34" name="直線單箭頭接點 33"/>
          <p:cNvCxnSpPr/>
          <p:nvPr/>
        </p:nvCxnSpPr>
        <p:spPr>
          <a:xfrm flipV="1">
            <a:off x="8781183" y="1870780"/>
            <a:ext cx="426184" cy="305589"/>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群組 34"/>
          <p:cNvGrpSpPr/>
          <p:nvPr/>
        </p:nvGrpSpPr>
        <p:grpSpPr>
          <a:xfrm>
            <a:off x="7446380" y="1385132"/>
            <a:ext cx="2125866" cy="1252372"/>
            <a:chOff x="7446380" y="1385132"/>
            <a:chExt cx="2125866" cy="1252372"/>
          </a:xfrm>
        </p:grpSpPr>
        <p:sp>
          <p:nvSpPr>
            <p:cNvPr id="36" name="橢圓 35"/>
            <p:cNvSpPr/>
            <p:nvPr/>
          </p:nvSpPr>
          <p:spPr>
            <a:xfrm rot="1677599">
              <a:off x="7446380" y="1385132"/>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橢圓 36"/>
            <p:cNvSpPr/>
            <p:nvPr/>
          </p:nvSpPr>
          <p:spPr>
            <a:xfrm rot="1677599">
              <a:off x="7464389" y="237149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橢圓 38"/>
            <p:cNvSpPr/>
            <p:nvPr/>
          </p:nvSpPr>
          <p:spPr>
            <a:xfrm rot="1677599">
              <a:off x="9306240" y="160210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44" name="矩形 43"/>
              <p:cNvSpPr/>
              <p:nvPr/>
            </p:nvSpPr>
            <p:spPr>
              <a:xfrm>
                <a:off x="9012317" y="1928242"/>
                <a:ext cx="1690783"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i="1" smtClean="0">
                              <a:solidFill>
                                <a:srgbClr val="92D050"/>
                              </a:solidFill>
                              <a:latin typeface="Cambria Math" panose="02040503050406030204" pitchFamily="18" charset="0"/>
                            </a:rPr>
                          </m:ctrlPr>
                        </m:sSubPr>
                        <m:e>
                          <m:r>
                            <m:rPr>
                              <m:sty m:val="p"/>
                            </m:rPr>
                            <a:rPr lang="en-US" altLang="zh-TW">
                              <a:solidFill>
                                <a:srgbClr val="92D050"/>
                              </a:solidFill>
                              <a:latin typeface="Cambria Math" panose="02040503050406030204" pitchFamily="18" charset="0"/>
                            </a:rPr>
                            <m:t>deformation</m:t>
                          </m:r>
                        </m:e>
                        <m:sub>
                          <m:r>
                            <a:rPr lang="en-US" altLang="zh-TW" i="1">
                              <a:solidFill>
                                <a:srgbClr val="92D050"/>
                              </a:solidFill>
                              <a:latin typeface="Cambria Math" panose="02040503050406030204" pitchFamily="18" charset="0"/>
                            </a:rPr>
                            <m:t>(</m:t>
                          </m:r>
                          <m:r>
                            <a:rPr lang="en-US" altLang="zh-TW" i="1">
                              <a:solidFill>
                                <a:srgbClr val="92D050"/>
                              </a:solidFill>
                              <a:latin typeface="Cambria Math" panose="02040503050406030204" pitchFamily="18" charset="0"/>
                            </a:rPr>
                            <m:t>𝑖</m:t>
                          </m:r>
                          <m:r>
                            <a:rPr lang="en-US" altLang="zh-TW" i="1">
                              <a:solidFill>
                                <a:srgbClr val="92D050"/>
                              </a:solidFill>
                              <a:latin typeface="Cambria Math" panose="02040503050406030204" pitchFamily="18" charset="0"/>
                            </a:rPr>
                            <m:t>)</m:t>
                          </m:r>
                        </m:sub>
                      </m:sSub>
                    </m:oMath>
                  </m:oMathPara>
                </a14:m>
                <a:endParaRPr lang="zh-TW" altLang="en-US" dirty="0">
                  <a:solidFill>
                    <a:srgbClr val="92D050"/>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9012317" y="1928242"/>
                <a:ext cx="1690783" cy="396006"/>
              </a:xfrm>
              <a:prstGeom prst="rect">
                <a:avLst/>
              </a:prstGeom>
              <a:blipFill>
                <a:blip r:embed="rId3"/>
                <a:stretch>
                  <a:fillRect b="-9231"/>
                </a:stretch>
              </a:blipFill>
            </p:spPr>
            <p:txBody>
              <a:bodyPr/>
              <a:lstStyle/>
              <a:p>
                <a:r>
                  <a:rPr lang="zh-TW" altLang="en-US">
                    <a:noFill/>
                  </a:rPr>
                  <a:t> </a:t>
                </a:r>
              </a:p>
            </p:txBody>
          </p:sp>
        </mc:Fallback>
      </mc:AlternateContent>
      <p:sp>
        <p:nvSpPr>
          <p:cNvPr id="45" name="十字形 44"/>
          <p:cNvSpPr/>
          <p:nvPr/>
        </p:nvSpPr>
        <p:spPr>
          <a:xfrm rot="3284310">
            <a:off x="8445682" y="761598"/>
            <a:ext cx="484750" cy="484750"/>
          </a:xfrm>
          <a:prstGeom prst="plus">
            <a:avLst>
              <a:gd name="adj" fmla="val 391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p:nvPr/>
        </p:nvCxnSpPr>
        <p:spPr>
          <a:xfrm flipV="1">
            <a:off x="9020645" y="385565"/>
            <a:ext cx="373443" cy="551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9381601" y="542308"/>
            <a:ext cx="2434389" cy="461665"/>
          </a:xfrm>
          <a:prstGeom prst="rect">
            <a:avLst/>
          </a:prstGeom>
          <a:noFill/>
        </p:spPr>
        <p:txBody>
          <a:bodyPr wrap="square" rtlCol="0">
            <a:spAutoFit/>
          </a:bodyPr>
          <a:lstStyle/>
          <a:p>
            <a:r>
              <a:rPr lang="en-US" altLang="zh-TW" sz="2400" dirty="0" smtClean="0">
                <a:solidFill>
                  <a:srgbClr val="FF0000"/>
                </a:solidFill>
                <a:latin typeface="Times New Roman" panose="02020603050405020304" pitchFamily="18" charset="0"/>
                <a:cs typeface="Times New Roman" panose="02020603050405020304" pitchFamily="18" charset="0"/>
              </a:rPr>
              <a:t>Entry deformation?</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6" name="文字方塊 55"/>
              <p:cNvSpPr txBox="1"/>
              <p:nvPr/>
            </p:nvSpPr>
            <p:spPr>
              <a:xfrm>
                <a:off x="6014800" y="1991700"/>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56" name="文字方塊 55"/>
              <p:cNvSpPr txBox="1">
                <a:spLocks noRot="1" noChangeAspect="1" noMove="1" noResize="1" noEditPoints="1" noAdjustHandles="1" noChangeArrowheads="1" noChangeShapeType="1" noTextEdit="1"/>
              </p:cNvSpPr>
              <p:nvPr/>
            </p:nvSpPr>
            <p:spPr>
              <a:xfrm>
                <a:off x="6014800" y="1991700"/>
                <a:ext cx="1012180" cy="369332"/>
              </a:xfrm>
              <a:prstGeom prst="rect">
                <a:avLst/>
              </a:prstGeom>
              <a:blipFill>
                <a:blip r:embed="rId4"/>
                <a:stretch>
                  <a:fillRect l="-5422" t="-10000" b="-26667"/>
                </a:stretch>
              </a:blipFill>
            </p:spPr>
            <p:txBody>
              <a:bodyPr/>
              <a:lstStyle/>
              <a:p>
                <a:r>
                  <a:rPr lang="zh-TW" altLang="en-US">
                    <a:noFill/>
                  </a:rPr>
                  <a:t> </a:t>
                </a:r>
              </a:p>
            </p:txBody>
          </p:sp>
        </mc:Fallback>
      </mc:AlternateContent>
      <p:sp>
        <p:nvSpPr>
          <p:cNvPr id="38" name="文字方塊 37"/>
          <p:cNvSpPr txBox="1"/>
          <p:nvPr/>
        </p:nvSpPr>
        <p:spPr>
          <a:xfrm>
            <a:off x="4768027" y="3881656"/>
            <a:ext cx="1859041" cy="461665"/>
          </a:xfrm>
          <a:prstGeom prst="rect">
            <a:avLst/>
          </a:prstGeom>
          <a:noFill/>
        </p:spPr>
        <p:txBody>
          <a:bodyPr wrap="square" rtlCol="0">
            <a:spAutoFit/>
          </a:bodyPr>
          <a:lstStyle/>
          <a:p>
            <a:r>
              <a:rPr lang="en-US" altLang="zh-TW" sz="2400" dirty="0" smtClean="0">
                <a:latin typeface="Times New Roman" panose="02020603050405020304" pitchFamily="18" charset="0"/>
                <a:cs typeface="Times New Roman" panose="02020603050405020304" pitchFamily="18" charset="0"/>
              </a:rPr>
              <a:t>Entry point</a:t>
            </a:r>
            <a:endParaRPr lang="zh-TW" altLang="en-US" sz="2400" dirty="0">
              <a:latin typeface="Times New Roman" panose="02020603050405020304" pitchFamily="18" charset="0"/>
              <a:cs typeface="Times New Roman" panose="02020603050405020304" pitchFamily="18" charset="0"/>
            </a:endParaRPr>
          </a:p>
        </p:txBody>
      </p:sp>
      <p:grpSp>
        <p:nvGrpSpPr>
          <p:cNvPr id="40" name="群組 39"/>
          <p:cNvGrpSpPr/>
          <p:nvPr/>
        </p:nvGrpSpPr>
        <p:grpSpPr>
          <a:xfrm>
            <a:off x="3989750" y="4387997"/>
            <a:ext cx="2042158" cy="1224880"/>
            <a:chOff x="1842062" y="3552734"/>
            <a:chExt cx="2042158" cy="1224880"/>
          </a:xfrm>
        </p:grpSpPr>
        <p:sp>
          <p:nvSpPr>
            <p:cNvPr id="41" name="橢圓 40"/>
            <p:cNvSpPr/>
            <p:nvPr/>
          </p:nvSpPr>
          <p:spPr>
            <a:xfrm>
              <a:off x="184206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橢圓 41"/>
            <p:cNvSpPr/>
            <p:nvPr/>
          </p:nvSpPr>
          <p:spPr>
            <a:xfrm>
              <a:off x="2249385" y="407657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橢圓 42"/>
            <p:cNvSpPr/>
            <p:nvPr/>
          </p:nvSpPr>
          <p:spPr>
            <a:xfrm>
              <a:off x="2864524" y="451160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6" name="橢圓 45"/>
            <p:cNvSpPr/>
            <p:nvPr/>
          </p:nvSpPr>
          <p:spPr>
            <a:xfrm>
              <a:off x="2717030" y="3552734"/>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橢圓 47"/>
            <p:cNvSpPr/>
            <p:nvPr/>
          </p:nvSpPr>
          <p:spPr>
            <a:xfrm>
              <a:off x="3274622" y="369419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橢圓 51"/>
            <p:cNvSpPr/>
            <p:nvPr/>
          </p:nvSpPr>
          <p:spPr>
            <a:xfrm>
              <a:off x="3618214" y="4264999"/>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54" name="直線單箭頭接點 53"/>
          <p:cNvCxnSpPr/>
          <p:nvPr/>
        </p:nvCxnSpPr>
        <p:spPr>
          <a:xfrm flipV="1">
            <a:off x="6655930" y="3460005"/>
            <a:ext cx="1565625" cy="1097313"/>
          </a:xfrm>
          <a:prstGeom prst="straightConnector1">
            <a:avLst/>
          </a:prstGeom>
          <a:noFill/>
          <a:ln w="57150" cap="flat" cmpd="sng" algn="ctr">
            <a:solidFill>
              <a:srgbClr val="FF0000"/>
            </a:solidFill>
            <a:prstDash val="solid"/>
            <a:miter lim="800000"/>
            <a:tailEnd type="triangle"/>
          </a:ln>
          <a:effectLst/>
        </p:spPr>
      </p:cxnSp>
      <p:sp>
        <p:nvSpPr>
          <p:cNvPr id="55" name="文字方塊 54"/>
          <p:cNvSpPr txBox="1"/>
          <p:nvPr/>
        </p:nvSpPr>
        <p:spPr>
          <a:xfrm>
            <a:off x="7249838" y="4008661"/>
            <a:ext cx="1332689" cy="707886"/>
          </a:xfrm>
          <a:prstGeom prst="rect">
            <a:avLst/>
          </a:prstGeom>
          <a:noFill/>
        </p:spPr>
        <p:txBody>
          <a:bodyPr wrap="square" rtlCol="0">
            <a:spAutoFit/>
          </a:bodyPr>
          <a:lstStyle/>
          <a:p>
            <a:r>
              <a:rPr lang="zh-TW" altLang="en-US" sz="4000" dirty="0">
                <a:latin typeface="標楷體" panose="03000509000000000000" pitchFamily="65" charset="-120"/>
                <a:ea typeface="標楷體" panose="03000509000000000000" pitchFamily="65" charset="-120"/>
              </a:rPr>
              <a:t>呼吸</a:t>
            </a:r>
          </a:p>
        </p:txBody>
      </p:sp>
      <p:grpSp>
        <p:nvGrpSpPr>
          <p:cNvPr id="57" name="群組 56"/>
          <p:cNvGrpSpPr/>
          <p:nvPr/>
        </p:nvGrpSpPr>
        <p:grpSpPr>
          <a:xfrm rot="1796227">
            <a:off x="7429336" y="2125824"/>
            <a:ext cx="2042158" cy="1224880"/>
            <a:chOff x="1842062" y="3552734"/>
            <a:chExt cx="2042158" cy="1224880"/>
          </a:xfrm>
          <a:solidFill>
            <a:srgbClr val="00B0F0">
              <a:alpha val="18000"/>
            </a:srgbClr>
          </a:solidFill>
        </p:grpSpPr>
        <p:sp>
          <p:nvSpPr>
            <p:cNvPr id="58" name="橢圓 57"/>
            <p:cNvSpPr/>
            <p:nvPr/>
          </p:nvSpPr>
          <p:spPr>
            <a:xfrm>
              <a:off x="1842062" y="3694193"/>
              <a:ext cx="266006" cy="26600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9" name="橢圓 58"/>
            <p:cNvSpPr/>
            <p:nvPr/>
          </p:nvSpPr>
          <p:spPr>
            <a:xfrm>
              <a:off x="2249385" y="4076578"/>
              <a:ext cx="266006" cy="26600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橢圓 59"/>
            <p:cNvSpPr/>
            <p:nvPr/>
          </p:nvSpPr>
          <p:spPr>
            <a:xfrm>
              <a:off x="2864524" y="4511608"/>
              <a:ext cx="266006" cy="26600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橢圓 60"/>
            <p:cNvSpPr/>
            <p:nvPr/>
          </p:nvSpPr>
          <p:spPr>
            <a:xfrm>
              <a:off x="2717030" y="3552734"/>
              <a:ext cx="266006" cy="26600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橢圓 61"/>
            <p:cNvSpPr/>
            <p:nvPr/>
          </p:nvSpPr>
          <p:spPr>
            <a:xfrm>
              <a:off x="3274622" y="3694193"/>
              <a:ext cx="266006" cy="26600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3" name="橢圓 62"/>
            <p:cNvSpPr/>
            <p:nvPr/>
          </p:nvSpPr>
          <p:spPr>
            <a:xfrm>
              <a:off x="3618214" y="4264999"/>
              <a:ext cx="266006" cy="26600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73484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12" grpId="0"/>
      <p:bldP spid="56" grpId="0"/>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群組 73"/>
          <p:cNvGrpSpPr/>
          <p:nvPr/>
        </p:nvGrpSpPr>
        <p:grpSpPr>
          <a:xfrm rot="1994548">
            <a:off x="1575796" y="2102012"/>
            <a:ext cx="3887004" cy="5041903"/>
            <a:chOff x="7229486" y="1534851"/>
            <a:chExt cx="3887004" cy="5041903"/>
          </a:xfrm>
        </p:grpSpPr>
        <p:sp>
          <p:nvSpPr>
            <p:cNvPr id="5" name="文字方塊 4"/>
            <p:cNvSpPr txBox="1"/>
            <p:nvPr/>
          </p:nvSpPr>
          <p:spPr>
            <a:xfrm rot="19605452">
              <a:off x="7229486" y="5494941"/>
              <a:ext cx="436326" cy="369332"/>
            </a:xfrm>
            <a:prstGeom prst="rect">
              <a:avLst/>
            </a:prstGeom>
            <a:noFill/>
          </p:spPr>
          <p:txBody>
            <a:bodyPr wrap="square" rtlCol="0">
              <a:spAutoFit/>
            </a:bodyPr>
            <a:lstStyle/>
            <a:p>
              <a:r>
                <a:rPr lang="en-US" altLang="zh-TW" dirty="0">
                  <a:solidFill>
                    <a:prstClr val="black"/>
                  </a:solidFill>
                  <a:latin typeface="Calibri" panose="020F0502020204030204"/>
                  <a:ea typeface="新細明體" panose="02020500000000000000" pitchFamily="18" charset="-120"/>
                </a:rPr>
                <a:t>3</a:t>
              </a:r>
              <a:endParaRPr lang="zh-TW" altLang="en-US" dirty="0">
                <a:solidFill>
                  <a:prstClr val="black"/>
                </a:solidFill>
                <a:latin typeface="Calibri" panose="020F0502020204030204"/>
                <a:ea typeface="新細明體" panose="02020500000000000000" pitchFamily="18" charset="-120"/>
              </a:endParaRPr>
            </a:p>
          </p:txBody>
        </p:sp>
        <p:sp>
          <p:nvSpPr>
            <p:cNvPr id="6" name="橢圓 5"/>
            <p:cNvSpPr/>
            <p:nvPr/>
          </p:nvSpPr>
          <p:spPr>
            <a:xfrm>
              <a:off x="9751732" y="4117496"/>
              <a:ext cx="243840" cy="243840"/>
            </a:xfrm>
            <a:prstGeom prst="ellipse">
              <a:avLst/>
            </a:prstGeom>
            <a:solidFill>
              <a:srgbClr val="0070C0">
                <a:alpha val="38000"/>
              </a:srgbClr>
            </a:solidFill>
            <a:ln w="28575"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橢圓 6"/>
            <p:cNvSpPr/>
            <p:nvPr/>
          </p:nvSpPr>
          <p:spPr>
            <a:xfrm>
              <a:off x="9470229" y="5965804"/>
              <a:ext cx="243840" cy="243840"/>
            </a:xfrm>
            <a:prstGeom prst="ellipse">
              <a:avLst/>
            </a:prstGeom>
            <a:solidFill>
              <a:srgbClr val="0070C0">
                <a:alpha val="38000"/>
              </a:srgbClr>
            </a:solidFill>
            <a:ln w="38100" cap="flat" cmpd="sng" algn="ctr">
              <a:no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p:cNvSpPr/>
            <p:nvPr/>
          </p:nvSpPr>
          <p:spPr>
            <a:xfrm>
              <a:off x="7309288" y="5314711"/>
              <a:ext cx="243840" cy="243840"/>
            </a:xfrm>
            <a:prstGeom prst="ellipse">
              <a:avLst/>
            </a:prstGeom>
            <a:solidFill>
              <a:srgbClr val="0070C0">
                <a:alpha val="38000"/>
              </a:srgbClr>
            </a:solidFill>
            <a:ln w="38100" cap="flat" cmpd="sng" algn="ctr">
              <a:no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 name="直線接點 9"/>
            <p:cNvCxnSpPr>
              <a:stCxn id="8" idx="7"/>
              <a:endCxn id="6" idx="3"/>
            </p:cNvCxnSpPr>
            <p:nvPr/>
          </p:nvCxnSpPr>
          <p:spPr>
            <a:xfrm rot="19605452">
              <a:off x="7422266" y="4644376"/>
              <a:ext cx="2460329" cy="387294"/>
            </a:xfrm>
            <a:prstGeom prst="line">
              <a:avLst/>
            </a:prstGeom>
            <a:noFill/>
            <a:ln w="6350" cap="flat" cmpd="sng" algn="ctr">
              <a:solidFill>
                <a:srgbClr val="00B0F0"/>
              </a:solidFill>
              <a:prstDash val="lgDash"/>
              <a:miter lim="800000"/>
            </a:ln>
            <a:effectLst/>
          </p:spPr>
        </p:cxnSp>
        <p:cxnSp>
          <p:nvCxnSpPr>
            <p:cNvPr id="11" name="直線接點 10"/>
            <p:cNvCxnSpPr>
              <a:stCxn id="6" idx="4"/>
              <a:endCxn id="7" idx="0"/>
            </p:cNvCxnSpPr>
            <p:nvPr/>
          </p:nvCxnSpPr>
          <p:spPr>
            <a:xfrm rot="19605452" flipH="1">
              <a:off x="9175411" y="4569773"/>
              <a:ext cx="1114979" cy="1187594"/>
            </a:xfrm>
            <a:prstGeom prst="line">
              <a:avLst/>
            </a:prstGeom>
            <a:noFill/>
            <a:ln w="6350" cap="flat" cmpd="sng" algn="ctr">
              <a:solidFill>
                <a:srgbClr val="00B0F0"/>
              </a:solidFill>
              <a:prstDash val="lgDash"/>
              <a:miter lim="800000"/>
            </a:ln>
            <a:effectLst/>
          </p:spPr>
        </p:cxnSp>
        <p:sp>
          <p:nvSpPr>
            <p:cNvPr id="19" name="文字方塊 18"/>
            <p:cNvSpPr txBox="1"/>
            <p:nvPr/>
          </p:nvSpPr>
          <p:spPr>
            <a:xfrm rot="19428321">
              <a:off x="9933858" y="3898788"/>
              <a:ext cx="457200" cy="375343"/>
            </a:xfrm>
            <a:prstGeom prst="rect">
              <a:avLst/>
            </a:prstGeom>
            <a:noFill/>
          </p:spPr>
          <p:txBody>
            <a:bodyPr wrap="square" rtlCol="0">
              <a:spAutoFit/>
            </a:bodyPr>
            <a:lstStyle/>
            <a:p>
              <a:r>
                <a:rPr lang="en-US" altLang="zh-TW" dirty="0">
                  <a:solidFill>
                    <a:prstClr val="black"/>
                  </a:solidFill>
                  <a:latin typeface="Calibri" panose="020F0502020204030204"/>
                  <a:ea typeface="新細明體" panose="02020500000000000000" pitchFamily="18" charset="-120"/>
                </a:rPr>
                <a:t>1</a:t>
              </a:r>
              <a:endParaRPr lang="zh-TW" altLang="en-US" dirty="0">
                <a:solidFill>
                  <a:prstClr val="black"/>
                </a:solidFill>
                <a:latin typeface="Calibri" panose="020F0502020204030204"/>
                <a:ea typeface="新細明體" panose="02020500000000000000" pitchFamily="18" charset="-120"/>
              </a:endParaRPr>
            </a:p>
          </p:txBody>
        </p:sp>
        <p:sp>
          <p:nvSpPr>
            <p:cNvPr id="21" name="文字方塊 20"/>
            <p:cNvSpPr txBox="1"/>
            <p:nvPr/>
          </p:nvSpPr>
          <p:spPr>
            <a:xfrm rot="19605452">
              <a:off x="9666063" y="5828731"/>
              <a:ext cx="436665" cy="369332"/>
            </a:xfrm>
            <a:prstGeom prst="rect">
              <a:avLst/>
            </a:prstGeom>
            <a:noFill/>
          </p:spPr>
          <p:txBody>
            <a:bodyPr wrap="square" rtlCol="0">
              <a:spAutoFit/>
            </a:bodyPr>
            <a:lstStyle/>
            <a:p>
              <a:r>
                <a:rPr lang="en-US" altLang="zh-TW" dirty="0">
                  <a:solidFill>
                    <a:prstClr val="black"/>
                  </a:solidFill>
                  <a:latin typeface="Calibri" panose="020F0502020204030204"/>
                  <a:ea typeface="新細明體" panose="02020500000000000000" pitchFamily="18" charset="-120"/>
                </a:rPr>
                <a:t>2</a:t>
              </a:r>
              <a:endParaRPr lang="zh-TW" altLang="en-US" dirty="0">
                <a:solidFill>
                  <a:prstClr val="black"/>
                </a:solidFill>
                <a:latin typeface="Calibri" panose="020F0502020204030204"/>
                <a:ea typeface="新細明體" panose="02020500000000000000" pitchFamily="18" charset="-120"/>
              </a:endParaRPr>
            </a:p>
          </p:txBody>
        </p:sp>
        <p:cxnSp>
          <p:nvCxnSpPr>
            <p:cNvPr id="34" name="直線接點 33"/>
            <p:cNvCxnSpPr>
              <a:stCxn id="8" idx="5"/>
              <a:endCxn id="7" idx="2"/>
            </p:cNvCxnSpPr>
            <p:nvPr/>
          </p:nvCxnSpPr>
          <p:spPr>
            <a:xfrm rot="19605452">
              <a:off x="7832028" y="5033811"/>
              <a:ext cx="1323590" cy="1542943"/>
            </a:xfrm>
            <a:prstGeom prst="line">
              <a:avLst/>
            </a:prstGeom>
            <a:noFill/>
            <a:ln w="6350" cap="flat" cmpd="sng" algn="ctr">
              <a:solidFill>
                <a:srgbClr val="00B0F0"/>
              </a:solidFill>
              <a:prstDash val="lgDash"/>
              <a:miter lim="800000"/>
            </a:ln>
            <a:effectLst/>
          </p:spPr>
        </p:cxnSp>
        <mc:AlternateContent xmlns:mc="http://schemas.openxmlformats.org/markup-compatibility/2006" xmlns:a14="http://schemas.microsoft.com/office/drawing/2010/main">
          <mc:Choice Requires="a14">
            <p:sp>
              <p:nvSpPr>
                <p:cNvPr id="35" name="文字方塊 34"/>
                <p:cNvSpPr txBox="1"/>
                <p:nvPr/>
              </p:nvSpPr>
              <p:spPr>
                <a:xfrm rot="19605452">
                  <a:off x="9576087" y="4445628"/>
                  <a:ext cx="1540403" cy="413896"/>
                </a:xfrm>
                <a:prstGeom prst="rect">
                  <a:avLst/>
                </a:prstGeom>
                <a:noFill/>
              </p:spPr>
              <p:txBody>
                <a:bodyPr wrap="square" rtlCol="0">
                  <a:spAutoFit/>
                </a:bodyPr>
                <a:lstStyle/>
                <a:p>
                  <a14:m>
                    <m:oMath xmlns:m="http://schemas.openxmlformats.org/officeDocument/2006/math">
                      <m:sPre>
                        <m:sPrePr>
                          <m:ctrlPr>
                            <a:rPr lang="en-US" altLang="zh-TW" i="1" dirty="0" smtClean="0">
                              <a:solidFill>
                                <a:prstClr val="black"/>
                              </a:solidFill>
                              <a:latin typeface="Cambria Math" panose="02040503050406030204" pitchFamily="18" charset="0"/>
                            </a:rPr>
                          </m:ctrlPr>
                        </m:sPrePr>
                        <m:sub/>
                        <m:sup>
                          <m:r>
                            <a:rPr lang="en-US" altLang="zh-TW" i="1">
                              <a:solidFill>
                                <a:prstClr val="black"/>
                              </a:solidFill>
                              <a:latin typeface="Cambria Math" panose="02040503050406030204" pitchFamily="18" charset="0"/>
                            </a:rPr>
                            <m:t>𝑁𝐷𝐼</m:t>
                          </m:r>
                        </m:sup>
                        <m:e>
                          <m:sSub>
                            <m:sSubPr>
                              <m:ctrlPr>
                                <a:rPr lang="en-US" altLang="zh-TW" i="1" dirty="0">
                                  <a:solidFill>
                                    <a:prstClr val="black"/>
                                  </a:solidFill>
                                  <a:latin typeface="Cambria Math" panose="02040503050406030204" pitchFamily="18" charset="0"/>
                                </a:rPr>
                              </m:ctrlPr>
                            </m:sSubPr>
                            <m:e>
                              <m:r>
                                <a:rPr lang="en-US" altLang="zh-TW" i="1" dirty="0">
                                  <a:solidFill>
                                    <a:prstClr val="black"/>
                                  </a:solidFill>
                                  <a:latin typeface="Cambria Math" panose="02040503050406030204" pitchFamily="18" charset="0"/>
                                </a:rPr>
                                <m:t>𝑃</m:t>
                              </m:r>
                            </m:e>
                            <m:sub>
                              <m:r>
                                <a:rPr lang="en-US" altLang="zh-TW" i="1" dirty="0">
                                  <a:solidFill>
                                    <a:prstClr val="black"/>
                                  </a:solidFill>
                                  <a:latin typeface="Cambria Math" panose="02040503050406030204" pitchFamily="18" charset="0"/>
                                </a:rPr>
                                <m:t>𝑝𝑟𝑜𝑗𝑒𝑐𝑡𝑖𝑜𝑛</m:t>
                              </m:r>
                              <m:r>
                                <a:rPr lang="en-US" altLang="zh-TW" i="1" dirty="0" smtClean="0">
                                  <a:solidFill>
                                    <a:prstClr val="black"/>
                                  </a:solidFill>
                                  <a:latin typeface="Cambria Math" panose="02040503050406030204" pitchFamily="18" charset="0"/>
                                </a:rPr>
                                <m:t>′</m:t>
                              </m:r>
                              <m:r>
                                <a:rPr lang="en-US" altLang="zh-TW" i="1" dirty="0">
                                  <a:solidFill>
                                    <a:prstClr val="black"/>
                                  </a:solidFill>
                                  <a:latin typeface="Cambria Math" panose="02040503050406030204" pitchFamily="18" charset="0"/>
                                </a:rPr>
                                <m:t>,</m:t>
                              </m:r>
                              <m:r>
                                <a:rPr lang="en-US" altLang="zh-TW" b="0" i="1" dirty="0" smtClean="0">
                                  <a:solidFill>
                                    <a:prstClr val="black"/>
                                  </a:solidFill>
                                  <a:latin typeface="Cambria Math" panose="02040503050406030204" pitchFamily="18" charset="0"/>
                                </a:rPr>
                                <m:t>𝑡</m:t>
                              </m:r>
                            </m:sub>
                          </m:sSub>
                        </m:e>
                      </m:sPre>
                    </m:oMath>
                  </a14:m>
                  <a:r>
                    <a:rPr lang="en-US" altLang="zh-TW" dirty="0">
                      <a:solidFill>
                        <a:prstClr val="black"/>
                      </a:solidFill>
                      <a:latin typeface="Calibri" panose="020F0502020204030204"/>
                      <a:ea typeface="新細明體" panose="02020500000000000000" pitchFamily="18" charset="-120"/>
                    </a:rPr>
                    <a:t> </a:t>
                  </a:r>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35" name="文字方塊 34"/>
                <p:cNvSpPr txBox="1">
                  <a:spLocks noRot="1" noChangeAspect="1" noMove="1" noResize="1" noEditPoints="1" noAdjustHandles="1" noChangeArrowheads="1" noChangeShapeType="1" noTextEdit="1"/>
                </p:cNvSpPr>
                <p:nvPr/>
              </p:nvSpPr>
              <p:spPr>
                <a:xfrm rot="19605452">
                  <a:off x="9576087" y="4445628"/>
                  <a:ext cx="1540403" cy="413896"/>
                </a:xfrm>
                <a:prstGeom prst="rect">
                  <a:avLst/>
                </a:prstGeom>
                <a:blipFill>
                  <a:blip r:embed="rId2"/>
                  <a:stretch>
                    <a:fillRect r="-5138" b="-73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p:cNvSpPr txBox="1"/>
                <p:nvPr/>
              </p:nvSpPr>
              <p:spPr>
                <a:xfrm rot="19605452">
                  <a:off x="7519789" y="1534851"/>
                  <a:ext cx="1949997" cy="4135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Pre>
                          <m:sPrePr>
                            <m:ctrlPr>
                              <a:rPr lang="en-US" altLang="zh-TW" i="1" dirty="0" smtClean="0">
                                <a:solidFill>
                                  <a:prstClr val="black"/>
                                </a:solidFill>
                                <a:latin typeface="Cambria Math" panose="02040503050406030204" pitchFamily="18" charset="0"/>
                              </a:rPr>
                            </m:ctrlPr>
                          </m:sPrePr>
                          <m:sub/>
                          <m:sup>
                            <m:r>
                              <a:rPr lang="en-US" altLang="zh-TW" i="1">
                                <a:solidFill>
                                  <a:prstClr val="black"/>
                                </a:solidFill>
                                <a:latin typeface="Cambria Math" panose="02040503050406030204" pitchFamily="18" charset="0"/>
                              </a:rPr>
                              <m:t>𝑁𝐷𝐼</m:t>
                            </m:r>
                          </m:sup>
                          <m:e>
                            <m:sSub>
                              <m:sSubPr>
                                <m:ctrlPr>
                                  <a:rPr lang="en-US" altLang="zh-TW" i="1" dirty="0">
                                    <a:solidFill>
                                      <a:prstClr val="black"/>
                                    </a:solidFill>
                                    <a:latin typeface="Cambria Math" panose="02040503050406030204" pitchFamily="18" charset="0"/>
                                  </a:rPr>
                                </m:ctrlPr>
                              </m:sSubPr>
                              <m:e>
                                <m:r>
                                  <a:rPr lang="en-US" altLang="zh-TW" i="1" dirty="0">
                                    <a:solidFill>
                                      <a:prstClr val="black"/>
                                    </a:solidFill>
                                    <a:latin typeface="Cambria Math" panose="02040503050406030204" pitchFamily="18" charset="0"/>
                                  </a:rPr>
                                  <m:t>𝑃</m:t>
                                </m:r>
                              </m:e>
                              <m:sub>
                                <m:r>
                                  <a:rPr lang="en-US" altLang="zh-TW" b="0" i="1" dirty="0" smtClean="0">
                                    <a:solidFill>
                                      <a:prstClr val="black"/>
                                    </a:solidFill>
                                    <a:latin typeface="Cambria Math" panose="02040503050406030204" pitchFamily="18" charset="0"/>
                                  </a:rPr>
                                  <m:t>𝑒𝑛𝑡𝑟𝑦</m:t>
                                </m:r>
                                <m:r>
                                  <a:rPr lang="en-US" altLang="zh-TW" i="1" dirty="0">
                                    <a:solidFill>
                                      <a:prstClr val="black"/>
                                    </a:solidFill>
                                    <a:latin typeface="Cambria Math" panose="02040503050406030204" pitchFamily="18" charset="0"/>
                                  </a:rPr>
                                  <m:t>′,</m:t>
                                </m:r>
                                <m:r>
                                  <a:rPr lang="en-US" altLang="zh-TW" b="0" i="1" dirty="0" smtClean="0">
                                    <a:solidFill>
                                      <a:prstClr val="black"/>
                                    </a:solidFill>
                                    <a:latin typeface="Cambria Math" panose="02040503050406030204" pitchFamily="18" charset="0"/>
                                  </a:rPr>
                                  <m:t>𝑡</m:t>
                                </m:r>
                              </m:sub>
                            </m:sSub>
                          </m:e>
                        </m:sPre>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37" name="文字方塊 36"/>
                <p:cNvSpPr txBox="1">
                  <a:spLocks noRot="1" noChangeAspect="1" noMove="1" noResize="1" noEditPoints="1" noAdjustHandles="1" noChangeArrowheads="1" noChangeShapeType="1" noTextEdit="1"/>
                </p:cNvSpPr>
                <p:nvPr/>
              </p:nvSpPr>
              <p:spPr>
                <a:xfrm rot="19605452">
                  <a:off x="7519789" y="1534851"/>
                  <a:ext cx="1949997" cy="413511"/>
                </a:xfrm>
                <a:prstGeom prst="rect">
                  <a:avLst/>
                </a:prstGeom>
                <a:blipFill>
                  <a:blip r:embed="rId3"/>
                  <a:stretch>
                    <a:fillRect b="-4412"/>
                  </a:stretch>
                </a:blipFill>
              </p:spPr>
              <p:txBody>
                <a:bodyPr/>
                <a:lstStyle/>
                <a:p>
                  <a:r>
                    <a:rPr lang="zh-TW" altLang="en-US">
                      <a:noFill/>
                    </a:rPr>
                    <a:t> </a:t>
                  </a:r>
                </a:p>
              </p:txBody>
            </p:sp>
          </mc:Fallback>
        </mc:AlternateContent>
        <p:sp>
          <p:nvSpPr>
            <p:cNvPr id="45" name="十字形 44"/>
            <p:cNvSpPr/>
            <p:nvPr/>
          </p:nvSpPr>
          <p:spPr>
            <a:xfrm rot="1778596">
              <a:off x="7494402" y="1996063"/>
              <a:ext cx="484750" cy="484750"/>
            </a:xfrm>
            <a:prstGeom prst="plus">
              <a:avLst>
                <a:gd name="adj" fmla="val 391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十字形 45"/>
            <p:cNvSpPr/>
            <p:nvPr/>
          </p:nvSpPr>
          <p:spPr>
            <a:xfrm rot="1717857">
              <a:off x="9178733" y="4861138"/>
              <a:ext cx="484750" cy="484750"/>
            </a:xfrm>
            <a:prstGeom prst="plus">
              <a:avLst>
                <a:gd name="adj" fmla="val 391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2" name="矩形 71"/>
          <p:cNvSpPr/>
          <p:nvPr/>
        </p:nvSpPr>
        <p:spPr>
          <a:xfrm>
            <a:off x="5806348" y="323025"/>
            <a:ext cx="6009642" cy="27653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7" name="群組 86"/>
          <p:cNvGrpSpPr/>
          <p:nvPr/>
        </p:nvGrpSpPr>
        <p:grpSpPr>
          <a:xfrm rot="20764684">
            <a:off x="667728" y="3628963"/>
            <a:ext cx="4204628" cy="2753373"/>
            <a:chOff x="6823214" y="3538457"/>
            <a:chExt cx="2126019" cy="1392210"/>
          </a:xfrm>
        </p:grpSpPr>
        <p:sp>
          <p:nvSpPr>
            <p:cNvPr id="84" name="橢圓 83"/>
            <p:cNvSpPr/>
            <p:nvPr/>
          </p:nvSpPr>
          <p:spPr>
            <a:xfrm rot="1677599">
              <a:off x="6823214" y="3538457"/>
              <a:ext cx="142883" cy="14288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5" name="橢圓 84"/>
            <p:cNvSpPr/>
            <p:nvPr/>
          </p:nvSpPr>
          <p:spPr>
            <a:xfrm rot="1677599">
              <a:off x="7094370" y="4787784"/>
              <a:ext cx="142883" cy="14288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6" name="橢圓 85"/>
            <p:cNvSpPr/>
            <p:nvPr/>
          </p:nvSpPr>
          <p:spPr>
            <a:xfrm rot="1677599">
              <a:off x="8806350" y="3910688"/>
              <a:ext cx="142883" cy="14288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97" name="直線單箭頭接點 96"/>
          <p:cNvCxnSpPr>
            <a:stCxn id="100" idx="1"/>
          </p:cNvCxnSpPr>
          <p:nvPr/>
        </p:nvCxnSpPr>
        <p:spPr>
          <a:xfrm flipV="1">
            <a:off x="4098826" y="4187529"/>
            <a:ext cx="469181" cy="663049"/>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矩形 99"/>
              <p:cNvSpPr/>
              <p:nvPr/>
            </p:nvSpPr>
            <p:spPr>
              <a:xfrm>
                <a:off x="4098826" y="4635743"/>
                <a:ext cx="1889684" cy="4296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sz="2000" i="1" smtClean="0">
                              <a:solidFill>
                                <a:srgbClr val="92D050"/>
                              </a:solidFill>
                              <a:latin typeface="Cambria Math" panose="02040503050406030204" pitchFamily="18" charset="0"/>
                            </a:rPr>
                          </m:ctrlPr>
                        </m:sSubPr>
                        <m:e>
                          <m:r>
                            <m:rPr>
                              <m:sty m:val="p"/>
                            </m:rPr>
                            <a:rPr lang="en-US" altLang="zh-TW" sz="2000">
                              <a:solidFill>
                                <a:srgbClr val="92D050"/>
                              </a:solidFill>
                              <a:latin typeface="Cambria Math" panose="02040503050406030204" pitchFamily="18" charset="0"/>
                            </a:rPr>
                            <m:t>deformation</m:t>
                          </m:r>
                        </m:e>
                        <m:sub>
                          <m:r>
                            <a:rPr lang="en-US" altLang="zh-TW" sz="2000" i="1">
                              <a:solidFill>
                                <a:srgbClr val="92D050"/>
                              </a:solidFill>
                              <a:latin typeface="Cambria Math" panose="02040503050406030204" pitchFamily="18" charset="0"/>
                            </a:rPr>
                            <m:t>(</m:t>
                          </m:r>
                          <m:r>
                            <a:rPr lang="en-US" altLang="zh-TW" sz="2000" b="0" i="1" smtClean="0">
                              <a:solidFill>
                                <a:srgbClr val="92D050"/>
                              </a:solidFill>
                              <a:latin typeface="Cambria Math" panose="02040503050406030204" pitchFamily="18" charset="0"/>
                            </a:rPr>
                            <m:t>1</m:t>
                          </m:r>
                          <m:r>
                            <a:rPr lang="en-US" altLang="zh-TW" sz="2000" i="1">
                              <a:solidFill>
                                <a:srgbClr val="92D050"/>
                              </a:solidFill>
                              <a:latin typeface="Cambria Math" panose="02040503050406030204" pitchFamily="18" charset="0"/>
                            </a:rPr>
                            <m:t>)</m:t>
                          </m:r>
                        </m:sub>
                      </m:sSub>
                    </m:oMath>
                  </m:oMathPara>
                </a14:m>
                <a:endParaRPr lang="zh-TW" altLang="en-US" sz="2000" dirty="0">
                  <a:solidFill>
                    <a:srgbClr val="92D050"/>
                  </a:solidFill>
                </a:endParaRPr>
              </a:p>
            </p:txBody>
          </p:sp>
        </mc:Choice>
        <mc:Fallback xmlns="">
          <p:sp>
            <p:nvSpPr>
              <p:cNvPr id="100" name="矩形 99"/>
              <p:cNvSpPr>
                <a:spLocks noRot="1" noChangeAspect="1" noMove="1" noResize="1" noEditPoints="1" noAdjustHandles="1" noChangeArrowheads="1" noChangeShapeType="1" noTextEdit="1"/>
              </p:cNvSpPr>
              <p:nvPr/>
            </p:nvSpPr>
            <p:spPr>
              <a:xfrm>
                <a:off x="4098826" y="4635743"/>
                <a:ext cx="1889684" cy="429669"/>
              </a:xfrm>
              <a:prstGeom prst="rect">
                <a:avLst/>
              </a:prstGeom>
              <a:blipFill>
                <a:blip r:embed="rId4"/>
                <a:stretch>
                  <a:fillRect b="-11268"/>
                </a:stretch>
              </a:blipFill>
            </p:spPr>
            <p:txBody>
              <a:bodyPr/>
              <a:lstStyle/>
              <a:p>
                <a:r>
                  <a:rPr lang="zh-TW" altLang="en-US">
                    <a:noFill/>
                  </a:rPr>
                  <a:t> </a:t>
                </a:r>
              </a:p>
            </p:txBody>
          </p:sp>
        </mc:Fallback>
      </mc:AlternateContent>
      <p:cxnSp>
        <p:nvCxnSpPr>
          <p:cNvPr id="102" name="直線接點 101"/>
          <p:cNvCxnSpPr>
            <a:stCxn id="86" idx="4"/>
            <a:endCxn id="85" idx="7"/>
          </p:cNvCxnSpPr>
          <p:nvPr/>
        </p:nvCxnSpPr>
        <p:spPr>
          <a:xfrm flipH="1">
            <a:off x="1805529" y="4186328"/>
            <a:ext cx="2713543" cy="228853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4" name="直線接點 103"/>
          <p:cNvCxnSpPr>
            <a:stCxn id="85" idx="2"/>
            <a:endCxn id="84" idx="5"/>
          </p:cNvCxnSpPr>
          <p:nvPr/>
        </p:nvCxnSpPr>
        <p:spPr>
          <a:xfrm flipH="1" flipV="1">
            <a:off x="642077" y="4399522"/>
            <a:ext cx="905225" cy="211375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6" name="直線接點 105"/>
          <p:cNvCxnSpPr>
            <a:stCxn id="84" idx="7"/>
            <a:endCxn id="86" idx="2"/>
          </p:cNvCxnSpPr>
          <p:nvPr/>
        </p:nvCxnSpPr>
        <p:spPr>
          <a:xfrm flipV="1">
            <a:off x="690545" y="4014986"/>
            <a:ext cx="3725729" cy="19069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07" name="十字形 106"/>
          <p:cNvSpPr/>
          <p:nvPr/>
        </p:nvSpPr>
        <p:spPr>
          <a:xfrm rot="3712405">
            <a:off x="2893936" y="4511650"/>
            <a:ext cx="484750" cy="484750"/>
          </a:xfrm>
          <a:prstGeom prst="plus">
            <a:avLst>
              <a:gd name="adj" fmla="val 391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1" name="直線單箭頭接點 110"/>
          <p:cNvCxnSpPr/>
          <p:nvPr/>
        </p:nvCxnSpPr>
        <p:spPr>
          <a:xfrm flipV="1">
            <a:off x="2829567" y="4971101"/>
            <a:ext cx="169578" cy="552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文字方塊 112"/>
          <p:cNvSpPr txBox="1"/>
          <p:nvPr/>
        </p:nvSpPr>
        <p:spPr>
          <a:xfrm>
            <a:off x="1270695" y="5133060"/>
            <a:ext cx="1575903" cy="307777"/>
          </a:xfrm>
          <a:prstGeom prst="rect">
            <a:avLst/>
          </a:prstGeom>
          <a:noFill/>
        </p:spPr>
        <p:txBody>
          <a:bodyPr wrap="square" rtlCol="0">
            <a:spAutoFit/>
          </a:bodyPr>
          <a:lstStyle/>
          <a:p>
            <a:r>
              <a:rPr lang="en-US" altLang="zh-TW" sz="1400" dirty="0" smtClean="0">
                <a:solidFill>
                  <a:srgbClr val="FF0000"/>
                </a:solidFill>
                <a:latin typeface="Times New Roman" panose="02020603050405020304" pitchFamily="18" charset="0"/>
                <a:cs typeface="Times New Roman" panose="02020603050405020304" pitchFamily="18" charset="0"/>
              </a:rPr>
              <a:t>Deformation(entry)</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cxnSp>
        <p:nvCxnSpPr>
          <p:cNvPr id="114" name="直線單箭頭接點 113"/>
          <p:cNvCxnSpPr/>
          <p:nvPr/>
        </p:nvCxnSpPr>
        <p:spPr>
          <a:xfrm flipV="1">
            <a:off x="3447294" y="1349493"/>
            <a:ext cx="169578" cy="5522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文字方塊 114"/>
          <p:cNvSpPr txBox="1"/>
          <p:nvPr/>
        </p:nvSpPr>
        <p:spPr>
          <a:xfrm>
            <a:off x="1888422" y="1511452"/>
            <a:ext cx="1575903" cy="307777"/>
          </a:xfrm>
          <a:prstGeom prst="rect">
            <a:avLst/>
          </a:prstGeom>
          <a:noFill/>
        </p:spPr>
        <p:txBody>
          <a:bodyPr wrap="square" rtlCol="0">
            <a:spAutoFit/>
          </a:bodyPr>
          <a:lstStyle/>
          <a:p>
            <a:r>
              <a:rPr lang="en-US" altLang="zh-TW" sz="1400" dirty="0" smtClean="0">
                <a:solidFill>
                  <a:srgbClr val="FF0000"/>
                </a:solidFill>
                <a:latin typeface="Times New Roman" panose="02020603050405020304" pitchFamily="18" charset="0"/>
                <a:cs typeface="Times New Roman" panose="02020603050405020304" pitchFamily="18" charset="0"/>
              </a:rPr>
              <a:t>Deformation(entry)</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sp>
        <p:nvSpPr>
          <p:cNvPr id="69" name="文字方塊 68"/>
          <p:cNvSpPr txBox="1"/>
          <p:nvPr/>
        </p:nvSpPr>
        <p:spPr>
          <a:xfrm>
            <a:off x="5595619" y="6581001"/>
            <a:ext cx="2449046"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a:t>
            </a:r>
            <a:r>
              <a:rPr lang="en-US" altLang="zh-TW" sz="1200" dirty="0" err="1" smtClean="0">
                <a:latin typeface="Times New Roman" panose="02020603050405020304" pitchFamily="18" charset="0"/>
                <a:cs typeface="Times New Roman" panose="02020603050405020304" pitchFamily="18" charset="0"/>
              </a:rPr>
              <a:t>Markert</a:t>
            </a:r>
            <a:r>
              <a:rPr lang="en-US" altLang="zh-TW" sz="1200" dirty="0" smtClean="0">
                <a:latin typeface="Times New Roman" panose="02020603050405020304" pitchFamily="18" charset="0"/>
                <a:cs typeface="Times New Roman" panose="02020603050405020304" pitchFamily="18" charset="0"/>
              </a:rPr>
              <a:t>, </a:t>
            </a:r>
            <a:r>
              <a:rPr lang="en-US" altLang="zh-TW" sz="1200" dirty="0" err="1" smtClean="0">
                <a:latin typeface="Times New Roman" panose="02020603050405020304" pitchFamily="18" charset="0"/>
                <a:cs typeface="Times New Roman" panose="02020603050405020304" pitchFamily="18" charset="0"/>
              </a:rPr>
              <a:t>Koschany</a:t>
            </a:r>
            <a:r>
              <a:rPr lang="en-US" altLang="zh-TW" sz="1200" dirty="0" smtClean="0">
                <a:latin typeface="Times New Roman" panose="02020603050405020304" pitchFamily="18" charset="0"/>
                <a:cs typeface="Times New Roman" panose="02020603050405020304" pitchFamily="18" charset="0"/>
              </a:rPr>
              <a:t> et al. 2010)</a:t>
            </a:r>
            <a:endParaRPr lang="zh-TW" altLang="en-US" sz="1200" dirty="0">
              <a:latin typeface="Times New Roman" panose="02020603050405020304" pitchFamily="18" charset="0"/>
              <a:cs typeface="Times New Roman" panose="02020603050405020304" pitchFamily="18" charset="0"/>
            </a:endParaRPr>
          </a:p>
        </p:txBody>
      </p:sp>
      <p:grpSp>
        <p:nvGrpSpPr>
          <p:cNvPr id="105" name="群組 104"/>
          <p:cNvGrpSpPr/>
          <p:nvPr/>
        </p:nvGrpSpPr>
        <p:grpSpPr>
          <a:xfrm>
            <a:off x="6550919" y="385565"/>
            <a:ext cx="5265071" cy="2475696"/>
            <a:chOff x="6550919" y="385565"/>
            <a:chExt cx="5265071" cy="2475696"/>
          </a:xfrm>
        </p:grpSpPr>
        <p:grpSp>
          <p:nvGrpSpPr>
            <p:cNvPr id="112" name="群組 111"/>
            <p:cNvGrpSpPr/>
            <p:nvPr/>
          </p:nvGrpSpPr>
          <p:grpSpPr>
            <a:xfrm rot="1677599">
              <a:off x="6550919" y="1643467"/>
              <a:ext cx="1188715" cy="1217794"/>
              <a:chOff x="5087392" y="3901440"/>
              <a:chExt cx="1025234" cy="1050314"/>
            </a:xfrm>
          </p:grpSpPr>
          <p:cxnSp>
            <p:nvCxnSpPr>
              <p:cNvPr id="129" name="直線單箭頭接點 128"/>
              <p:cNvCxnSpPr/>
              <p:nvPr/>
            </p:nvCxnSpPr>
            <p:spPr>
              <a:xfrm flipV="1">
                <a:off x="5569530" y="3901440"/>
                <a:ext cx="0" cy="734287"/>
              </a:xfrm>
              <a:prstGeom prst="straightConnector1">
                <a:avLst/>
              </a:prstGeom>
              <a:noFill/>
              <a:ln w="38100" cap="flat" cmpd="sng" algn="ctr">
                <a:solidFill>
                  <a:sysClr val="windowText" lastClr="000000"/>
                </a:solidFill>
                <a:prstDash val="solid"/>
                <a:miter lim="800000"/>
                <a:tailEnd type="triangle"/>
              </a:ln>
              <a:effectLst/>
            </p:spPr>
          </p:cxnSp>
          <p:cxnSp>
            <p:nvCxnSpPr>
              <p:cNvPr id="130" name="直線單箭頭接點 129"/>
              <p:cNvCxnSpPr/>
              <p:nvPr/>
            </p:nvCxnSpPr>
            <p:spPr>
              <a:xfrm flipH="1">
                <a:off x="5087392" y="4624494"/>
                <a:ext cx="482139" cy="31603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直線單箭頭接點 130"/>
              <p:cNvCxnSpPr/>
              <p:nvPr/>
            </p:nvCxnSpPr>
            <p:spPr>
              <a:xfrm>
                <a:off x="5569527" y="4630321"/>
                <a:ext cx="543099" cy="321433"/>
              </a:xfrm>
              <a:prstGeom prst="straightConnector1">
                <a:avLst/>
              </a:prstGeom>
              <a:noFill/>
              <a:ln w="38100" cap="flat" cmpd="sng" algn="ctr">
                <a:solidFill>
                  <a:sysClr val="windowText" lastClr="000000"/>
                </a:solidFill>
                <a:prstDash val="solid"/>
                <a:miter lim="800000"/>
                <a:tailEnd type="triangle"/>
              </a:ln>
              <a:effectLst/>
            </p:spPr>
          </p:cxnSp>
        </p:grpSp>
        <p:cxnSp>
          <p:nvCxnSpPr>
            <p:cNvPr id="116" name="直線單箭頭接點 115"/>
            <p:cNvCxnSpPr/>
            <p:nvPr/>
          </p:nvCxnSpPr>
          <p:spPr>
            <a:xfrm flipV="1">
              <a:off x="8781183" y="1870780"/>
              <a:ext cx="426184" cy="305589"/>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群組 116"/>
            <p:cNvGrpSpPr/>
            <p:nvPr/>
          </p:nvGrpSpPr>
          <p:grpSpPr>
            <a:xfrm>
              <a:off x="7446380" y="1385132"/>
              <a:ext cx="2125866" cy="1252372"/>
              <a:chOff x="7446380" y="1385132"/>
              <a:chExt cx="2125866" cy="1252372"/>
            </a:xfrm>
          </p:grpSpPr>
          <p:sp>
            <p:nvSpPr>
              <p:cNvPr id="126" name="橢圓 125"/>
              <p:cNvSpPr/>
              <p:nvPr/>
            </p:nvSpPr>
            <p:spPr>
              <a:xfrm rot="1677599">
                <a:off x="7446380" y="1385132"/>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7" name="橢圓 126"/>
              <p:cNvSpPr/>
              <p:nvPr/>
            </p:nvSpPr>
            <p:spPr>
              <a:xfrm rot="1677599">
                <a:off x="7464389" y="2371498"/>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8" name="橢圓 127"/>
              <p:cNvSpPr/>
              <p:nvPr/>
            </p:nvSpPr>
            <p:spPr>
              <a:xfrm rot="1677599">
                <a:off x="9306240" y="1602103"/>
                <a:ext cx="266006" cy="266006"/>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118" name="矩形 117"/>
                <p:cNvSpPr/>
                <p:nvPr/>
              </p:nvSpPr>
              <p:spPr>
                <a:xfrm>
                  <a:off x="9012317" y="1928242"/>
                  <a:ext cx="1690783"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i="1" smtClean="0">
                                <a:solidFill>
                                  <a:srgbClr val="92D050"/>
                                </a:solidFill>
                                <a:latin typeface="Cambria Math" panose="02040503050406030204" pitchFamily="18" charset="0"/>
                              </a:rPr>
                            </m:ctrlPr>
                          </m:sSubPr>
                          <m:e>
                            <m:r>
                              <m:rPr>
                                <m:sty m:val="p"/>
                              </m:rPr>
                              <a:rPr lang="en-US" altLang="zh-TW">
                                <a:solidFill>
                                  <a:srgbClr val="92D050"/>
                                </a:solidFill>
                                <a:latin typeface="Cambria Math" panose="02040503050406030204" pitchFamily="18" charset="0"/>
                              </a:rPr>
                              <m:t>deformation</m:t>
                            </m:r>
                          </m:e>
                          <m:sub>
                            <m:r>
                              <a:rPr lang="en-US" altLang="zh-TW" i="1">
                                <a:solidFill>
                                  <a:srgbClr val="92D050"/>
                                </a:solidFill>
                                <a:latin typeface="Cambria Math" panose="02040503050406030204" pitchFamily="18" charset="0"/>
                              </a:rPr>
                              <m:t>(</m:t>
                            </m:r>
                            <m:r>
                              <a:rPr lang="en-US" altLang="zh-TW" i="1">
                                <a:solidFill>
                                  <a:srgbClr val="92D050"/>
                                </a:solidFill>
                                <a:latin typeface="Cambria Math" panose="02040503050406030204" pitchFamily="18" charset="0"/>
                              </a:rPr>
                              <m:t>𝑖</m:t>
                            </m:r>
                            <m:r>
                              <a:rPr lang="en-US" altLang="zh-TW" i="1">
                                <a:solidFill>
                                  <a:srgbClr val="92D050"/>
                                </a:solidFill>
                                <a:latin typeface="Cambria Math" panose="02040503050406030204" pitchFamily="18" charset="0"/>
                              </a:rPr>
                              <m:t>)</m:t>
                            </m:r>
                          </m:sub>
                        </m:sSub>
                      </m:oMath>
                    </m:oMathPara>
                  </a14:m>
                  <a:endParaRPr lang="zh-TW" altLang="en-US" dirty="0">
                    <a:solidFill>
                      <a:srgbClr val="92D050"/>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9012317" y="1928242"/>
                  <a:ext cx="1690783" cy="396006"/>
                </a:xfrm>
                <a:prstGeom prst="rect">
                  <a:avLst/>
                </a:prstGeom>
                <a:blipFill>
                  <a:blip r:embed="rId5"/>
                  <a:stretch>
                    <a:fillRect b="-9231"/>
                  </a:stretch>
                </a:blipFill>
              </p:spPr>
              <p:txBody>
                <a:bodyPr/>
                <a:lstStyle/>
                <a:p>
                  <a:r>
                    <a:rPr lang="zh-TW" altLang="en-US">
                      <a:noFill/>
                    </a:rPr>
                    <a:t> </a:t>
                  </a:r>
                </a:p>
              </p:txBody>
            </p:sp>
          </mc:Fallback>
        </mc:AlternateContent>
        <p:sp>
          <p:nvSpPr>
            <p:cNvPr id="119" name="十字形 118"/>
            <p:cNvSpPr/>
            <p:nvPr/>
          </p:nvSpPr>
          <p:spPr>
            <a:xfrm rot="3284310">
              <a:off x="8445682" y="761598"/>
              <a:ext cx="484750" cy="484750"/>
            </a:xfrm>
            <a:prstGeom prst="plus">
              <a:avLst>
                <a:gd name="adj" fmla="val 391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0" name="群組 119"/>
            <p:cNvGrpSpPr/>
            <p:nvPr/>
          </p:nvGrpSpPr>
          <p:grpSpPr>
            <a:xfrm rot="1677599">
              <a:off x="7521636" y="1967211"/>
              <a:ext cx="1140973" cy="789850"/>
              <a:chOff x="1842063" y="3552734"/>
              <a:chExt cx="1140973" cy="789850"/>
            </a:xfrm>
            <a:solidFill>
              <a:srgbClr val="00B0F0">
                <a:alpha val="12000"/>
              </a:srgbClr>
            </a:solidFill>
          </p:grpSpPr>
          <p:sp>
            <p:nvSpPr>
              <p:cNvPr id="123" name="橢圓 122"/>
              <p:cNvSpPr/>
              <p:nvPr/>
            </p:nvSpPr>
            <p:spPr>
              <a:xfrm>
                <a:off x="1842063" y="3694194"/>
                <a:ext cx="266006" cy="26600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4" name="橢圓 123"/>
              <p:cNvSpPr/>
              <p:nvPr/>
            </p:nvSpPr>
            <p:spPr>
              <a:xfrm>
                <a:off x="2249385" y="4076578"/>
                <a:ext cx="266006" cy="26600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5" name="橢圓 124"/>
              <p:cNvSpPr/>
              <p:nvPr/>
            </p:nvSpPr>
            <p:spPr>
              <a:xfrm>
                <a:off x="2717030" y="3552734"/>
                <a:ext cx="266006" cy="266006"/>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cxnSp>
          <p:nvCxnSpPr>
            <p:cNvPr id="121" name="直線單箭頭接點 120"/>
            <p:cNvCxnSpPr/>
            <p:nvPr/>
          </p:nvCxnSpPr>
          <p:spPr>
            <a:xfrm flipV="1">
              <a:off x="9020645" y="385565"/>
              <a:ext cx="373443" cy="551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2" name="文字方塊 121"/>
            <p:cNvSpPr txBox="1"/>
            <p:nvPr/>
          </p:nvSpPr>
          <p:spPr>
            <a:xfrm>
              <a:off x="9381601" y="542308"/>
              <a:ext cx="2434389" cy="461665"/>
            </a:xfrm>
            <a:prstGeom prst="rect">
              <a:avLst/>
            </a:prstGeom>
            <a:noFill/>
          </p:spPr>
          <p:txBody>
            <a:bodyPr wrap="square" rtlCol="0">
              <a:spAutoFit/>
            </a:bodyPr>
            <a:lstStyle/>
            <a:p>
              <a:r>
                <a:rPr lang="en-US" altLang="zh-TW" sz="2400" dirty="0" smtClean="0">
                  <a:solidFill>
                    <a:srgbClr val="FF0000"/>
                  </a:solidFill>
                  <a:latin typeface="Times New Roman" panose="02020603050405020304" pitchFamily="18" charset="0"/>
                  <a:cs typeface="Times New Roman" panose="02020603050405020304" pitchFamily="18" charset="0"/>
                </a:rPr>
                <a:t>Entry deformation?</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35" name="文字方塊 134"/>
              <p:cNvSpPr txBox="1"/>
              <p:nvPr/>
            </p:nvSpPr>
            <p:spPr>
              <a:xfrm>
                <a:off x="6014800" y="1991700"/>
                <a:ext cx="101218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{org,</a:t>
                </a:r>
                <a14:m>
                  <m:oMath xmlns:m="http://schemas.openxmlformats.org/officeDocument/2006/math">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𝑡</m:t>
                    </m:r>
                  </m:oMath>
                </a14:m>
                <a:r>
                  <a:rPr kumimoji="0" lang="en-US" altLang="zh-TW"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zh-TW"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135" name="文字方塊 134"/>
              <p:cNvSpPr txBox="1">
                <a:spLocks noRot="1" noChangeAspect="1" noMove="1" noResize="1" noEditPoints="1" noAdjustHandles="1" noChangeArrowheads="1" noChangeShapeType="1" noTextEdit="1"/>
              </p:cNvSpPr>
              <p:nvPr/>
            </p:nvSpPr>
            <p:spPr>
              <a:xfrm>
                <a:off x="6014800" y="1991700"/>
                <a:ext cx="1012180" cy="369332"/>
              </a:xfrm>
              <a:prstGeom prst="rect">
                <a:avLst/>
              </a:prstGeom>
              <a:blipFill>
                <a:blip r:embed="rId6"/>
                <a:stretch>
                  <a:fillRect l="-5422" t="-10000" b="-26667"/>
                </a:stretch>
              </a:blipFill>
            </p:spPr>
            <p:txBody>
              <a:bodyPr/>
              <a:lstStyle/>
              <a:p>
                <a:r>
                  <a:rPr lang="zh-TW" altLang="en-US">
                    <a:noFill/>
                  </a:rPr>
                  <a:t> </a:t>
                </a:r>
              </a:p>
            </p:txBody>
          </p:sp>
        </mc:Fallback>
      </mc:AlternateContent>
      <p:sp>
        <p:nvSpPr>
          <p:cNvPr id="145" name="標題 1"/>
          <p:cNvSpPr>
            <a:spLocks noGrp="1"/>
          </p:cNvSpPr>
          <p:nvPr>
            <p:ph type="title"/>
          </p:nvPr>
        </p:nvSpPr>
        <p:spPr>
          <a:xfrm>
            <a:off x="1604571" y="434069"/>
            <a:ext cx="4184393" cy="678141"/>
          </a:xfrm>
        </p:spPr>
        <p:txBody>
          <a:bodyPr>
            <a:noAutofit/>
          </a:bodyPr>
          <a:lstStyle/>
          <a:p>
            <a:r>
              <a:rPr lang="zh-TW" altLang="en-US" sz="4400" dirty="0">
                <a:latin typeface="標楷體" panose="03000509000000000000" pitchFamily="65" charset="-120"/>
                <a:ea typeface="標楷體" panose="03000509000000000000" pitchFamily="65" charset="-120"/>
              </a:rPr>
              <a:t>估測表面進入點</a:t>
            </a:r>
          </a:p>
        </p:txBody>
      </p:sp>
    </p:spTree>
    <p:extLst>
      <p:ext uri="{BB962C8B-B14F-4D97-AF65-F5344CB8AC3E}">
        <p14:creationId xmlns:p14="http://schemas.microsoft.com/office/powerpoint/2010/main" val="198015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par>
                                <p:cTn id="16" presetID="10" presetClass="entr" presetSubtype="0" fill="hold" nodeType="with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500"/>
                                        <p:tgtEl>
                                          <p:spTgt spid="106"/>
                                        </p:tgtEl>
                                      </p:cBhvr>
                                    </p:animEffect>
                                  </p:childTnLst>
                                </p:cTn>
                              </p:par>
                              <p:par>
                                <p:cTn id="19" presetID="10"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10" presetClass="entr" presetSubtype="0" fill="hold" nodeType="with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fade">
                                      <p:cBhvr>
                                        <p:cTn id="24" dur="500"/>
                                        <p:tgtEl>
                                          <p:spTgt spid="10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fade">
                                      <p:cBhvr>
                                        <p:cTn id="29" dur="500"/>
                                        <p:tgtEl>
                                          <p:spTgt spid="1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500"/>
                                        <p:tgtEl>
                                          <p:spTgt spid="10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500"/>
                                        <p:tgtEl>
                                          <p:spTgt spid="1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fade">
                                      <p:cBhvr>
                                        <p:cTn id="4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7" grpId="0" animBg="1"/>
      <p:bldP spid="113" grpId="0"/>
      <p:bldP spid="1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投影片編號版面配置區 29"/>
          <p:cNvSpPr>
            <a:spLocks noGrp="1"/>
          </p:cNvSpPr>
          <p:nvPr>
            <p:ph type="sldNum" sz="quarter" idx="12"/>
          </p:nvPr>
        </p:nvSpPr>
        <p:spPr/>
        <p:txBody>
          <a:bodyPr/>
          <a:lstStyle/>
          <a:p>
            <a:fld id="{947994E6-6C4B-41BF-86D6-CAF6AF4852A8}" type="slidenum">
              <a:rPr lang="zh-TW" altLang="en-US" smtClean="0"/>
              <a:t>37</a:t>
            </a:fld>
            <a:endParaRPr lang="zh-TW" altLang="en-US"/>
          </a:p>
        </p:txBody>
      </p:sp>
      <p:sp>
        <p:nvSpPr>
          <p:cNvPr id="31" name="標題 1"/>
          <p:cNvSpPr>
            <a:spLocks noGrp="1"/>
          </p:cNvSpPr>
          <p:nvPr>
            <p:ph type="title"/>
          </p:nvPr>
        </p:nvSpPr>
        <p:spPr>
          <a:xfrm>
            <a:off x="2592925" y="624110"/>
            <a:ext cx="3749509" cy="678141"/>
          </a:xfrm>
        </p:spPr>
        <p:txBody>
          <a:bodyPr>
            <a:noAutofit/>
          </a:bodyPr>
          <a:lstStyle/>
          <a:p>
            <a:r>
              <a:rPr lang="zh-TW" altLang="en-US" sz="4400" dirty="0">
                <a:latin typeface="標楷體" panose="03000509000000000000" pitchFamily="65" charset="-120"/>
                <a:ea typeface="標楷體" panose="03000509000000000000" pitchFamily="65" charset="-120"/>
              </a:rPr>
              <a:t>德勞</a:t>
            </a:r>
            <a:r>
              <a:rPr lang="zh-TW" altLang="en-US" sz="4400" smtClean="0">
                <a:latin typeface="標楷體" panose="03000509000000000000" pitchFamily="65" charset="-120"/>
                <a:ea typeface="標楷體" panose="03000509000000000000" pitchFamily="65" charset="-120"/>
              </a:rPr>
              <a:t>內三角化</a:t>
            </a:r>
            <a:endParaRPr lang="zh-TW" altLang="en-US" sz="4400" dirty="0">
              <a:latin typeface="標楷體" panose="03000509000000000000" pitchFamily="65" charset="-120"/>
              <a:ea typeface="標楷體" panose="03000509000000000000" pitchFamily="65" charset="-120"/>
            </a:endParaRPr>
          </a:p>
        </p:txBody>
      </p:sp>
      <p:pic>
        <p:nvPicPr>
          <p:cNvPr id="32" name="內容版面配置區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26895" y="1302251"/>
            <a:ext cx="3579778" cy="2806038"/>
          </a:xfrm>
          <a:prstGeom prst="rect">
            <a:avLst/>
          </a:prstGeom>
          <a:noFill/>
          <a:ln>
            <a:noFill/>
          </a:ln>
        </p:spPr>
      </p:pic>
      <p:pic>
        <p:nvPicPr>
          <p:cNvPr id="33" name="圖片 32"/>
          <p:cNvPicPr/>
          <p:nvPr/>
        </p:nvPicPr>
        <p:blipFill>
          <a:blip r:embed="rId4">
            <a:extLst>
              <a:ext uri="{28A0092B-C50C-407E-A947-70E740481C1C}">
                <a14:useLocalDpi xmlns:a14="http://schemas.microsoft.com/office/drawing/2010/main" val="0"/>
              </a:ext>
            </a:extLst>
          </a:blip>
          <a:srcRect/>
          <a:stretch>
            <a:fillRect/>
          </a:stretch>
        </p:blipFill>
        <p:spPr bwMode="auto">
          <a:xfrm>
            <a:off x="2592925" y="2551045"/>
            <a:ext cx="4412241" cy="3307080"/>
          </a:xfrm>
          <a:prstGeom prst="rect">
            <a:avLst/>
          </a:prstGeom>
          <a:noFill/>
          <a:ln>
            <a:noFill/>
          </a:ln>
        </p:spPr>
      </p:pic>
      <p:pic>
        <p:nvPicPr>
          <p:cNvPr id="34" name="圖片 33"/>
          <p:cNvPicPr/>
          <p:nvPr/>
        </p:nvPicPr>
        <p:blipFill>
          <a:blip r:embed="rId4">
            <a:extLst>
              <a:ext uri="{28A0092B-C50C-407E-A947-70E740481C1C}">
                <a14:useLocalDpi xmlns:a14="http://schemas.microsoft.com/office/drawing/2010/main" val="0"/>
              </a:ext>
            </a:extLst>
          </a:blip>
          <a:srcRect/>
          <a:stretch>
            <a:fillRect/>
          </a:stretch>
        </p:blipFill>
        <p:spPr bwMode="auto">
          <a:xfrm>
            <a:off x="8226895" y="4357147"/>
            <a:ext cx="3579778" cy="2363517"/>
          </a:xfrm>
          <a:prstGeom prst="rect">
            <a:avLst/>
          </a:prstGeom>
          <a:noFill/>
          <a:ln>
            <a:noFill/>
          </a:ln>
        </p:spPr>
      </p:pic>
      <p:cxnSp>
        <p:nvCxnSpPr>
          <p:cNvPr id="36" name="直線單箭頭接點 35"/>
          <p:cNvCxnSpPr>
            <a:stCxn id="33" idx="3"/>
          </p:cNvCxnSpPr>
          <p:nvPr/>
        </p:nvCxnSpPr>
        <p:spPr>
          <a:xfrm flipV="1">
            <a:off x="7005166" y="2705270"/>
            <a:ext cx="1221729" cy="14993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33" idx="3"/>
            <a:endCxn id="34" idx="1"/>
          </p:cNvCxnSpPr>
          <p:nvPr/>
        </p:nvCxnSpPr>
        <p:spPr>
          <a:xfrm>
            <a:off x="7005166" y="4204585"/>
            <a:ext cx="1221729" cy="13343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直線接點 39"/>
          <p:cNvCxnSpPr/>
          <p:nvPr/>
        </p:nvCxnSpPr>
        <p:spPr>
          <a:xfrm flipV="1">
            <a:off x="9296937" y="5611711"/>
            <a:ext cx="1575881" cy="194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10357252" y="5290699"/>
            <a:ext cx="515566" cy="3112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flipV="1">
            <a:off x="9296937" y="5280971"/>
            <a:ext cx="1060315" cy="33074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flipV="1">
            <a:off x="10084877" y="5640895"/>
            <a:ext cx="787941" cy="20994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a:off x="9296937" y="5611711"/>
            <a:ext cx="787940" cy="24641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2" name="十字形 51"/>
          <p:cNvSpPr/>
          <p:nvPr/>
        </p:nvSpPr>
        <p:spPr>
          <a:xfrm rot="18873930">
            <a:off x="8779965" y="4097973"/>
            <a:ext cx="2826669" cy="2826669"/>
          </a:xfrm>
          <a:prstGeom prst="plus">
            <a:avLst>
              <a:gd name="adj" fmla="val 4449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3" name="圖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708" y="2705270"/>
            <a:ext cx="2146976" cy="2862635"/>
          </a:xfrm>
          <a:prstGeom prst="rect">
            <a:avLst/>
          </a:prstGeom>
        </p:spPr>
      </p:pic>
      <p:sp>
        <p:nvSpPr>
          <p:cNvPr id="16" name="文字方塊 15"/>
          <p:cNvSpPr txBox="1"/>
          <p:nvPr/>
        </p:nvSpPr>
        <p:spPr>
          <a:xfrm>
            <a:off x="5595619" y="6581001"/>
            <a:ext cx="1524372"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a:t>
            </a:r>
            <a:r>
              <a:rPr lang="en-US" altLang="zh-TW" sz="1200" dirty="0" err="1" smtClean="0">
                <a:latin typeface="Times New Roman" panose="02020603050405020304" pitchFamily="18" charset="0"/>
                <a:cs typeface="Times New Roman" panose="02020603050405020304" pitchFamily="18" charset="0"/>
              </a:rPr>
              <a:t>Giesen</a:t>
            </a:r>
            <a:r>
              <a:rPr lang="en-US" altLang="zh-TW" sz="1200" dirty="0" smtClean="0">
                <a:latin typeface="Times New Roman" panose="02020603050405020304" pitchFamily="18" charset="0"/>
                <a:cs typeface="Times New Roman" panose="02020603050405020304" pitchFamily="18" charset="0"/>
              </a:rPr>
              <a:t> 2006)</a:t>
            </a:r>
            <a:endParaRPr lang="zh-TW" altLang="en-US" sz="1200" dirty="0">
              <a:latin typeface="Times New Roman" panose="02020603050405020304" pitchFamily="18" charset="0"/>
              <a:cs typeface="Times New Roman" panose="02020603050405020304" pitchFamily="18" charset="0"/>
            </a:endParaRPr>
          </a:p>
        </p:txBody>
      </p:sp>
      <p:sp>
        <p:nvSpPr>
          <p:cNvPr id="2" name="文字方塊 1"/>
          <p:cNvSpPr txBox="1"/>
          <p:nvPr/>
        </p:nvSpPr>
        <p:spPr>
          <a:xfrm>
            <a:off x="2897311" y="6034897"/>
            <a:ext cx="3287731"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*不保證不會有鈍角三角型出現</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80489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7434306" y="4109610"/>
            <a:ext cx="2944936" cy="923330"/>
          </a:xfrm>
          <a:prstGeom prst="rect">
            <a:avLst/>
          </a:prstGeom>
          <a:noFill/>
        </p:spPr>
        <p:txBody>
          <a:bodyPr wrap="square" rtlCol="0">
            <a:spAutoFit/>
          </a:bodyPr>
          <a:lstStyle/>
          <a:p>
            <a:r>
              <a:rPr lang="zh-TW" altLang="en-US" sz="5400" dirty="0">
                <a:latin typeface="標楷體" panose="03000509000000000000" pitchFamily="65" charset="-120"/>
                <a:ea typeface="標楷體" panose="03000509000000000000" pitchFamily="65" charset="-120"/>
              </a:rPr>
              <a:t>實驗</a:t>
            </a:r>
          </a:p>
        </p:txBody>
      </p:sp>
      <p:sp>
        <p:nvSpPr>
          <p:cNvPr id="7" name="L-圖案 6"/>
          <p:cNvSpPr/>
          <p:nvPr/>
        </p:nvSpPr>
        <p:spPr>
          <a:xfrm rot="16200000">
            <a:off x="7657237" y="2846748"/>
            <a:ext cx="3449053" cy="3449053"/>
          </a:xfrm>
          <a:prstGeom prst="corner">
            <a:avLst>
              <a:gd name="adj1" fmla="val 14651"/>
              <a:gd name="adj2" fmla="val 151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投影片編號版面配置區 8"/>
          <p:cNvSpPr>
            <a:spLocks noGrp="1"/>
          </p:cNvSpPr>
          <p:nvPr>
            <p:ph type="sldNum" sz="quarter" idx="12"/>
          </p:nvPr>
        </p:nvSpPr>
        <p:spPr/>
        <p:txBody>
          <a:bodyPr/>
          <a:lstStyle/>
          <a:p>
            <a:fld id="{947994E6-6C4B-41BF-86D6-CAF6AF4852A8}" type="slidenum">
              <a:rPr lang="zh-TW" altLang="en-US" smtClean="0"/>
              <a:t>38</a:t>
            </a:fld>
            <a:endParaRPr lang="zh-TW" altLang="en-US"/>
          </a:p>
        </p:txBody>
      </p:sp>
    </p:spTree>
    <p:extLst>
      <p:ext uri="{BB962C8B-B14F-4D97-AF65-F5344CB8AC3E}">
        <p14:creationId xmlns:p14="http://schemas.microsoft.com/office/powerpoint/2010/main" val="82003591"/>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624110"/>
            <a:ext cx="2684927" cy="651583"/>
          </a:xfrm>
        </p:spPr>
        <p:txBody>
          <a:bodyPr>
            <a:normAutofit/>
          </a:bodyPr>
          <a:lstStyle/>
          <a:p>
            <a:r>
              <a:rPr lang="zh-TW" altLang="en-US" dirty="0" smtClean="0">
                <a:latin typeface="標楷體" panose="03000509000000000000" pitchFamily="65" charset="-120"/>
                <a:ea typeface="標楷體" panose="03000509000000000000" pitchFamily="65" charset="-120"/>
              </a:rPr>
              <a:t>實驗</a:t>
            </a:r>
            <a:endParaRPr lang="zh-TW" altLang="en-US" dirty="0">
              <a:latin typeface="標楷體" panose="03000509000000000000" pitchFamily="65" charset="-120"/>
              <a:ea typeface="標楷體" panose="03000509000000000000" pitchFamily="65" charset="-120"/>
            </a:endParaRPr>
          </a:p>
        </p:txBody>
      </p:sp>
      <p:sp>
        <p:nvSpPr>
          <p:cNvPr id="23" name="投影片編號版面配置區 22"/>
          <p:cNvSpPr>
            <a:spLocks noGrp="1"/>
          </p:cNvSpPr>
          <p:nvPr>
            <p:ph type="sldNum" sz="quarter" idx="12"/>
          </p:nvPr>
        </p:nvSpPr>
        <p:spPr/>
        <p:txBody>
          <a:bodyPr/>
          <a:lstStyle/>
          <a:p>
            <a:fld id="{947994E6-6C4B-41BF-86D6-CAF6AF4852A8}" type="slidenum">
              <a:rPr lang="zh-TW" altLang="en-US" smtClean="0"/>
              <a:t>39</a:t>
            </a:fld>
            <a:endParaRPr lang="zh-TW" altLang="en-US"/>
          </a:p>
        </p:txBody>
      </p:sp>
      <p:sp>
        <p:nvSpPr>
          <p:cNvPr id="38" name="文字方塊 37"/>
          <p:cNvSpPr txBox="1"/>
          <p:nvPr/>
        </p:nvSpPr>
        <p:spPr>
          <a:xfrm>
            <a:off x="2095619" y="1992046"/>
            <a:ext cx="4572883" cy="3108543"/>
          </a:xfrm>
          <a:prstGeom prst="rect">
            <a:avLst/>
          </a:prstGeom>
          <a:noFill/>
        </p:spPr>
        <p:txBody>
          <a:bodyPr wrap="square" rtlCol="0">
            <a:spAutoFit/>
          </a:bodyPr>
          <a:lstStyle/>
          <a:p>
            <a:r>
              <a:rPr lang="zh-TW" altLang="en-US" sz="2800" dirty="0" smtClean="0">
                <a:latin typeface="標楷體" panose="03000509000000000000" pitchFamily="65" charset="-120"/>
                <a:ea typeface="標楷體" panose="03000509000000000000" pitchFamily="65" charset="-120"/>
              </a:rPr>
              <a:t>實驗分類</a:t>
            </a:r>
            <a:r>
              <a:rPr lang="en-US" altLang="zh-TW" sz="2800" dirty="0" smtClean="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r>
              <a:rPr lang="en-US" altLang="zh-TW" sz="2800" dirty="0" smtClean="0">
                <a:latin typeface="標楷體" panose="03000509000000000000" pitchFamily="65" charset="-120"/>
                <a:ea typeface="標楷體" panose="03000509000000000000" pitchFamily="65" charset="-120"/>
              </a:rPr>
              <a:t>1.</a:t>
            </a:r>
            <a:r>
              <a:rPr lang="zh-TW" altLang="en-US" sz="2800" dirty="0" smtClean="0">
                <a:latin typeface="標楷體" panose="03000509000000000000" pitchFamily="65" charset="-120"/>
                <a:ea typeface="標楷體" panose="03000509000000000000" pitchFamily="65" charset="-120"/>
              </a:rPr>
              <a:t>剛體實驗</a:t>
            </a:r>
            <a:endParaRPr lang="en-US" altLang="zh-TW" sz="2800" dirty="0" smtClean="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a:p>
            <a:r>
              <a:rPr lang="en-US" altLang="zh-TW" sz="2800" dirty="0" smtClean="0">
                <a:latin typeface="標楷體" panose="03000509000000000000" pitchFamily="65" charset="-120"/>
                <a:ea typeface="標楷體" panose="03000509000000000000" pitchFamily="65" charset="-120"/>
              </a:rPr>
              <a:t>2.</a:t>
            </a:r>
            <a:r>
              <a:rPr lang="zh-TW" altLang="en-US" sz="2800" dirty="0" smtClean="0">
                <a:latin typeface="標楷體" panose="03000509000000000000" pitchFamily="65" charset="-120"/>
                <a:ea typeface="標楷體" panose="03000509000000000000" pitchFamily="65" charset="-120"/>
              </a:rPr>
              <a:t>軟組織實驗</a:t>
            </a:r>
            <a:endParaRPr lang="en-US" altLang="zh-TW" sz="2800" dirty="0" smtClean="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a:p>
            <a:r>
              <a:rPr lang="en-US" altLang="zh-TW" sz="2800" dirty="0" smtClean="0">
                <a:latin typeface="標楷體" panose="03000509000000000000" pitchFamily="65" charset="-120"/>
                <a:ea typeface="標楷體" panose="03000509000000000000" pitchFamily="65" charset="-120"/>
              </a:rPr>
              <a:t>3.</a:t>
            </a:r>
            <a:r>
              <a:rPr lang="zh-TW" altLang="en-US" sz="2800" dirty="0" smtClean="0">
                <a:latin typeface="標楷體" panose="03000509000000000000" pitchFamily="65" charset="-120"/>
                <a:ea typeface="標楷體" panose="03000509000000000000" pitchFamily="65" charset="-120"/>
              </a:rPr>
              <a:t>人體實驗</a:t>
            </a:r>
            <a:endParaRPr lang="en-US" altLang="zh-TW" sz="2800" dirty="0" smtClean="0">
              <a:latin typeface="標楷體" panose="03000509000000000000" pitchFamily="65" charset="-120"/>
              <a:ea typeface="標楷體" panose="03000509000000000000" pitchFamily="65" charset="-120"/>
            </a:endParaRPr>
          </a:p>
          <a:p>
            <a:endParaRPr lang="en-US" altLang="zh-TW" sz="2800" dirty="0">
              <a:latin typeface="標楷體" panose="03000509000000000000" pitchFamily="65" charset="-120"/>
              <a:ea typeface="標楷體" panose="03000509000000000000" pitchFamily="65" charset="-120"/>
            </a:endParaRPr>
          </a:p>
        </p:txBody>
      </p:sp>
      <p:pic>
        <p:nvPicPr>
          <p:cNvPr id="39" name="圖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8749" y="544530"/>
            <a:ext cx="3483102" cy="4644135"/>
          </a:xfrm>
          <a:prstGeom prst="rect">
            <a:avLst/>
          </a:prstGeom>
        </p:spPr>
      </p:pic>
      <p:sp>
        <p:nvSpPr>
          <p:cNvPr id="40" name="矩形 39"/>
          <p:cNvSpPr/>
          <p:nvPr/>
        </p:nvSpPr>
        <p:spPr>
          <a:xfrm>
            <a:off x="7802096" y="5188665"/>
            <a:ext cx="2316407" cy="584775"/>
          </a:xfrm>
          <a:prstGeom prst="rect">
            <a:avLst/>
          </a:prstGeom>
        </p:spPr>
        <p:txBody>
          <a:bodyPr wrap="square">
            <a:spAutoFit/>
          </a:bodyPr>
          <a:lstStyle/>
          <a:p>
            <a:r>
              <a:rPr lang="zh-TW" altLang="en-US" sz="3200" dirty="0" smtClean="0">
                <a:latin typeface="標楷體" panose="03000509000000000000" pitchFamily="65" charset="-120"/>
                <a:ea typeface="標楷體" panose="03000509000000000000" pitchFamily="65" charset="-120"/>
              </a:rPr>
              <a:t>軟組織實驗</a:t>
            </a:r>
            <a:endParaRPr lang="zh-TW" altLang="en-US" sz="32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7430766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624110"/>
            <a:ext cx="8911687" cy="755803"/>
          </a:xfrm>
        </p:spPr>
        <p:txBody>
          <a:bodyPr/>
          <a:lstStyle/>
          <a:p>
            <a:r>
              <a:rPr lang="zh-TW" altLang="en-US" dirty="0" smtClean="0">
                <a:latin typeface="標楷體" panose="03000509000000000000" pitchFamily="65" charset="-120"/>
                <a:ea typeface="標楷體" panose="03000509000000000000" pitchFamily="65" charset="-120"/>
              </a:rPr>
              <a:t>背景</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電腦輔助手術</a:t>
            </a:r>
            <a:endParaRPr lang="zh-TW" altLang="en-US"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2589212" y="1752600"/>
            <a:ext cx="8915400" cy="3777622"/>
          </a:xfrm>
        </p:spPr>
        <p:txBody>
          <a:bodyPr/>
          <a:lstStyle/>
          <a:p>
            <a:r>
              <a:rPr lang="zh-TW" altLang="en-US" dirty="0">
                <a:latin typeface="標楷體" panose="03000509000000000000" pitchFamily="65" charset="-120"/>
                <a:ea typeface="標楷體" panose="03000509000000000000" pitchFamily="65" charset="-120"/>
              </a:rPr>
              <a:t>電腦輔助</a:t>
            </a:r>
            <a:r>
              <a:rPr lang="zh-TW" altLang="en-US" dirty="0" smtClean="0">
                <a:latin typeface="標楷體" panose="03000509000000000000" pitchFamily="65" charset="-120"/>
                <a:ea typeface="標楷體" panose="03000509000000000000" pitchFamily="65" charset="-120"/>
              </a:rPr>
              <a:t>手術</a:t>
            </a:r>
            <a:r>
              <a:rPr lang="en-US" altLang="zh-TW" dirty="0" smtClean="0">
                <a:latin typeface="標楷體" panose="03000509000000000000" pitchFamily="65" charset="-120"/>
                <a:ea typeface="標楷體" panose="03000509000000000000" pitchFamily="65" charset="-120"/>
              </a:rPr>
              <a:t>(CAS)</a:t>
            </a:r>
            <a:r>
              <a:rPr lang="zh-TW" altLang="en-US" dirty="0" smtClean="0">
                <a:latin typeface="標楷體" panose="03000509000000000000" pitchFamily="65" charset="-120"/>
                <a:ea typeface="標楷體" panose="03000509000000000000" pitchFamily="65" charset="-120"/>
              </a:rPr>
              <a:t>搭配手術機器人可以提升手術的精準度</a:t>
            </a:r>
            <a:endParaRPr lang="en-US" altLang="zh-TW" dirty="0" smtClean="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透過導航</a:t>
            </a:r>
            <a:r>
              <a:rPr lang="zh-TW" altLang="en-US" dirty="0" smtClean="0">
                <a:latin typeface="標楷體" panose="03000509000000000000" pitchFamily="65" charset="-120"/>
                <a:ea typeface="標楷體" panose="03000509000000000000" pitchFamily="65" charset="-120"/>
              </a:rPr>
              <a:t>軟體輔助醫生手術</a:t>
            </a:r>
            <a:endParaRPr lang="en-US" altLang="zh-TW" dirty="0" smtClean="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手術導航</a:t>
            </a:r>
            <a:r>
              <a:rPr lang="zh-TW" altLang="en-US" dirty="0" smtClean="0">
                <a:latin typeface="標楷體" panose="03000509000000000000" pitchFamily="65" charset="-120"/>
                <a:ea typeface="標楷體" panose="03000509000000000000" pitchFamily="65" charset="-120"/>
              </a:rPr>
              <a:t>公司</a:t>
            </a:r>
            <a:r>
              <a:rPr lang="en-US" altLang="zh-TW" dirty="0" smtClean="0">
                <a:latin typeface="標楷體" panose="03000509000000000000" pitchFamily="65" charset="-120"/>
                <a:ea typeface="標楷體" panose="03000509000000000000" pitchFamily="65" charset="-120"/>
              </a:rPr>
              <a:t>:</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Brainlab</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smtClean="0">
                <a:latin typeface="Times New Roman" panose="02020603050405020304" pitchFamily="18" charset="0"/>
                <a:cs typeface="Times New Roman" panose="02020603050405020304" pitchFamily="18" charset="0"/>
              </a:rPr>
              <a:t>GE</a:t>
            </a:r>
            <a:r>
              <a:rPr lang="en-US" altLang="zh-TW" dirty="0" smtClean="0">
                <a:latin typeface="Times New Roman" panose="02020603050405020304" pitchFamily="18" charset="0"/>
                <a:cs typeface="Times New Roman" panose="02020603050405020304" pitchFamily="18" charset="0"/>
              </a:rPr>
              <a:t> Healthcare</a:t>
            </a:r>
            <a:r>
              <a:rPr lang="zh-TW" altLang="en-US" dirty="0" smtClean="0">
                <a:latin typeface="Times New Roman" panose="02020603050405020304" pitchFamily="18" charset="0"/>
                <a:cs typeface="Times New Roman" panose="02020603050405020304" pitchFamily="18" charset="0"/>
              </a:rPr>
              <a:t> </a:t>
            </a:r>
            <a:r>
              <a:rPr lang="en-US" altLang="zh-TW" dirty="0" smtClean="0">
                <a:latin typeface="Times New Roman" panose="02020603050405020304" pitchFamily="18" charset="0"/>
                <a:cs typeface="Times New Roman" panose="02020603050405020304" pitchFamily="18" charset="0"/>
              </a:rPr>
              <a:t>,</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Cascination</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a:t>
            </a:r>
          </a:p>
          <a:p>
            <a:endParaRPr lang="zh-TW" altLang="en-US" dirty="0"/>
          </a:p>
        </p:txBody>
      </p:sp>
      <p:sp>
        <p:nvSpPr>
          <p:cNvPr id="6" name="投影片編號版面配置區 5"/>
          <p:cNvSpPr>
            <a:spLocks noGrp="1"/>
          </p:cNvSpPr>
          <p:nvPr>
            <p:ph type="sldNum" sz="quarter" idx="12"/>
          </p:nvPr>
        </p:nvSpPr>
        <p:spPr/>
        <p:txBody>
          <a:bodyPr/>
          <a:lstStyle/>
          <a:p>
            <a:fld id="{947994E6-6C4B-41BF-86D6-CAF6AF4852A8}" type="slidenum">
              <a:rPr lang="zh-TW" altLang="en-US" smtClean="0"/>
              <a:t>4</a:t>
            </a:fld>
            <a:endParaRPr lang="zh-TW" altLang="en-US" dirty="0"/>
          </a:p>
        </p:txBody>
      </p:sp>
      <p:pic>
        <p:nvPicPr>
          <p:cNvPr id="31746" name="Picture 2" descr="Curve 一Image Guided Surgery - Brainla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028" y="3650939"/>
            <a:ext cx="3432113" cy="228751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1728992" y="5928928"/>
            <a:ext cx="976948" cy="381000"/>
          </a:xfrm>
          <a:prstGeom prst="rect">
            <a:avLst/>
          </a:prstGeom>
          <a:noFill/>
        </p:spPr>
        <p:txBody>
          <a:bodyPr wrap="square" rtlCol="0">
            <a:spAutoFit/>
          </a:bodyPr>
          <a:lstStyle/>
          <a:p>
            <a:r>
              <a:rPr lang="en-US" altLang="zh-TW" dirty="0" err="1" smtClean="0">
                <a:latin typeface="Times New Roman" panose="02020603050405020304" pitchFamily="18" charset="0"/>
                <a:cs typeface="Times New Roman" panose="02020603050405020304" pitchFamily="18" charset="0"/>
              </a:rPr>
              <a:t>Brainlab</a:t>
            </a:r>
            <a:endParaRPr lang="zh-TW" altLang="en-US" dirty="0">
              <a:latin typeface="Times New Roman" panose="02020603050405020304" pitchFamily="18" charset="0"/>
              <a:cs typeface="Times New Roman" panose="02020603050405020304" pitchFamily="18" charset="0"/>
            </a:endParaRPr>
          </a:p>
        </p:txBody>
      </p:sp>
      <p:pic>
        <p:nvPicPr>
          <p:cNvPr id="31748" name="Picture 4" descr="OEC Navigation | GE Healthcare (United Sta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7484" y="3647967"/>
            <a:ext cx="4053840" cy="2280961"/>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5519458" y="5938456"/>
            <a:ext cx="160989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GE Healthcare</a:t>
            </a:r>
            <a:endParaRPr lang="zh-TW" altLang="en-US" dirty="0">
              <a:latin typeface="Times New Roman" panose="02020603050405020304" pitchFamily="18" charset="0"/>
              <a:cs typeface="Times New Roman" panose="02020603050405020304" pitchFamily="18" charset="0"/>
            </a:endParaRPr>
          </a:p>
        </p:txBody>
      </p:sp>
      <p:pic>
        <p:nvPicPr>
          <p:cNvPr id="31750" name="Picture 6" descr="CAScin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8667" y="3715296"/>
            <a:ext cx="2964213" cy="2223160"/>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p:nvSpPr>
        <p:spPr>
          <a:xfrm>
            <a:off x="9472677" y="5938456"/>
            <a:ext cx="1316191" cy="369332"/>
          </a:xfrm>
          <a:prstGeom prst="rect">
            <a:avLst/>
          </a:prstGeom>
          <a:noFill/>
        </p:spPr>
        <p:txBody>
          <a:bodyPr wrap="square" rtlCol="0">
            <a:spAutoFit/>
          </a:bodyPr>
          <a:lstStyle/>
          <a:p>
            <a:r>
              <a:rPr lang="en-US" altLang="zh-TW" dirty="0" err="1" smtClean="0">
                <a:latin typeface="Times New Roman" panose="02020603050405020304" pitchFamily="18" charset="0"/>
                <a:cs typeface="Times New Roman" panose="02020603050405020304" pitchFamily="18" charset="0"/>
              </a:rPr>
              <a:t>Cascination</a:t>
            </a:r>
            <a:endParaRPr lang="zh-TW" altLang="en-US" dirty="0">
              <a:latin typeface="Times New Roman" panose="02020603050405020304" pitchFamily="18" charset="0"/>
              <a:cs typeface="Times New Roman" panose="02020603050405020304" pitchFamily="18" charset="0"/>
            </a:endParaRPr>
          </a:p>
        </p:txBody>
      </p:sp>
      <p:sp>
        <p:nvSpPr>
          <p:cNvPr id="4" name="文字方塊 3"/>
          <p:cNvSpPr txBox="1"/>
          <p:nvPr/>
        </p:nvSpPr>
        <p:spPr>
          <a:xfrm>
            <a:off x="3074886" y="6524090"/>
            <a:ext cx="6151307"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Ref:(Li, Huang et al. 2020) (</a:t>
            </a:r>
            <a:r>
              <a:rPr lang="en-US" altLang="zh-TW" sz="1200" dirty="0" err="1" smtClean="0">
                <a:latin typeface="Times New Roman" panose="02020603050405020304" pitchFamily="18" charset="0"/>
                <a:cs typeface="Times New Roman" panose="02020603050405020304" pitchFamily="18" charset="0"/>
              </a:rPr>
              <a:t>Keylock</a:t>
            </a:r>
            <a:r>
              <a:rPr lang="en-US" altLang="zh-TW" sz="1200" dirty="0" smtClean="0">
                <a:latin typeface="Times New Roman" panose="02020603050405020304" pitchFamily="18" charset="0"/>
                <a:cs typeface="Times New Roman" panose="02020603050405020304" pitchFamily="18" charset="0"/>
              </a:rPr>
              <a:t>, Brooke-Wavell et al. 2020),</a:t>
            </a:r>
            <a:r>
              <a:rPr lang="nb-NO" altLang="zh-TW" sz="1200" dirty="0" smtClean="0">
                <a:latin typeface="Times New Roman" panose="02020603050405020304" pitchFamily="18" charset="0"/>
                <a:cs typeface="Times New Roman" panose="02020603050405020304" pitchFamily="18" charset="0"/>
              </a:rPr>
              <a:t>(Luerken, Doppler et al. 2021)</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60725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6" y="624110"/>
            <a:ext cx="2171580" cy="651583"/>
          </a:xfrm>
        </p:spPr>
        <p:txBody>
          <a:bodyPr>
            <a:normAutofit/>
          </a:bodyPr>
          <a:lstStyle/>
          <a:p>
            <a:r>
              <a:rPr lang="zh-TW" altLang="en-US" dirty="0">
                <a:latin typeface="標楷體" panose="03000509000000000000" pitchFamily="65" charset="-120"/>
                <a:ea typeface="標楷體" panose="03000509000000000000" pitchFamily="65" charset="-120"/>
              </a:rPr>
              <a:t>剛體</a:t>
            </a:r>
            <a:r>
              <a:rPr lang="zh-TW" altLang="en-US" dirty="0" smtClean="0">
                <a:latin typeface="標楷體" panose="03000509000000000000" pitchFamily="65" charset="-120"/>
                <a:ea typeface="標楷體" panose="03000509000000000000" pitchFamily="65" charset="-120"/>
              </a:rPr>
              <a:t>實驗</a:t>
            </a:r>
            <a:endParaRPr lang="zh-TW" altLang="en-US" dirty="0">
              <a:latin typeface="標楷體" panose="03000509000000000000" pitchFamily="65" charset="-120"/>
              <a:ea typeface="標楷體" panose="03000509000000000000" pitchFamily="65" charset="-120"/>
            </a:endParaRPr>
          </a:p>
        </p:txBody>
      </p:sp>
      <p:cxnSp>
        <p:nvCxnSpPr>
          <p:cNvPr id="6" name="直線單箭頭接點 5"/>
          <p:cNvCxnSpPr>
            <a:endCxn id="7" idx="1"/>
          </p:cNvCxnSpPr>
          <p:nvPr/>
        </p:nvCxnSpPr>
        <p:spPr>
          <a:xfrm>
            <a:off x="2505808" y="4721357"/>
            <a:ext cx="1802423" cy="0"/>
          </a:xfrm>
          <a:prstGeom prst="straightConnector1">
            <a:avLst/>
          </a:prstGeom>
          <a:noFill/>
          <a:ln w="76200" cap="flat" cmpd="sng" algn="ctr">
            <a:solidFill>
              <a:srgbClr val="5B9BD5"/>
            </a:solidFill>
            <a:prstDash val="solid"/>
            <a:miter lim="800000"/>
            <a:tailEnd type="triangle"/>
          </a:ln>
          <a:effectLst/>
        </p:spPr>
      </p:cxnSp>
      <p:sp>
        <p:nvSpPr>
          <p:cNvPr id="7" name="矩形 6"/>
          <p:cNvSpPr/>
          <p:nvPr/>
        </p:nvSpPr>
        <p:spPr>
          <a:xfrm>
            <a:off x="4308231" y="4220083"/>
            <a:ext cx="2719733" cy="1002548"/>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b="1" i="0" u="none" strike="noStrike" kern="0" cap="none" spc="0" normalizeH="0" baseline="0" noProof="0" dirty="0">
                <a:ln>
                  <a:noFill/>
                </a:ln>
                <a:solidFill>
                  <a:prstClr val="white"/>
                </a:solidFill>
                <a:effectLst/>
                <a:uLnTx/>
                <a:uFillTx/>
                <a:latin typeface="標楷體" panose="03000509000000000000" pitchFamily="65" charset="-120"/>
                <a:ea typeface="標楷體" panose="03000509000000000000" pitchFamily="65" charset="-120"/>
                <a:cs typeface="+mn-cs"/>
              </a:rPr>
              <a:t>軟組織</a:t>
            </a:r>
            <a:r>
              <a:rPr kumimoji="0" lang="zh-TW" altLang="en-US" b="1" i="0" u="none" strike="noStrike" kern="0" cap="none" spc="0" normalizeH="0" baseline="0" noProof="0" dirty="0" smtClean="0">
                <a:ln>
                  <a:noFill/>
                </a:ln>
                <a:solidFill>
                  <a:prstClr val="white"/>
                </a:solidFill>
                <a:effectLst/>
                <a:uLnTx/>
                <a:uFillTx/>
                <a:latin typeface="標楷體" panose="03000509000000000000" pitchFamily="65" charset="-120"/>
                <a:ea typeface="標楷體" panose="03000509000000000000" pitchFamily="65" charset="-120"/>
                <a:cs typeface="+mn-cs"/>
              </a:rPr>
              <a:t>表面</a:t>
            </a:r>
            <a:r>
              <a:rPr kumimoji="0" lang="zh-TW" altLang="en-US" b="1" i="0" u="none" strike="noStrike" kern="0" cap="none" spc="0" normalizeH="0" baseline="0" noProof="0" dirty="0">
                <a:ln>
                  <a:noFill/>
                </a:ln>
                <a:solidFill>
                  <a:prstClr val="white"/>
                </a:solidFill>
                <a:effectLst/>
                <a:uLnTx/>
                <a:uFillTx/>
                <a:latin typeface="標楷體" panose="03000509000000000000" pitchFamily="65" charset="-120"/>
                <a:ea typeface="標楷體" panose="03000509000000000000" pitchFamily="65" charset="-120"/>
                <a:cs typeface="+mn-cs"/>
              </a:rPr>
              <a:t>座標系</a:t>
            </a:r>
            <a:endParaRPr kumimoji="0" lang="en-US" altLang="zh-TW" b="1" i="0" u="none" strike="noStrike" kern="0" cap="none" spc="0" normalizeH="0" baseline="0" noProof="0" dirty="0" smtClean="0">
              <a:ln>
                <a:noFill/>
              </a:ln>
              <a:solidFill>
                <a:prstClr val="white"/>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b="1" i="0" u="none" strike="noStrike" kern="0" cap="none" spc="0" normalizeH="0" baseline="0" noProof="0" dirty="0" smtClean="0">
                <a:ln>
                  <a:noFill/>
                </a:ln>
                <a:solidFill>
                  <a:prstClr val="white"/>
                </a:solidFill>
                <a:effectLst/>
                <a:uLnTx/>
                <a:uFillTx/>
                <a:latin typeface="標楷體" panose="03000509000000000000" pitchFamily="65" charset="-120"/>
                <a:ea typeface="標楷體" panose="03000509000000000000" pitchFamily="65" charset="-120"/>
                <a:cs typeface="+mn-cs"/>
              </a:rPr>
              <a:t>演算法</a:t>
            </a:r>
            <a:endParaRPr kumimoji="0" lang="zh-TW" altLang="en-US" b="1" i="0" u="none" strike="noStrike" kern="0" cap="none" spc="0" normalizeH="0" baseline="0" noProof="0" dirty="0">
              <a:ln>
                <a:noFill/>
              </a:ln>
              <a:solidFill>
                <a:prstClr val="white"/>
              </a:solidFill>
              <a:effectLst/>
              <a:uLnTx/>
              <a:uFillTx/>
              <a:latin typeface="標楷體" panose="03000509000000000000" pitchFamily="65" charset="-120"/>
              <a:ea typeface="標楷體" panose="03000509000000000000" pitchFamily="65" charset="-120"/>
              <a:cs typeface="+mn-cs"/>
            </a:endParaRPr>
          </a:p>
        </p:txBody>
      </p:sp>
      <p:sp>
        <p:nvSpPr>
          <p:cNvPr id="8" name="矩形 7"/>
          <p:cNvSpPr/>
          <p:nvPr/>
        </p:nvSpPr>
        <p:spPr>
          <a:xfrm>
            <a:off x="9397751" y="5125140"/>
            <a:ext cx="1396025" cy="1096756"/>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b="1" i="0" u="none" strike="noStrike" kern="0" cap="none" spc="0" normalizeH="0" baseline="0" noProof="0" dirty="0" smtClean="0">
                <a:ln>
                  <a:noFill/>
                </a:ln>
                <a:solidFill>
                  <a:prstClr val="white"/>
                </a:solidFill>
                <a:effectLst/>
                <a:uLnTx/>
                <a:uFillTx/>
                <a:latin typeface="標楷體" panose="03000509000000000000" pitchFamily="65" charset="-120"/>
                <a:ea typeface="標楷體" panose="03000509000000000000" pitchFamily="65" charset="-120"/>
                <a:cs typeface="+mn-cs"/>
              </a:rPr>
              <a:t>相減求誤差</a:t>
            </a:r>
            <a:endParaRPr kumimoji="0" lang="zh-TW" altLang="en-US" b="1" i="0" u="none" strike="noStrike" kern="0" cap="none" spc="0" normalizeH="0" baseline="0" noProof="0" dirty="0">
              <a:ln>
                <a:noFill/>
              </a:ln>
              <a:solidFill>
                <a:prstClr val="white"/>
              </a:solidFill>
              <a:effectLst/>
              <a:uLnTx/>
              <a:uFillTx/>
              <a:latin typeface="標楷體" panose="03000509000000000000" pitchFamily="65" charset="-120"/>
              <a:ea typeface="標楷體" panose="03000509000000000000" pitchFamily="65" charset="-120"/>
              <a:cs typeface="+mn-cs"/>
            </a:endParaRPr>
          </a:p>
        </p:txBody>
      </p:sp>
      <p:cxnSp>
        <p:nvCxnSpPr>
          <p:cNvPr id="9" name="直線單箭頭接點 8"/>
          <p:cNvCxnSpPr>
            <a:endCxn id="10" idx="1"/>
          </p:cNvCxnSpPr>
          <p:nvPr/>
        </p:nvCxnSpPr>
        <p:spPr>
          <a:xfrm>
            <a:off x="2733051" y="6152245"/>
            <a:ext cx="1651486" cy="1173"/>
          </a:xfrm>
          <a:prstGeom prst="straightConnector1">
            <a:avLst/>
          </a:prstGeom>
          <a:noFill/>
          <a:ln w="76200" cap="flat" cmpd="sng" algn="ctr">
            <a:solidFill>
              <a:srgbClr val="5B9BD5"/>
            </a:solidFill>
            <a:prstDash val="solid"/>
            <a:miter lim="800000"/>
            <a:tailEnd type="triangle"/>
          </a:ln>
          <a:effectLst/>
        </p:spPr>
      </p:cxnSp>
      <p:sp>
        <p:nvSpPr>
          <p:cNvPr id="10" name="矩形 9"/>
          <p:cNvSpPr/>
          <p:nvPr/>
        </p:nvSpPr>
        <p:spPr>
          <a:xfrm>
            <a:off x="4384537" y="5795144"/>
            <a:ext cx="2455858" cy="716547"/>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b="1" i="0" u="none" strike="noStrike" kern="0" cap="none" spc="0" normalizeH="0" baseline="0" noProof="0" dirty="0" smtClean="0">
                <a:ln>
                  <a:noFill/>
                </a:ln>
                <a:solidFill>
                  <a:prstClr val="white"/>
                </a:solidFill>
                <a:effectLst/>
                <a:uLnTx/>
                <a:uFillTx/>
                <a:latin typeface="標楷體" panose="03000509000000000000" pitchFamily="65" charset="-120"/>
                <a:ea typeface="標楷體" panose="03000509000000000000" pitchFamily="65" charset="-120"/>
                <a:cs typeface="+mn-cs"/>
              </a:rPr>
              <a:t>NDI</a:t>
            </a:r>
            <a:r>
              <a:rPr kumimoji="0" lang="zh-TW" altLang="en-US" b="1" i="0" u="none" strike="noStrike" kern="0" cap="none" spc="0" normalizeH="0" baseline="0" noProof="0" dirty="0" smtClean="0">
                <a:ln>
                  <a:noFill/>
                </a:ln>
                <a:solidFill>
                  <a:prstClr val="white"/>
                </a:solidFill>
                <a:effectLst/>
                <a:uLnTx/>
                <a:uFillTx/>
                <a:latin typeface="標楷體" panose="03000509000000000000" pitchFamily="65" charset="-120"/>
                <a:ea typeface="標楷體" panose="03000509000000000000" pitchFamily="65" charset="-120"/>
                <a:cs typeface="+mn-cs"/>
              </a:rPr>
              <a:t>內建</a:t>
            </a:r>
            <a:endParaRPr kumimoji="0" lang="en-US" altLang="zh-TW" b="1" i="0" u="none" strike="noStrike" kern="0" cap="none" spc="0" normalizeH="0" baseline="0" noProof="0" dirty="0" smtClean="0">
              <a:ln>
                <a:noFill/>
              </a:ln>
              <a:solidFill>
                <a:prstClr val="white"/>
              </a:solidFill>
              <a:effectLst/>
              <a:uLnTx/>
              <a:uFillTx/>
              <a:latin typeface="標楷體" panose="03000509000000000000" pitchFamily="65" charset="-120"/>
              <a:ea typeface="標楷體" panose="03000509000000000000" pitchFamily="65"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b="1" i="0" u="none" strike="noStrike" kern="0" cap="none" spc="0" normalizeH="0" baseline="0" noProof="0" dirty="0" smtClean="0">
                <a:ln>
                  <a:noFill/>
                </a:ln>
                <a:solidFill>
                  <a:prstClr val="white"/>
                </a:solidFill>
                <a:effectLst/>
                <a:uLnTx/>
                <a:uFillTx/>
                <a:latin typeface="標楷體" panose="03000509000000000000" pitchFamily="65" charset="-120"/>
                <a:ea typeface="標楷體" panose="03000509000000000000" pitchFamily="65" charset="-120"/>
                <a:cs typeface="+mn-cs"/>
              </a:rPr>
              <a:t>固定標記演算法</a:t>
            </a:r>
            <a:endParaRPr kumimoji="0" lang="zh-TW" altLang="en-US" b="1" i="0" u="none" strike="noStrike" kern="0" cap="none" spc="0" normalizeH="0" baseline="0" noProof="0" dirty="0">
              <a:ln>
                <a:noFill/>
              </a:ln>
              <a:solidFill>
                <a:prstClr val="white"/>
              </a:solidFill>
              <a:effectLst/>
              <a:uLnTx/>
              <a:uFillTx/>
              <a:latin typeface="標楷體" panose="03000509000000000000" pitchFamily="65" charset="-120"/>
              <a:ea typeface="標楷體" panose="03000509000000000000" pitchFamily="65" charset="-120"/>
              <a:cs typeface="+mn-cs"/>
            </a:endParaRPr>
          </a:p>
        </p:txBody>
      </p:sp>
      <p:cxnSp>
        <p:nvCxnSpPr>
          <p:cNvPr id="11" name="肘形接點 10"/>
          <p:cNvCxnSpPr>
            <a:stCxn id="7" idx="3"/>
            <a:endCxn id="8" idx="1"/>
          </p:cNvCxnSpPr>
          <p:nvPr/>
        </p:nvCxnSpPr>
        <p:spPr>
          <a:xfrm>
            <a:off x="7027964" y="4721357"/>
            <a:ext cx="2369787" cy="952161"/>
          </a:xfrm>
          <a:prstGeom prst="bentConnector3">
            <a:avLst>
              <a:gd name="adj1" fmla="val 50000"/>
            </a:avLst>
          </a:prstGeom>
          <a:noFill/>
          <a:ln w="76200" cap="flat" cmpd="sng" algn="ctr">
            <a:solidFill>
              <a:srgbClr val="5B9BD5"/>
            </a:solidFill>
            <a:prstDash val="solid"/>
            <a:miter lim="800000"/>
            <a:tailEnd type="triangle"/>
          </a:ln>
          <a:effectLst/>
        </p:spPr>
      </p:cxnSp>
      <p:cxnSp>
        <p:nvCxnSpPr>
          <p:cNvPr id="12" name="肘形接點 11"/>
          <p:cNvCxnSpPr>
            <a:stCxn id="10" idx="3"/>
            <a:endCxn id="8" idx="1"/>
          </p:cNvCxnSpPr>
          <p:nvPr/>
        </p:nvCxnSpPr>
        <p:spPr>
          <a:xfrm flipV="1">
            <a:off x="6840395" y="5673518"/>
            <a:ext cx="2557356" cy="479900"/>
          </a:xfrm>
          <a:prstGeom prst="bentConnector3">
            <a:avLst>
              <a:gd name="adj1" fmla="val 50000"/>
            </a:avLst>
          </a:prstGeom>
          <a:noFill/>
          <a:ln w="76200" cap="flat" cmpd="sng" algn="ctr">
            <a:solidFill>
              <a:srgbClr val="5B9BD5"/>
            </a:solidFill>
            <a:prstDash val="solid"/>
            <a:miter lim="800000"/>
            <a:tailEnd type="triangle"/>
          </a:ln>
          <a:effectLst/>
        </p:spPr>
      </p:cxnSp>
      <p:sp>
        <p:nvSpPr>
          <p:cNvPr id="13" name="文字方塊 12"/>
          <p:cNvSpPr txBox="1"/>
          <p:nvPr/>
        </p:nvSpPr>
        <p:spPr>
          <a:xfrm>
            <a:off x="1633371" y="4266408"/>
            <a:ext cx="2693701" cy="369332"/>
          </a:xfrm>
          <a:prstGeom prst="rect">
            <a:avLst/>
          </a:prstGeom>
          <a:noFill/>
        </p:spPr>
        <p:txBody>
          <a:bodyPr wrap="square" rtlCol="0">
            <a:spAutoFit/>
          </a:bodyPr>
          <a:lstStyle/>
          <a:p>
            <a:r>
              <a:rPr lang="en-US"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n</a:t>
            </a:r>
            <a:r>
              <a:rPr lang="zh-TW" altLang="en-US" b="1" dirty="0" smtClean="0">
                <a:solidFill>
                  <a:prstClr val="black"/>
                </a:solidFill>
                <a:latin typeface="標楷體" panose="03000509000000000000" pitchFamily="65" charset="-120"/>
                <a:ea typeface="標楷體" panose="03000509000000000000" pitchFamily="65" charset="-120"/>
              </a:rPr>
              <a:t>顆</a:t>
            </a:r>
            <a:r>
              <a:rPr lang="zh-TW" altLang="en-US" b="1" dirty="0">
                <a:solidFill>
                  <a:prstClr val="black"/>
                </a:solidFill>
                <a:latin typeface="標楷體" panose="03000509000000000000" pitchFamily="65" charset="-120"/>
                <a:ea typeface="標楷體" panose="03000509000000000000" pitchFamily="65" charset="-120"/>
              </a:rPr>
              <a:t>光學標記</a:t>
            </a:r>
            <a:r>
              <a:rPr lang="zh-TW" altLang="en-US" b="1" dirty="0" smtClean="0">
                <a:solidFill>
                  <a:prstClr val="black"/>
                </a:solidFill>
                <a:latin typeface="標楷體" panose="03000509000000000000" pitchFamily="65" charset="-120"/>
                <a:ea typeface="標楷體" panose="03000509000000000000" pitchFamily="65" charset="-120"/>
              </a:rPr>
              <a:t>的</a:t>
            </a:r>
            <a:r>
              <a:rPr lang="en-US"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position</a:t>
            </a:r>
            <a:endParaRPr lang="zh-TW" altLang="en-US"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文字方塊 13"/>
          <p:cNvSpPr txBox="1"/>
          <p:nvPr/>
        </p:nvSpPr>
        <p:spPr>
          <a:xfrm>
            <a:off x="1633371" y="5703011"/>
            <a:ext cx="2614606" cy="369332"/>
          </a:xfrm>
          <a:prstGeom prst="rect">
            <a:avLst/>
          </a:prstGeom>
          <a:noFill/>
        </p:spPr>
        <p:txBody>
          <a:bodyPr wrap="square" rtlCol="0">
            <a:spAutoFit/>
          </a:bodyPr>
          <a:lstStyle/>
          <a:p>
            <a:r>
              <a:rPr lang="en-US"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n</a:t>
            </a:r>
            <a:r>
              <a:rPr lang="zh-TW" altLang="en-US" b="1" dirty="0" smtClean="0">
                <a:solidFill>
                  <a:prstClr val="black"/>
                </a:solidFill>
                <a:latin typeface="標楷體" panose="03000509000000000000" pitchFamily="65" charset="-120"/>
                <a:ea typeface="標楷體" panose="03000509000000000000" pitchFamily="65" charset="-120"/>
              </a:rPr>
              <a:t>顆光學標記的</a:t>
            </a:r>
            <a:r>
              <a:rPr lang="en-US" altLang="zh-TW"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position</a:t>
            </a:r>
            <a:endParaRPr lang="zh-TW" altLang="en-US" b="1"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字方塊 14"/>
              <p:cNvSpPr txBox="1"/>
              <p:nvPr/>
            </p:nvSpPr>
            <p:spPr>
              <a:xfrm>
                <a:off x="3132044" y="4837374"/>
                <a:ext cx="5499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1" i="1">
                              <a:solidFill>
                                <a:prstClr val="black"/>
                              </a:solidFill>
                              <a:latin typeface="Cambria Math" panose="02040503050406030204" pitchFamily="18" charset="0"/>
                            </a:rPr>
                          </m:ctrlPr>
                        </m:sSubPr>
                        <m:e>
                          <m:r>
                            <a:rPr lang="en-US" altLang="zh-TW" b="1" i="1">
                              <a:solidFill>
                                <a:prstClr val="black"/>
                              </a:solidFill>
                              <a:latin typeface="Cambria Math" panose="02040503050406030204" pitchFamily="18" charset="0"/>
                            </a:rPr>
                            <m:t>𝑷</m:t>
                          </m:r>
                        </m:e>
                        <m:sub>
                          <m:r>
                            <a:rPr lang="en-US" altLang="zh-TW" b="1" i="1">
                              <a:solidFill>
                                <a:prstClr val="black"/>
                              </a:solidFill>
                              <a:latin typeface="Cambria Math" panose="02040503050406030204" pitchFamily="18" charset="0"/>
                            </a:rPr>
                            <m:t>𝟏</m:t>
                          </m:r>
                          <m:r>
                            <a:rPr lang="en-US" altLang="zh-TW" b="1" i="1">
                              <a:solidFill>
                                <a:prstClr val="black"/>
                              </a:solidFill>
                              <a:latin typeface="Cambria Math" panose="02040503050406030204" pitchFamily="18" charset="0"/>
                            </a:rPr>
                            <m:t>~</m:t>
                          </m:r>
                          <m:r>
                            <a:rPr lang="en-US" altLang="zh-TW" b="1" i="1">
                              <a:solidFill>
                                <a:prstClr val="black"/>
                              </a:solidFill>
                              <a:latin typeface="Cambria Math" panose="02040503050406030204" pitchFamily="18" charset="0"/>
                            </a:rPr>
                            <m:t>𝒏</m:t>
                          </m:r>
                        </m:sub>
                      </m:sSub>
                    </m:oMath>
                  </m:oMathPara>
                </a14:m>
                <a:endParaRPr lang="zh-TW" altLang="en-US" b="1" dirty="0">
                  <a:solidFill>
                    <a:prstClr val="black"/>
                  </a:solidFill>
                  <a:latin typeface="標楷體" panose="03000509000000000000" pitchFamily="65" charset="-120"/>
                  <a:ea typeface="標楷體" panose="03000509000000000000" pitchFamily="65" charset="-120"/>
                </a:endParaRPr>
              </a:p>
            </p:txBody>
          </p:sp>
        </mc:Choice>
        <mc:Fallback xmlns="">
          <p:sp>
            <p:nvSpPr>
              <p:cNvPr id="15" name="文字方塊 14"/>
              <p:cNvSpPr txBox="1">
                <a:spLocks noRot="1" noChangeAspect="1" noMove="1" noResize="1" noEditPoints="1" noAdjustHandles="1" noChangeArrowheads="1" noChangeShapeType="1" noTextEdit="1"/>
              </p:cNvSpPr>
              <p:nvPr/>
            </p:nvSpPr>
            <p:spPr>
              <a:xfrm>
                <a:off x="3132044" y="4837374"/>
                <a:ext cx="549949" cy="369332"/>
              </a:xfrm>
              <a:prstGeom prst="rect">
                <a:avLst/>
              </a:prstGeom>
              <a:blipFill>
                <a:blip r:embed="rId2"/>
                <a:stretch>
                  <a:fillRect r="-13333"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3132044" y="6221896"/>
                <a:ext cx="5499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1" i="1">
                              <a:solidFill>
                                <a:prstClr val="black"/>
                              </a:solidFill>
                              <a:latin typeface="Cambria Math" panose="02040503050406030204" pitchFamily="18" charset="0"/>
                            </a:rPr>
                          </m:ctrlPr>
                        </m:sSubPr>
                        <m:e>
                          <m:r>
                            <a:rPr lang="en-US" altLang="zh-TW" b="1" i="1">
                              <a:solidFill>
                                <a:prstClr val="black"/>
                              </a:solidFill>
                              <a:latin typeface="Cambria Math" panose="02040503050406030204" pitchFamily="18" charset="0"/>
                            </a:rPr>
                            <m:t>𝑷</m:t>
                          </m:r>
                        </m:e>
                        <m:sub>
                          <m:r>
                            <a:rPr lang="en-US" altLang="zh-TW" b="1" i="1">
                              <a:solidFill>
                                <a:prstClr val="black"/>
                              </a:solidFill>
                              <a:latin typeface="Cambria Math" panose="02040503050406030204" pitchFamily="18" charset="0"/>
                            </a:rPr>
                            <m:t>𝟏</m:t>
                          </m:r>
                          <m:r>
                            <a:rPr lang="en-US" altLang="zh-TW" b="1" i="1">
                              <a:solidFill>
                                <a:prstClr val="black"/>
                              </a:solidFill>
                              <a:latin typeface="Cambria Math" panose="02040503050406030204" pitchFamily="18" charset="0"/>
                            </a:rPr>
                            <m:t>~</m:t>
                          </m:r>
                          <m:r>
                            <a:rPr lang="en-US" altLang="zh-TW" b="1" i="1">
                              <a:solidFill>
                                <a:prstClr val="black"/>
                              </a:solidFill>
                              <a:latin typeface="Cambria Math" panose="02040503050406030204" pitchFamily="18" charset="0"/>
                            </a:rPr>
                            <m:t>𝒏</m:t>
                          </m:r>
                        </m:sub>
                      </m:sSub>
                    </m:oMath>
                  </m:oMathPara>
                </a14:m>
                <a:endParaRPr lang="zh-TW" altLang="en-US" b="1" dirty="0">
                  <a:solidFill>
                    <a:prstClr val="black"/>
                  </a:solidFill>
                  <a:latin typeface="標楷體" panose="03000509000000000000" pitchFamily="65" charset="-120"/>
                  <a:ea typeface="標楷體" panose="03000509000000000000" pitchFamily="65" charset="-120"/>
                </a:endParaRPr>
              </a:p>
            </p:txBody>
          </p:sp>
        </mc:Choice>
        <mc:Fallback xmlns="">
          <p:sp>
            <p:nvSpPr>
              <p:cNvPr id="16" name="文字方塊 15"/>
              <p:cNvSpPr txBox="1">
                <a:spLocks noRot="1" noChangeAspect="1" noMove="1" noResize="1" noEditPoints="1" noAdjustHandles="1" noChangeArrowheads="1" noChangeShapeType="1" noTextEdit="1"/>
              </p:cNvSpPr>
              <p:nvPr/>
            </p:nvSpPr>
            <p:spPr>
              <a:xfrm>
                <a:off x="3132044" y="6221896"/>
                <a:ext cx="549949" cy="369332"/>
              </a:xfrm>
              <a:prstGeom prst="rect">
                <a:avLst/>
              </a:prstGeom>
              <a:blipFill>
                <a:blip r:embed="rId3"/>
                <a:stretch>
                  <a:fillRect r="-13333" b="-1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7413174" y="3910680"/>
                <a:ext cx="972987" cy="1294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1400" b="1" i="1">
                              <a:solidFill>
                                <a:prstClr val="black"/>
                              </a:solidFill>
                              <a:latin typeface="Cambria Math" panose="02040503050406030204" pitchFamily="18" charset="0"/>
                            </a:rPr>
                          </m:ctrlPr>
                        </m:dPr>
                        <m:e>
                          <m:m>
                            <m:mPr>
                              <m:mcs>
                                <m:mc>
                                  <m:mcPr>
                                    <m:count m:val="1"/>
                                    <m:mcJc m:val="center"/>
                                  </m:mcPr>
                                </m:mc>
                              </m:mcs>
                              <m:ctrlPr>
                                <a:rPr lang="en-US" altLang="zh-TW" sz="1400" b="1" i="1">
                                  <a:solidFill>
                                    <a:prstClr val="black"/>
                                  </a:solidFill>
                                  <a:latin typeface="Cambria Math" panose="02040503050406030204" pitchFamily="18" charset="0"/>
                                </a:rPr>
                              </m:ctrlPr>
                            </m:mPr>
                            <m:mr>
                              <m:e>
                                <m:r>
                                  <m:rPr>
                                    <m:brk m:alnAt="7"/>
                                  </m:rPr>
                                  <a:rPr lang="en-US" altLang="zh-TW" sz="1400" b="1" i="1">
                                    <a:solidFill>
                                      <a:prstClr val="black"/>
                                    </a:solidFill>
                                    <a:latin typeface="Cambria Math" panose="02040503050406030204" pitchFamily="18" charset="0"/>
                                  </a:rPr>
                                  <m:t>𝒙</m:t>
                                </m:r>
                              </m:e>
                            </m:mr>
                            <m:mr>
                              <m:e>
                                <m:r>
                                  <a:rPr lang="en-US" altLang="zh-TW" sz="1400" b="1" i="1">
                                    <a:solidFill>
                                      <a:prstClr val="black"/>
                                    </a:solidFill>
                                    <a:latin typeface="Cambria Math" panose="02040503050406030204" pitchFamily="18" charset="0"/>
                                  </a:rPr>
                                  <m:t>𝒚</m:t>
                                </m:r>
                              </m:e>
                            </m:mr>
                            <m:mr>
                              <m:e>
                                <m:r>
                                  <a:rPr lang="en-US" altLang="zh-TW" sz="1400" b="1" i="1">
                                    <a:solidFill>
                                      <a:prstClr val="black"/>
                                    </a:solidFill>
                                    <a:latin typeface="Cambria Math" panose="02040503050406030204" pitchFamily="18" charset="0"/>
                                  </a:rPr>
                                  <m:t>𝒛</m:t>
                                </m:r>
                              </m:e>
                            </m:mr>
                            <m:mr>
                              <m:e>
                                <m:r>
                                  <a:rPr lang="zh-TW" altLang="en-US" sz="1400" b="1" i="1">
                                    <a:solidFill>
                                      <a:prstClr val="black"/>
                                    </a:solidFill>
                                    <a:latin typeface="Cambria Math" panose="02040503050406030204" pitchFamily="18" charset="0"/>
                                  </a:rPr>
                                  <m:t>𝜶</m:t>
                                </m:r>
                              </m:e>
                            </m:mr>
                            <m:mr>
                              <m:e>
                                <m:r>
                                  <a:rPr lang="zh-TW" altLang="en-US" sz="1400" b="1" i="1">
                                    <a:solidFill>
                                      <a:prstClr val="black"/>
                                    </a:solidFill>
                                    <a:latin typeface="Cambria Math" panose="02040503050406030204" pitchFamily="18" charset="0"/>
                                  </a:rPr>
                                  <m:t>𝜷</m:t>
                                </m:r>
                              </m:e>
                            </m:mr>
                            <m:mr>
                              <m:e>
                                <m:r>
                                  <a:rPr lang="zh-TW" altLang="en-US" sz="1400" b="1" i="1">
                                    <a:solidFill>
                                      <a:prstClr val="black"/>
                                    </a:solidFill>
                                    <a:latin typeface="Cambria Math" panose="02040503050406030204" pitchFamily="18" charset="0"/>
                                  </a:rPr>
                                  <m:t>𝜸</m:t>
                                </m:r>
                              </m:e>
                            </m:mr>
                          </m:m>
                        </m:e>
                      </m:d>
                    </m:oMath>
                  </m:oMathPara>
                </a14:m>
                <a:endParaRPr lang="zh-TW" altLang="en-US" sz="1400" b="1" dirty="0">
                  <a:solidFill>
                    <a:prstClr val="black"/>
                  </a:solidFill>
                  <a:latin typeface="標楷體" panose="03000509000000000000" pitchFamily="65" charset="-120"/>
                  <a:ea typeface="標楷體" panose="03000509000000000000" pitchFamily="65" charset="-120"/>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7413174" y="3910680"/>
                <a:ext cx="972987" cy="129465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7239870" y="5527467"/>
                <a:ext cx="972987" cy="1294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1400" b="1" i="1">
                              <a:solidFill>
                                <a:prstClr val="black"/>
                              </a:solidFill>
                              <a:latin typeface="Cambria Math" panose="02040503050406030204" pitchFamily="18" charset="0"/>
                            </a:rPr>
                          </m:ctrlPr>
                        </m:dPr>
                        <m:e>
                          <m:m>
                            <m:mPr>
                              <m:mcs>
                                <m:mc>
                                  <m:mcPr>
                                    <m:count m:val="1"/>
                                    <m:mcJc m:val="center"/>
                                  </m:mcPr>
                                </m:mc>
                              </m:mcs>
                              <m:ctrlPr>
                                <a:rPr lang="en-US" altLang="zh-TW" sz="1400" b="1" i="1">
                                  <a:solidFill>
                                    <a:prstClr val="black"/>
                                  </a:solidFill>
                                  <a:latin typeface="Cambria Math" panose="02040503050406030204" pitchFamily="18" charset="0"/>
                                </a:rPr>
                              </m:ctrlPr>
                            </m:mPr>
                            <m:mr>
                              <m:e>
                                <m:r>
                                  <m:rPr>
                                    <m:brk m:alnAt="7"/>
                                  </m:rPr>
                                  <a:rPr lang="en-US" altLang="zh-TW" sz="1400" b="1" i="1">
                                    <a:solidFill>
                                      <a:prstClr val="black"/>
                                    </a:solidFill>
                                    <a:latin typeface="Cambria Math" panose="02040503050406030204" pitchFamily="18" charset="0"/>
                                  </a:rPr>
                                  <m:t>𝒙</m:t>
                                </m:r>
                              </m:e>
                            </m:mr>
                            <m:mr>
                              <m:e>
                                <m:r>
                                  <a:rPr lang="en-US" altLang="zh-TW" sz="1400" b="1" i="1">
                                    <a:solidFill>
                                      <a:prstClr val="black"/>
                                    </a:solidFill>
                                    <a:latin typeface="Cambria Math" panose="02040503050406030204" pitchFamily="18" charset="0"/>
                                  </a:rPr>
                                  <m:t>𝒚</m:t>
                                </m:r>
                              </m:e>
                            </m:mr>
                            <m:mr>
                              <m:e>
                                <m:r>
                                  <a:rPr lang="en-US" altLang="zh-TW" sz="1400" b="1" i="1">
                                    <a:solidFill>
                                      <a:prstClr val="black"/>
                                    </a:solidFill>
                                    <a:latin typeface="Cambria Math" panose="02040503050406030204" pitchFamily="18" charset="0"/>
                                  </a:rPr>
                                  <m:t>𝒛</m:t>
                                </m:r>
                              </m:e>
                            </m:mr>
                            <m:mr>
                              <m:e>
                                <m:r>
                                  <a:rPr lang="zh-TW" altLang="en-US" sz="1400" b="1" i="1">
                                    <a:solidFill>
                                      <a:prstClr val="black"/>
                                    </a:solidFill>
                                    <a:latin typeface="Cambria Math" panose="02040503050406030204" pitchFamily="18" charset="0"/>
                                  </a:rPr>
                                  <m:t>𝜶</m:t>
                                </m:r>
                              </m:e>
                            </m:mr>
                            <m:mr>
                              <m:e>
                                <m:r>
                                  <a:rPr lang="zh-TW" altLang="en-US" sz="1400" b="1" i="1">
                                    <a:solidFill>
                                      <a:prstClr val="black"/>
                                    </a:solidFill>
                                    <a:latin typeface="Cambria Math" panose="02040503050406030204" pitchFamily="18" charset="0"/>
                                  </a:rPr>
                                  <m:t>𝜷</m:t>
                                </m:r>
                              </m:e>
                            </m:mr>
                            <m:mr>
                              <m:e>
                                <m:r>
                                  <a:rPr lang="zh-TW" altLang="en-US" sz="1400" b="1" i="1">
                                    <a:solidFill>
                                      <a:prstClr val="black"/>
                                    </a:solidFill>
                                    <a:latin typeface="Cambria Math" panose="02040503050406030204" pitchFamily="18" charset="0"/>
                                  </a:rPr>
                                  <m:t>𝜸</m:t>
                                </m:r>
                              </m:e>
                            </m:mr>
                          </m:m>
                        </m:e>
                      </m:d>
                    </m:oMath>
                  </m:oMathPara>
                </a14:m>
                <a:endParaRPr lang="zh-TW" altLang="en-US" sz="1400" b="1" dirty="0">
                  <a:solidFill>
                    <a:prstClr val="black"/>
                  </a:solidFill>
                  <a:latin typeface="標楷體" panose="03000509000000000000" pitchFamily="65" charset="-120"/>
                  <a:ea typeface="標楷體" panose="03000509000000000000" pitchFamily="65" charset="-120"/>
                </a:endParaRPr>
              </a:p>
            </p:txBody>
          </p:sp>
        </mc:Choice>
        <mc:Fallback xmlns="">
          <p:sp>
            <p:nvSpPr>
              <p:cNvPr id="18" name="文字方塊 17"/>
              <p:cNvSpPr txBox="1">
                <a:spLocks noRot="1" noChangeAspect="1" noMove="1" noResize="1" noEditPoints="1" noAdjustHandles="1" noChangeArrowheads="1" noChangeShapeType="1" noTextEdit="1"/>
              </p:cNvSpPr>
              <p:nvPr/>
            </p:nvSpPr>
            <p:spPr>
              <a:xfrm>
                <a:off x="7239870" y="5527467"/>
                <a:ext cx="972987" cy="1294650"/>
              </a:xfrm>
              <a:prstGeom prst="rect">
                <a:avLst/>
              </a:prstGeom>
              <a:blipFill>
                <a:blip r:embed="rId5"/>
                <a:stretch>
                  <a:fillRect/>
                </a:stretch>
              </a:blipFill>
            </p:spPr>
            <p:txBody>
              <a:bodyPr/>
              <a:lstStyle/>
              <a:p>
                <a:r>
                  <a:rPr lang="zh-TW" altLang="en-US">
                    <a:noFill/>
                  </a:rPr>
                  <a:t> </a:t>
                </a:r>
              </a:p>
            </p:txBody>
          </p:sp>
        </mc:Fallback>
      </mc:AlternateContent>
      <p:cxnSp>
        <p:nvCxnSpPr>
          <p:cNvPr id="19" name="直線單箭頭接點 18"/>
          <p:cNvCxnSpPr>
            <a:stCxn id="8" idx="3"/>
          </p:cNvCxnSpPr>
          <p:nvPr/>
        </p:nvCxnSpPr>
        <p:spPr>
          <a:xfrm>
            <a:off x="10793777" y="5848347"/>
            <a:ext cx="1197033" cy="0"/>
          </a:xfrm>
          <a:prstGeom prst="straightConnector1">
            <a:avLst/>
          </a:prstGeom>
          <a:noFill/>
          <a:ln w="76200" cap="flat" cmpd="sng" algn="ctr">
            <a:solidFill>
              <a:srgbClr val="5B9BD5"/>
            </a:solidFill>
            <a:prstDash val="solid"/>
            <a:miter lim="800000"/>
            <a:tailEnd type="triangle"/>
          </a:ln>
          <a:effectLst/>
        </p:spPr>
      </p:cxnSp>
      <mc:AlternateContent xmlns:mc="http://schemas.openxmlformats.org/markup-compatibility/2006" xmlns:a14="http://schemas.microsoft.com/office/drawing/2010/main">
        <mc:Choice Requires="a14">
          <p:sp>
            <p:nvSpPr>
              <p:cNvPr id="20" name="文字方塊 19"/>
              <p:cNvSpPr txBox="1"/>
              <p:nvPr/>
            </p:nvSpPr>
            <p:spPr>
              <a:xfrm>
                <a:off x="10880622" y="4396050"/>
                <a:ext cx="972987" cy="1306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1400" b="1" i="1">
                              <a:solidFill>
                                <a:prstClr val="black"/>
                              </a:solidFill>
                              <a:latin typeface="Cambria Math" panose="02040503050406030204" pitchFamily="18" charset="0"/>
                            </a:rPr>
                          </m:ctrlPr>
                        </m:dPr>
                        <m:e>
                          <m:m>
                            <m:mPr>
                              <m:mcs>
                                <m:mc>
                                  <m:mcPr>
                                    <m:count m:val="1"/>
                                    <m:mcJc m:val="center"/>
                                  </m:mcPr>
                                </m:mc>
                              </m:mcs>
                              <m:ctrlPr>
                                <a:rPr lang="en-US" altLang="zh-TW" sz="1400" b="1" i="1">
                                  <a:solidFill>
                                    <a:prstClr val="black"/>
                                  </a:solidFill>
                                  <a:latin typeface="Cambria Math" panose="02040503050406030204" pitchFamily="18" charset="0"/>
                                </a:rPr>
                              </m:ctrlPr>
                            </m:mPr>
                            <m:mr>
                              <m:e>
                                <m:sSub>
                                  <m:sSubPr>
                                    <m:ctrlPr>
                                      <a:rPr lang="en-US" altLang="zh-TW" sz="1400" b="1" i="1">
                                        <a:solidFill>
                                          <a:prstClr val="black"/>
                                        </a:solidFill>
                                        <a:latin typeface="Cambria Math" panose="02040503050406030204" pitchFamily="18" charset="0"/>
                                      </a:rPr>
                                    </m:ctrlPr>
                                  </m:sSubPr>
                                  <m:e>
                                    <m:r>
                                      <m:rPr>
                                        <m:brk m:alnAt="7"/>
                                      </m:rPr>
                                      <a:rPr lang="en-US" altLang="zh-TW" sz="1400" b="1" i="1">
                                        <a:solidFill>
                                          <a:prstClr val="black"/>
                                        </a:solidFill>
                                        <a:latin typeface="Cambria Math" panose="02040503050406030204" pitchFamily="18" charset="0"/>
                                      </a:rPr>
                                      <m:t>𝒙</m:t>
                                    </m:r>
                                  </m:e>
                                  <m:sub>
                                    <m:r>
                                      <a:rPr lang="en-US" altLang="zh-TW" sz="1400" b="1" i="1">
                                        <a:solidFill>
                                          <a:prstClr val="black"/>
                                        </a:solidFill>
                                        <a:latin typeface="Cambria Math" panose="02040503050406030204" pitchFamily="18" charset="0"/>
                                      </a:rPr>
                                      <m:t>𝒆𝒓𝒓𝒐𝒓</m:t>
                                    </m:r>
                                  </m:sub>
                                </m:sSub>
                              </m:e>
                            </m:mr>
                            <m:mr>
                              <m:e>
                                <m:sSub>
                                  <m:sSubPr>
                                    <m:ctrlPr>
                                      <a:rPr lang="en-US" altLang="zh-TW" sz="1400" b="1" i="1">
                                        <a:solidFill>
                                          <a:prstClr val="black"/>
                                        </a:solidFill>
                                        <a:latin typeface="Cambria Math" panose="02040503050406030204" pitchFamily="18" charset="0"/>
                                      </a:rPr>
                                    </m:ctrlPr>
                                  </m:sSubPr>
                                  <m:e>
                                    <m:r>
                                      <a:rPr lang="en-US" altLang="zh-TW" sz="1400" b="1" i="1">
                                        <a:solidFill>
                                          <a:prstClr val="black"/>
                                        </a:solidFill>
                                        <a:latin typeface="Cambria Math" panose="02040503050406030204" pitchFamily="18" charset="0"/>
                                      </a:rPr>
                                      <m:t>𝒚</m:t>
                                    </m:r>
                                  </m:e>
                                  <m:sub>
                                    <m:r>
                                      <a:rPr lang="en-US" altLang="zh-TW" sz="1400" b="1" i="1">
                                        <a:solidFill>
                                          <a:prstClr val="black"/>
                                        </a:solidFill>
                                        <a:latin typeface="Cambria Math" panose="02040503050406030204" pitchFamily="18" charset="0"/>
                                      </a:rPr>
                                      <m:t>𝒆𝒓𝒓𝒐𝒓</m:t>
                                    </m:r>
                                  </m:sub>
                                </m:sSub>
                              </m:e>
                            </m:mr>
                            <m:mr>
                              <m:e>
                                <m:sSub>
                                  <m:sSubPr>
                                    <m:ctrlPr>
                                      <a:rPr lang="en-US" altLang="zh-TW" sz="1400" b="1" i="1">
                                        <a:solidFill>
                                          <a:prstClr val="black"/>
                                        </a:solidFill>
                                        <a:latin typeface="Cambria Math" panose="02040503050406030204" pitchFamily="18" charset="0"/>
                                      </a:rPr>
                                    </m:ctrlPr>
                                  </m:sSubPr>
                                  <m:e>
                                    <m:r>
                                      <a:rPr lang="en-US" altLang="zh-TW" sz="1400" b="1" i="1">
                                        <a:solidFill>
                                          <a:prstClr val="black"/>
                                        </a:solidFill>
                                        <a:latin typeface="Cambria Math" panose="02040503050406030204" pitchFamily="18" charset="0"/>
                                      </a:rPr>
                                      <m:t>𝒛</m:t>
                                    </m:r>
                                  </m:e>
                                  <m:sub>
                                    <m:r>
                                      <a:rPr lang="en-US" altLang="zh-TW" sz="1400" b="1" i="1">
                                        <a:solidFill>
                                          <a:prstClr val="black"/>
                                        </a:solidFill>
                                        <a:latin typeface="Cambria Math" panose="02040503050406030204" pitchFamily="18" charset="0"/>
                                      </a:rPr>
                                      <m:t>𝒆𝒓𝒓𝒐𝒓</m:t>
                                    </m:r>
                                  </m:sub>
                                </m:sSub>
                              </m:e>
                            </m:mr>
                            <m:mr>
                              <m:e>
                                <m:sSub>
                                  <m:sSubPr>
                                    <m:ctrlPr>
                                      <a:rPr lang="en-US" altLang="zh-TW" sz="1400" b="1" i="1">
                                        <a:solidFill>
                                          <a:prstClr val="black"/>
                                        </a:solidFill>
                                        <a:latin typeface="Cambria Math" panose="02040503050406030204" pitchFamily="18" charset="0"/>
                                      </a:rPr>
                                    </m:ctrlPr>
                                  </m:sSubPr>
                                  <m:e>
                                    <m:r>
                                      <a:rPr lang="zh-TW" altLang="en-US" sz="1400" b="1" i="1">
                                        <a:solidFill>
                                          <a:prstClr val="black"/>
                                        </a:solidFill>
                                        <a:latin typeface="Cambria Math" panose="02040503050406030204" pitchFamily="18" charset="0"/>
                                      </a:rPr>
                                      <m:t>𝜶</m:t>
                                    </m:r>
                                  </m:e>
                                  <m:sub>
                                    <m:r>
                                      <a:rPr lang="en-US" altLang="zh-TW" sz="1400" b="1" i="1">
                                        <a:solidFill>
                                          <a:prstClr val="black"/>
                                        </a:solidFill>
                                        <a:latin typeface="Cambria Math" panose="02040503050406030204" pitchFamily="18" charset="0"/>
                                      </a:rPr>
                                      <m:t>𝒆𝒓𝒓𝒐𝒓</m:t>
                                    </m:r>
                                  </m:sub>
                                </m:sSub>
                              </m:e>
                            </m:mr>
                            <m:mr>
                              <m:e>
                                <m:sSub>
                                  <m:sSubPr>
                                    <m:ctrlPr>
                                      <a:rPr lang="en-US" altLang="zh-TW" sz="1400" b="1" i="1">
                                        <a:solidFill>
                                          <a:prstClr val="black"/>
                                        </a:solidFill>
                                        <a:latin typeface="Cambria Math" panose="02040503050406030204" pitchFamily="18" charset="0"/>
                                      </a:rPr>
                                    </m:ctrlPr>
                                  </m:sSubPr>
                                  <m:e>
                                    <m:r>
                                      <a:rPr lang="zh-TW" altLang="en-US" sz="1400" b="1" i="1">
                                        <a:solidFill>
                                          <a:prstClr val="black"/>
                                        </a:solidFill>
                                        <a:latin typeface="Cambria Math" panose="02040503050406030204" pitchFamily="18" charset="0"/>
                                      </a:rPr>
                                      <m:t>𝜷</m:t>
                                    </m:r>
                                  </m:e>
                                  <m:sub>
                                    <m:r>
                                      <a:rPr lang="en-US" altLang="zh-TW" sz="1400" b="1" i="1">
                                        <a:solidFill>
                                          <a:prstClr val="black"/>
                                        </a:solidFill>
                                        <a:latin typeface="Cambria Math" panose="02040503050406030204" pitchFamily="18" charset="0"/>
                                      </a:rPr>
                                      <m:t>𝒆𝒓𝒓𝒐𝒓</m:t>
                                    </m:r>
                                  </m:sub>
                                </m:sSub>
                              </m:e>
                            </m:mr>
                            <m:mr>
                              <m:e>
                                <m:sSub>
                                  <m:sSubPr>
                                    <m:ctrlPr>
                                      <a:rPr lang="en-US" altLang="zh-TW" sz="1400" b="1" i="1">
                                        <a:solidFill>
                                          <a:prstClr val="black"/>
                                        </a:solidFill>
                                        <a:latin typeface="Cambria Math" panose="02040503050406030204" pitchFamily="18" charset="0"/>
                                      </a:rPr>
                                    </m:ctrlPr>
                                  </m:sSubPr>
                                  <m:e>
                                    <m:r>
                                      <a:rPr lang="zh-TW" altLang="en-US" sz="1400" b="1" i="1">
                                        <a:solidFill>
                                          <a:prstClr val="black"/>
                                        </a:solidFill>
                                        <a:latin typeface="Cambria Math" panose="02040503050406030204" pitchFamily="18" charset="0"/>
                                      </a:rPr>
                                      <m:t>𝜸</m:t>
                                    </m:r>
                                  </m:e>
                                  <m:sub>
                                    <m:r>
                                      <a:rPr lang="en-US" altLang="zh-TW" sz="1400" b="1" i="1">
                                        <a:solidFill>
                                          <a:prstClr val="black"/>
                                        </a:solidFill>
                                        <a:latin typeface="Cambria Math" panose="02040503050406030204" pitchFamily="18" charset="0"/>
                                      </a:rPr>
                                      <m:t>𝒆𝒓𝒓𝒐𝒓</m:t>
                                    </m:r>
                                  </m:sub>
                                </m:sSub>
                              </m:e>
                            </m:mr>
                          </m:m>
                        </m:e>
                      </m:d>
                    </m:oMath>
                  </m:oMathPara>
                </a14:m>
                <a:endParaRPr lang="zh-TW" altLang="en-US" sz="1400" b="1" dirty="0">
                  <a:solidFill>
                    <a:prstClr val="black"/>
                  </a:solidFill>
                  <a:latin typeface="標楷體" panose="03000509000000000000" pitchFamily="65" charset="-120"/>
                  <a:ea typeface="標楷體" panose="03000509000000000000" pitchFamily="65" charset="-120"/>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10880622" y="4396050"/>
                <a:ext cx="972987" cy="1306961"/>
              </a:xfrm>
              <a:prstGeom prst="rect">
                <a:avLst/>
              </a:prstGeom>
              <a:blipFill>
                <a:blip r:embed="rId6"/>
                <a:stretch>
                  <a:fillRect/>
                </a:stretch>
              </a:blipFill>
            </p:spPr>
            <p:txBody>
              <a:bodyPr/>
              <a:lstStyle/>
              <a:p>
                <a:r>
                  <a:rPr lang="zh-TW" altLang="en-US">
                    <a:noFill/>
                  </a:rPr>
                  <a:t> </a:t>
                </a:r>
              </a:p>
            </p:txBody>
          </p:sp>
        </mc:Fallback>
      </mc:AlternateContent>
      <p:sp>
        <p:nvSpPr>
          <p:cNvPr id="21" name="投影片編號版面配置區 20"/>
          <p:cNvSpPr>
            <a:spLocks noGrp="1"/>
          </p:cNvSpPr>
          <p:nvPr>
            <p:ph type="sldNum" sz="quarter" idx="12"/>
          </p:nvPr>
        </p:nvSpPr>
        <p:spPr/>
        <p:txBody>
          <a:bodyPr/>
          <a:lstStyle/>
          <a:p>
            <a:fld id="{947994E6-6C4B-41BF-86D6-CAF6AF4852A8}" type="slidenum">
              <a:rPr lang="zh-TW" altLang="en-US" smtClean="0"/>
              <a:t>40</a:t>
            </a:fld>
            <a:endParaRPr lang="zh-TW" altLang="en-US"/>
          </a:p>
        </p:txBody>
      </p:sp>
      <p:pic>
        <p:nvPicPr>
          <p:cNvPr id="31" name="Picture 2" descr="未提供說明。"/>
          <p:cNvPicPr/>
          <p:nvPr/>
        </p:nvPicPr>
        <p:blipFill rotWithShape="1">
          <a:blip r:embed="rId7" cstate="print">
            <a:extLst>
              <a:ext uri="{BEBA8EAE-BF5A-486C-A8C5-ECC9F3942E4B}">
                <a14:imgProps xmlns:a14="http://schemas.microsoft.com/office/drawing/2010/main">
                  <a14:imgLayer r:embed="rId8">
                    <a14:imgEffect>
                      <a14:backgroundRemoval t="19872" b="65769" l="8462" r="87778">
                        <a14:foregroundMark x1="27778" y1="30705" x2="27778" y2="30705"/>
                        <a14:foregroundMark x1="53761" y1="63141" x2="53761" y2="63141"/>
                        <a14:foregroundMark x1="59316" y1="54679" x2="59316" y2="54679"/>
                        <a14:foregroundMark x1="57265" y1="57308" x2="57265" y2="57308"/>
                        <a14:backgroundMark x1="41368" y1="58718" x2="41368" y2="58718"/>
                        <a14:backgroundMark x1="22222" y1="56090" x2="22222" y2="56090"/>
                        <a14:backgroundMark x1="27607" y1="55769" x2="27607" y2="55769"/>
                        <a14:backgroundMark x1="34359" y1="55385" x2="34359" y2="55385"/>
                        <a14:backgroundMark x1="29915" y1="53141" x2="29915" y2="53141"/>
                        <a14:backgroundMark x1="35726" y1="55962" x2="35043" y2="56282"/>
                        <a14:backgroundMark x1="26410" y1="56795" x2="26410" y2="56795"/>
                        <a14:backgroundMark x1="38547" y1="56474" x2="38547" y2="56474"/>
                        <a14:backgroundMark x1="49744" y1="56474" x2="49744" y2="56474"/>
                        <a14:backgroundMark x1="53761" y1="55769" x2="53761" y2="55769"/>
                        <a14:backgroundMark x1="58205" y1="63846" x2="58205" y2="63846"/>
                        <a14:backgroundMark x1="57436" y1="58910" x2="57436" y2="58910"/>
                        <a14:backgroundMark x1="19915" y1="45577" x2="19915" y2="45577"/>
                        <a14:backgroundMark x1="21026" y1="40321" x2="21026" y2="40321"/>
                        <a14:backgroundMark x1="17094" y1="48205" x2="17094" y2="48205"/>
                        <a14:backgroundMark x1="20085" y1="50000" x2="20085" y2="50000"/>
                        <a14:backgroundMark x1="21709" y1="48077" x2="21709" y2="48077"/>
                        <a14:backgroundMark x1="22222" y1="34551" x2="22222" y2="34551"/>
                        <a14:backgroundMark x1="73077" y1="57885" x2="73077" y2="57885"/>
                        <a14:backgroundMark x1="74274" y1="58910" x2="74274" y2="58910"/>
                        <a14:backgroundMark x1="70342" y1="59103" x2="70342" y2="59103"/>
                        <a14:backgroundMark x1="77350" y1="59423" x2="77350" y2="59423"/>
                        <a14:backgroundMark x1="79658" y1="59808" x2="79658" y2="59808"/>
                        <a14:backgroundMark x1="79402" y1="58590" x2="79402" y2="58590"/>
                        <a14:backgroundMark x1="66325" y1="58718" x2="66325" y2="58718"/>
                        <a14:backgroundMark x1="81026" y1="60128" x2="81026" y2="60128"/>
                        <a14:backgroundMark x1="21709" y1="43654" x2="21709" y2="43654"/>
                        <a14:backgroundMark x1="80598" y1="59615" x2="80598" y2="59615"/>
                      </a14:backgroundRemoval>
                    </a14:imgEffect>
                  </a14:imgLayer>
                </a14:imgProps>
              </a:ext>
              <a:ext uri="{28A0092B-C50C-407E-A947-70E740481C1C}">
                <a14:useLocalDpi xmlns:a14="http://schemas.microsoft.com/office/drawing/2010/main" val="0"/>
              </a:ext>
            </a:extLst>
          </a:blip>
          <a:srcRect l="7971" t="19511" r="11474" b="32857"/>
          <a:stretch/>
        </p:blipFill>
        <p:spPr bwMode="auto">
          <a:xfrm rot="21143360">
            <a:off x="8063049" y="662704"/>
            <a:ext cx="3552667" cy="2703573"/>
          </a:xfrm>
          <a:prstGeom prst="rect">
            <a:avLst/>
          </a:prstGeom>
          <a:noFill/>
          <a:extLst/>
        </p:spPr>
      </p:pic>
      <p:sp>
        <p:nvSpPr>
          <p:cNvPr id="32" name="文字方塊 31"/>
          <p:cNvSpPr txBox="1"/>
          <p:nvPr/>
        </p:nvSpPr>
        <p:spPr>
          <a:xfrm>
            <a:off x="2592926" y="1559750"/>
            <a:ext cx="5306739" cy="1938992"/>
          </a:xfrm>
          <a:prstGeom prst="rect">
            <a:avLst/>
          </a:prstGeom>
          <a:noFill/>
        </p:spPr>
        <p:txBody>
          <a:bodyPr wrap="square" rtlCol="0">
            <a:spAutoFit/>
          </a:bodyPr>
          <a:lstStyle/>
          <a:p>
            <a:r>
              <a:rPr lang="zh-TW" altLang="en-US" sz="2000" dirty="0" smtClean="0">
                <a:latin typeface="標楷體" panose="03000509000000000000" pitchFamily="65" charset="-120"/>
                <a:ea typeface="標楷體" panose="03000509000000000000" pitchFamily="65" charset="-120"/>
              </a:rPr>
              <a:t>目的</a:t>
            </a:r>
            <a:r>
              <a:rPr lang="en-US" altLang="zh-TW" sz="2000" dirty="0" smtClean="0">
                <a:latin typeface="標楷體" panose="03000509000000000000" pitchFamily="65" charset="-120"/>
                <a:ea typeface="標楷體" panose="03000509000000000000" pitchFamily="65" charset="-120"/>
              </a:rPr>
              <a:t>:</a:t>
            </a:r>
          </a:p>
          <a:p>
            <a:r>
              <a:rPr lang="zh-TW" altLang="en-US" sz="2000" dirty="0" smtClean="0">
                <a:latin typeface="標楷體" panose="03000509000000000000" pitchFamily="65" charset="-120"/>
                <a:ea typeface="標楷體" panose="03000509000000000000" pitchFamily="65" charset="-120"/>
              </a:rPr>
              <a:t>驗證轉移矩陣</a:t>
            </a:r>
            <a:r>
              <a:rPr lang="en-US" altLang="zh-TW" sz="2000" dirty="0" smtClean="0">
                <a:latin typeface="標楷體" panose="03000509000000000000" pitchFamily="65" charset="-120"/>
                <a:ea typeface="標楷體" panose="03000509000000000000" pitchFamily="65" charset="-120"/>
              </a:rPr>
              <a:t>T</a:t>
            </a:r>
            <a:r>
              <a:rPr lang="zh-TW" altLang="en-US" sz="2000" dirty="0" smtClean="0">
                <a:latin typeface="標楷體" panose="03000509000000000000" pitchFamily="65" charset="-120"/>
                <a:ea typeface="標楷體" panose="03000509000000000000" pitchFamily="65" charset="-120"/>
              </a:rPr>
              <a:t>在剛體標記下可行</a:t>
            </a:r>
            <a:endParaRPr lang="en-US" altLang="zh-TW" sz="2000" dirty="0" smtClean="0">
              <a:latin typeface="標楷體" panose="03000509000000000000" pitchFamily="65" charset="-120"/>
              <a:ea typeface="標楷體" panose="03000509000000000000" pitchFamily="65" charset="-120"/>
            </a:endParaRPr>
          </a:p>
          <a:p>
            <a:endParaRPr lang="en-US" altLang="zh-TW" sz="2000" dirty="0" smtClean="0">
              <a:latin typeface="標楷體" panose="03000509000000000000" pitchFamily="65" charset="-120"/>
              <a:ea typeface="標楷體" panose="03000509000000000000" pitchFamily="65" charset="-120"/>
            </a:endParaRPr>
          </a:p>
          <a:p>
            <a:r>
              <a:rPr lang="zh-TW" altLang="en-US" sz="2000" dirty="0" smtClean="0">
                <a:latin typeface="標楷體" panose="03000509000000000000" pitchFamily="65" charset="-120"/>
                <a:ea typeface="標楷體" panose="03000509000000000000" pitchFamily="65" charset="-120"/>
              </a:rPr>
              <a:t>方法</a:t>
            </a:r>
            <a:r>
              <a:rPr lang="en-US" altLang="zh-TW" sz="2000" dirty="0" smtClean="0">
                <a:latin typeface="標楷體" panose="03000509000000000000" pitchFamily="65" charset="-120"/>
                <a:ea typeface="標楷體" panose="03000509000000000000" pitchFamily="65" charset="-120"/>
              </a:rPr>
              <a:t>:</a:t>
            </a:r>
          </a:p>
          <a:p>
            <a:r>
              <a:rPr lang="zh-TW" altLang="en-US" sz="2000" dirty="0" smtClean="0">
                <a:latin typeface="標楷體" panose="03000509000000000000" pitchFamily="65" charset="-120"/>
                <a:ea typeface="標楷體" panose="03000509000000000000" pitchFamily="65" charset="-120"/>
              </a:rPr>
              <a:t>在光學標記固定在一剛體上並以</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NDI</a:t>
            </a:r>
            <a:r>
              <a:rPr lang="zh-TW" altLang="en-US" sz="2000" dirty="0" smtClean="0">
                <a:latin typeface="標楷體" panose="03000509000000000000" pitchFamily="65" charset="-120"/>
                <a:ea typeface="標楷體" panose="03000509000000000000" pitchFamily="65" charset="-120"/>
              </a:rPr>
              <a:t>內建的演算法當作</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Ground truth(</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誤差為</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RMS 0.25mm)</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3" name="矩形 32"/>
          <p:cNvSpPr/>
          <p:nvPr/>
        </p:nvSpPr>
        <p:spPr>
          <a:xfrm>
            <a:off x="8477472" y="3172017"/>
            <a:ext cx="2492990" cy="369332"/>
          </a:xfrm>
          <a:prstGeom prst="rect">
            <a:avLst/>
          </a:prstGeom>
        </p:spPr>
        <p:txBody>
          <a:bodyPr wrap="none">
            <a:spAutoFit/>
          </a:bodyPr>
          <a:lstStyle/>
          <a:p>
            <a:r>
              <a:rPr lang="zh-TW" altLang="en-US" dirty="0">
                <a:latin typeface="標楷體" panose="03000509000000000000" pitchFamily="65" charset="-120"/>
                <a:ea typeface="標楷體" panose="03000509000000000000" pitchFamily="65" charset="-120"/>
              </a:rPr>
              <a:t>光學標記</a:t>
            </a:r>
            <a:r>
              <a:rPr lang="zh-TW" altLang="en-US">
                <a:latin typeface="標楷體" panose="03000509000000000000" pitchFamily="65" charset="-120"/>
                <a:ea typeface="標楷體" panose="03000509000000000000" pitchFamily="65" charset="-120"/>
              </a:rPr>
              <a:t>固定</a:t>
            </a:r>
            <a:r>
              <a:rPr lang="zh-TW" altLang="en-US" smtClean="0">
                <a:latin typeface="標楷體" panose="03000509000000000000" pitchFamily="65" charset="-120"/>
                <a:ea typeface="標楷體" panose="03000509000000000000" pitchFamily="65" charset="-120"/>
              </a:rPr>
              <a:t>在剛</a:t>
            </a:r>
            <a:r>
              <a:rPr lang="zh-TW" altLang="en-US" dirty="0">
                <a:latin typeface="標楷體" panose="03000509000000000000" pitchFamily="65" charset="-120"/>
                <a:ea typeface="標楷體" panose="03000509000000000000" pitchFamily="65" charset="-120"/>
              </a:rPr>
              <a:t>體上</a:t>
            </a:r>
          </a:p>
        </p:txBody>
      </p:sp>
    </p:spTree>
    <p:extLst>
      <p:ext uri="{BB962C8B-B14F-4D97-AF65-F5344CB8AC3E}">
        <p14:creationId xmlns:p14="http://schemas.microsoft.com/office/powerpoint/2010/main" val="83433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3" grpId="0"/>
      <p:bldP spid="14" grpId="0"/>
      <p:bldP spid="15" grpId="0"/>
      <p:bldP spid="16" grpId="0"/>
      <p:bldP spid="17" grpId="0"/>
      <p:bldP spid="18" grpId="0"/>
      <p:bldP spid="20"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剛體實驗</a:t>
            </a:r>
            <a:r>
              <a:rPr lang="zh-TW" altLang="en-US" dirty="0">
                <a:latin typeface="標楷體" panose="03000509000000000000" pitchFamily="65" charset="-120"/>
                <a:ea typeface="標楷體" panose="03000509000000000000" pitchFamily="65" charset="-120"/>
              </a:rPr>
              <a:t>結果</a:t>
            </a:r>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41</a:t>
            </a:fld>
            <a:endParaRPr lang="zh-TW" altLang="en-US"/>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47538763"/>
                  </p:ext>
                </p:extLst>
              </p:nvPr>
            </p:nvGraphicFramePr>
            <p:xfrm>
              <a:off x="531812" y="2186755"/>
              <a:ext cx="5307965" cy="2712085"/>
            </p:xfrm>
            <a:graphic>
              <a:graphicData uri="http://schemas.openxmlformats.org/drawingml/2006/table">
                <a:tbl>
                  <a:tblPr firstRow="1" firstCol="1" bandRow="1">
                    <a:tableStyleId>{5C22544A-7EE6-4342-B048-85BDC9FD1C3A}</a:tableStyleId>
                  </a:tblPr>
                  <a:tblGrid>
                    <a:gridCol w="1769110">
                      <a:extLst>
                        <a:ext uri="{9D8B030D-6E8A-4147-A177-3AD203B41FA5}">
                          <a16:colId xmlns:a16="http://schemas.microsoft.com/office/drawing/2014/main" val="2190157975"/>
                        </a:ext>
                      </a:extLst>
                    </a:gridCol>
                    <a:gridCol w="1769110">
                      <a:extLst>
                        <a:ext uri="{9D8B030D-6E8A-4147-A177-3AD203B41FA5}">
                          <a16:colId xmlns:a16="http://schemas.microsoft.com/office/drawing/2014/main" val="407129685"/>
                        </a:ext>
                      </a:extLst>
                    </a:gridCol>
                    <a:gridCol w="1769745">
                      <a:extLst>
                        <a:ext uri="{9D8B030D-6E8A-4147-A177-3AD203B41FA5}">
                          <a16:colId xmlns:a16="http://schemas.microsoft.com/office/drawing/2014/main" val="4143974312"/>
                        </a:ext>
                      </a:extLst>
                    </a:gridCol>
                  </a:tblGrid>
                  <a:tr h="0">
                    <a:tc>
                      <a:txBody>
                        <a:bodyPr/>
                        <a:lstStyle/>
                        <a:p>
                          <a:pPr algn="ctr">
                            <a:lnSpc>
                              <a:spcPct val="150000"/>
                            </a:lnSpc>
                            <a:spcAft>
                              <a:spcPts val="0"/>
                            </a:spcAft>
                          </a:pPr>
                          <a:r>
                            <a:rPr lang="en-US" sz="1800" kern="2600" dirty="0">
                              <a:effectLst/>
                              <a:latin typeface="標楷體" panose="03000509000000000000" pitchFamily="65" charset="-120"/>
                              <a:ea typeface="標楷體" panose="03000509000000000000" pitchFamily="65" charset="-120"/>
                            </a:rPr>
                            <a:t> </a:t>
                          </a:r>
                          <a:endParaRPr lang="zh-TW" sz="1800" kern="2600" dirty="0">
                            <a:effectLst/>
                            <a:latin typeface="標楷體" panose="03000509000000000000" pitchFamily="65" charset="-120"/>
                            <a:ea typeface="標楷體" panose="03000509000000000000" pitchFamily="65" charset="-120"/>
                          </a:endParaRPr>
                        </a:p>
                      </a:txBody>
                      <a:tcPr marL="68580" marR="68580" marT="0" marB="0"/>
                    </a:tc>
                    <a:tc>
                      <a:txBody>
                        <a:bodyPr/>
                        <a:lstStyle/>
                        <a:p>
                          <a:pPr algn="ctr">
                            <a:lnSpc>
                              <a:spcPct val="150000"/>
                            </a:lnSpc>
                            <a:spcAft>
                              <a:spcPts val="0"/>
                            </a:spcAft>
                          </a:pPr>
                          <a:r>
                            <a:rPr lang="zh-TW" sz="1800" kern="1200">
                              <a:effectLst/>
                              <a:latin typeface="標楷體" panose="03000509000000000000" pitchFamily="65" charset="-120"/>
                              <a:ea typeface="標楷體" panose="03000509000000000000" pitchFamily="65" charset="-120"/>
                            </a:rPr>
                            <a:t>平均誤差</a:t>
                          </a:r>
                          <a:endParaRPr lang="zh-TW" sz="1800" kern="2600">
                            <a:effectLst/>
                            <a:latin typeface="標楷體" panose="03000509000000000000" pitchFamily="65" charset="-120"/>
                            <a:ea typeface="標楷體" panose="03000509000000000000" pitchFamily="65" charset="-120"/>
                          </a:endParaRPr>
                        </a:p>
                      </a:txBody>
                      <a:tcPr marL="68580" marR="68580" marT="0" marB="0"/>
                    </a:tc>
                    <a:tc>
                      <a:txBody>
                        <a:bodyPr/>
                        <a:lstStyle/>
                        <a:p>
                          <a:pPr algn="ctr">
                            <a:lnSpc>
                              <a:spcPct val="150000"/>
                            </a:lnSpc>
                            <a:spcAft>
                              <a:spcPts val="0"/>
                            </a:spcAft>
                          </a:pPr>
                          <a:r>
                            <a:rPr lang="zh-TW" sz="1800" kern="1200">
                              <a:effectLst/>
                              <a:latin typeface="標楷體" panose="03000509000000000000" pitchFamily="65" charset="-120"/>
                              <a:ea typeface="標楷體" panose="03000509000000000000" pitchFamily="65" charset="-120"/>
                            </a:rPr>
                            <a:t>最大誤差</a:t>
                          </a:r>
                          <a:endParaRPr lang="zh-TW" sz="1800" kern="2600">
                            <a:effectLst/>
                            <a:latin typeface="標楷體" panose="03000509000000000000" pitchFamily="65" charset="-120"/>
                            <a:ea typeface="標楷體" panose="03000509000000000000" pitchFamily="65" charset="-120"/>
                          </a:endParaRPr>
                        </a:p>
                      </a:txBody>
                      <a:tcPr marL="68580" marR="68580" marT="0" marB="0"/>
                    </a:tc>
                    <a:extLst>
                      <a:ext uri="{0D108BD9-81ED-4DB2-BD59-A6C34878D82A}">
                        <a16:rowId xmlns:a16="http://schemas.microsoft.com/office/drawing/2014/main" val="99282381"/>
                      </a:ext>
                    </a:extLst>
                  </a:tr>
                  <a:tr h="0">
                    <a:tc>
                      <a:txBody>
                        <a:bodyPr/>
                        <a:lstStyle/>
                        <a:p>
                          <a:pPr algn="ctr">
                            <a:lnSpc>
                              <a:spcPct val="150000"/>
                            </a:lnSpc>
                            <a:spcAft>
                              <a:spcPts val="0"/>
                            </a:spcAft>
                          </a:pPr>
                          <a:r>
                            <a:rPr lang="en-US" sz="1800" kern="2600" dirty="0" err="1" smtClean="0">
                              <a:effectLst/>
                              <a:latin typeface="Times New Roman" panose="02020603050405020304" pitchFamily="18" charset="0"/>
                              <a:ea typeface="標楷體" panose="03000509000000000000" pitchFamily="65" charset="-120"/>
                              <a:cs typeface="Times New Roman" panose="02020603050405020304" pitchFamily="18" charset="0"/>
                            </a:rPr>
                            <a:t>Rz</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m:t>0.23</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m:t>0.55</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273747700"/>
                      </a:ext>
                    </a:extLst>
                  </a:tr>
                  <a:tr h="0">
                    <a:tc>
                      <a:txBody>
                        <a:bodyPr/>
                        <a:lstStyle/>
                        <a:p>
                          <a:pPr algn="ctr">
                            <a:lnSpc>
                              <a:spcPct val="150000"/>
                            </a:lnSpc>
                            <a:spcAft>
                              <a:spcPts val="0"/>
                            </a:spcAft>
                          </a:pPr>
                          <a:r>
                            <a:rPr lang="en-US" sz="1800" kern="2600" dirty="0" smtClean="0">
                              <a:effectLst/>
                              <a:latin typeface="Times New Roman" panose="02020603050405020304" pitchFamily="18" charset="0"/>
                              <a:ea typeface="標楷體" panose="03000509000000000000" pitchFamily="65" charset="-120"/>
                              <a:cs typeface="Times New Roman" panose="02020603050405020304" pitchFamily="18" charset="0"/>
                            </a:rPr>
                            <a:t>Ry</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m:t>0.49</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m:t>0.84</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505949350"/>
                      </a:ext>
                    </a:extLst>
                  </a:tr>
                  <a:tr h="0">
                    <a:tc>
                      <a:txBody>
                        <a:bodyPr/>
                        <a:lstStyle/>
                        <a:p>
                          <a:pPr algn="ctr">
                            <a:lnSpc>
                              <a:spcPct val="150000"/>
                            </a:lnSpc>
                            <a:spcAft>
                              <a:spcPts val="0"/>
                            </a:spcAft>
                          </a:pPr>
                          <a:r>
                            <a:rPr lang="en-US" sz="1800" kern="2600" dirty="0" smtClean="0">
                              <a:effectLst/>
                              <a:latin typeface="Times New Roman" panose="02020603050405020304" pitchFamily="18" charset="0"/>
                              <a:ea typeface="標楷體" panose="03000509000000000000" pitchFamily="65" charset="-120"/>
                              <a:cs typeface="Times New Roman" panose="02020603050405020304" pitchFamily="18" charset="0"/>
                            </a:rPr>
                            <a:t>Rx</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m:t>0.27</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m:t>0.56</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88384688"/>
                      </a:ext>
                    </a:extLst>
                  </a:tr>
                  <a:tr h="0">
                    <a:tc>
                      <a:txBody>
                        <a:bodyPr/>
                        <a:lstStyle/>
                        <a:p>
                          <a:pPr algn="ctr">
                            <a:lnSpc>
                              <a:spcPct val="150000"/>
                            </a:lnSpc>
                            <a:spcAft>
                              <a:spcPts val="0"/>
                            </a:spcAft>
                          </a:pPr>
                          <a:r>
                            <a:rPr lang="en-US" sz="1800" kern="2600" dirty="0" smtClean="0">
                              <a:effectLst/>
                              <a:latin typeface="Times New Roman" panose="02020603050405020304" pitchFamily="18" charset="0"/>
                              <a:ea typeface="標楷體" panose="03000509000000000000" pitchFamily="65" charset="-120"/>
                              <a:cs typeface="Times New Roman" panose="02020603050405020304" pitchFamily="18" charset="0"/>
                            </a:rPr>
                            <a:t>X</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0.09 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50000"/>
                            </a:lnSpc>
                            <a:spcAft>
                              <a:spcPts val="0"/>
                            </a:spcAft>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0.12 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3466750534"/>
                      </a:ext>
                    </a:extLst>
                  </a:tr>
                  <a:tr h="0">
                    <a:tc>
                      <a:txBody>
                        <a:bodyPr/>
                        <a:lstStyle/>
                        <a:p>
                          <a:pPr algn="ctr">
                            <a:lnSpc>
                              <a:spcPct val="150000"/>
                            </a:lnSpc>
                            <a:spcAft>
                              <a:spcPts val="0"/>
                            </a:spcAft>
                          </a:pPr>
                          <a:r>
                            <a:rPr lang="en-US" sz="1800" kern="2600" dirty="0" smtClean="0">
                              <a:effectLst/>
                              <a:latin typeface="Times New Roman" panose="02020603050405020304" pitchFamily="18" charset="0"/>
                              <a:ea typeface="標楷體" panose="03000509000000000000" pitchFamily="65" charset="-120"/>
                              <a:cs typeface="Times New Roman" panose="02020603050405020304" pitchFamily="18" charset="0"/>
                            </a:rPr>
                            <a:t>Y</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0.03 </a:t>
                          </a:r>
                          <a:r>
                            <a:rPr lang="en-US" altLang="zh-TW"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1800" kern="26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0.04 </a:t>
                          </a:r>
                          <a:r>
                            <a:rPr lang="en-US" altLang="zh-TW"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1800" kern="26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2614837975"/>
                      </a:ext>
                    </a:extLst>
                  </a:tr>
                  <a:tr h="0">
                    <a:tc>
                      <a:txBody>
                        <a:bodyPr/>
                        <a:lstStyle/>
                        <a:p>
                          <a:pPr algn="ctr">
                            <a:lnSpc>
                              <a:spcPct val="150000"/>
                            </a:lnSpc>
                            <a:spcAft>
                              <a:spcPts val="0"/>
                            </a:spcAft>
                          </a:pPr>
                          <a:r>
                            <a:rPr lang="en-US" sz="1800" kern="2600" dirty="0" smtClean="0">
                              <a:effectLst/>
                              <a:latin typeface="Times New Roman" panose="02020603050405020304" pitchFamily="18" charset="0"/>
                              <a:ea typeface="標楷體" panose="03000509000000000000" pitchFamily="65" charset="-120"/>
                              <a:cs typeface="Times New Roman" panose="02020603050405020304" pitchFamily="18" charset="0"/>
                            </a:rPr>
                            <a:t>Z</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0.12 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50000"/>
                            </a:lnSpc>
                            <a:spcAft>
                              <a:spcPts val="0"/>
                            </a:spcAft>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0.19 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757590827"/>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47538763"/>
                  </p:ext>
                </p:extLst>
              </p:nvPr>
            </p:nvGraphicFramePr>
            <p:xfrm>
              <a:off x="531812" y="2186755"/>
              <a:ext cx="5307965" cy="2760345"/>
            </p:xfrm>
            <a:graphic>
              <a:graphicData uri="http://schemas.openxmlformats.org/drawingml/2006/table">
                <a:tbl>
                  <a:tblPr firstRow="1" firstCol="1" bandRow="1">
                    <a:tableStyleId>{5C22544A-7EE6-4342-B048-85BDC9FD1C3A}</a:tableStyleId>
                  </a:tblPr>
                  <a:tblGrid>
                    <a:gridCol w="1769110">
                      <a:extLst>
                        <a:ext uri="{9D8B030D-6E8A-4147-A177-3AD203B41FA5}">
                          <a16:colId xmlns:a16="http://schemas.microsoft.com/office/drawing/2014/main" val="2190157975"/>
                        </a:ext>
                      </a:extLst>
                    </a:gridCol>
                    <a:gridCol w="1769110">
                      <a:extLst>
                        <a:ext uri="{9D8B030D-6E8A-4147-A177-3AD203B41FA5}">
                          <a16:colId xmlns:a16="http://schemas.microsoft.com/office/drawing/2014/main" val="407129685"/>
                        </a:ext>
                      </a:extLst>
                    </a:gridCol>
                    <a:gridCol w="1769745">
                      <a:extLst>
                        <a:ext uri="{9D8B030D-6E8A-4147-A177-3AD203B41FA5}">
                          <a16:colId xmlns:a16="http://schemas.microsoft.com/office/drawing/2014/main" val="4143974312"/>
                        </a:ext>
                      </a:extLst>
                    </a:gridCol>
                  </a:tblGrid>
                  <a:tr h="411480">
                    <a:tc>
                      <a:txBody>
                        <a:bodyPr/>
                        <a:lstStyle/>
                        <a:p>
                          <a:pPr algn="ctr">
                            <a:lnSpc>
                              <a:spcPct val="150000"/>
                            </a:lnSpc>
                            <a:spcAft>
                              <a:spcPts val="0"/>
                            </a:spcAft>
                          </a:pPr>
                          <a:r>
                            <a:rPr lang="en-US" sz="1800" kern="2600" dirty="0">
                              <a:effectLst/>
                              <a:latin typeface="標楷體" panose="03000509000000000000" pitchFamily="65" charset="-120"/>
                              <a:ea typeface="標楷體" panose="03000509000000000000" pitchFamily="65" charset="-120"/>
                            </a:rPr>
                            <a:t> </a:t>
                          </a:r>
                          <a:endParaRPr lang="zh-TW" sz="1800" kern="2600" dirty="0">
                            <a:effectLst/>
                            <a:latin typeface="標楷體" panose="03000509000000000000" pitchFamily="65" charset="-120"/>
                            <a:ea typeface="標楷體" panose="03000509000000000000" pitchFamily="65" charset="-120"/>
                          </a:endParaRPr>
                        </a:p>
                      </a:txBody>
                      <a:tcPr marL="68580" marR="68580" marT="0" marB="0"/>
                    </a:tc>
                    <a:tc>
                      <a:txBody>
                        <a:bodyPr/>
                        <a:lstStyle/>
                        <a:p>
                          <a:pPr algn="ctr">
                            <a:lnSpc>
                              <a:spcPct val="150000"/>
                            </a:lnSpc>
                            <a:spcAft>
                              <a:spcPts val="0"/>
                            </a:spcAft>
                          </a:pPr>
                          <a:r>
                            <a:rPr lang="zh-TW" sz="1800" kern="1200">
                              <a:effectLst/>
                              <a:latin typeface="標楷體" panose="03000509000000000000" pitchFamily="65" charset="-120"/>
                              <a:ea typeface="標楷體" panose="03000509000000000000" pitchFamily="65" charset="-120"/>
                            </a:rPr>
                            <a:t>平均誤差</a:t>
                          </a:r>
                          <a:endParaRPr lang="zh-TW" sz="1800" kern="2600">
                            <a:effectLst/>
                            <a:latin typeface="標楷體" panose="03000509000000000000" pitchFamily="65" charset="-120"/>
                            <a:ea typeface="標楷體" panose="03000509000000000000" pitchFamily="65" charset="-120"/>
                          </a:endParaRPr>
                        </a:p>
                      </a:txBody>
                      <a:tcPr marL="68580" marR="68580" marT="0" marB="0"/>
                    </a:tc>
                    <a:tc>
                      <a:txBody>
                        <a:bodyPr/>
                        <a:lstStyle/>
                        <a:p>
                          <a:pPr algn="ctr">
                            <a:lnSpc>
                              <a:spcPct val="150000"/>
                            </a:lnSpc>
                            <a:spcAft>
                              <a:spcPts val="0"/>
                            </a:spcAft>
                          </a:pPr>
                          <a:r>
                            <a:rPr lang="zh-TW" sz="1800" kern="1200">
                              <a:effectLst/>
                              <a:latin typeface="標楷體" panose="03000509000000000000" pitchFamily="65" charset="-120"/>
                              <a:ea typeface="標楷體" panose="03000509000000000000" pitchFamily="65" charset="-120"/>
                            </a:rPr>
                            <a:t>最大誤差</a:t>
                          </a:r>
                          <a:endParaRPr lang="zh-TW" sz="1800" kern="2600">
                            <a:effectLst/>
                            <a:latin typeface="標楷體" panose="03000509000000000000" pitchFamily="65" charset="-120"/>
                            <a:ea typeface="標楷體" panose="03000509000000000000" pitchFamily="65" charset="-120"/>
                          </a:endParaRPr>
                        </a:p>
                      </a:txBody>
                      <a:tcPr marL="68580" marR="68580" marT="0" marB="0"/>
                    </a:tc>
                    <a:extLst>
                      <a:ext uri="{0D108BD9-81ED-4DB2-BD59-A6C34878D82A}">
                        <a16:rowId xmlns:a16="http://schemas.microsoft.com/office/drawing/2014/main" val="99282381"/>
                      </a:ext>
                    </a:extLst>
                  </a:tr>
                  <a:tr h="420751">
                    <a:tc>
                      <a:txBody>
                        <a:bodyPr/>
                        <a:lstStyle/>
                        <a:p>
                          <a:pPr algn="ctr">
                            <a:lnSpc>
                              <a:spcPct val="150000"/>
                            </a:lnSpc>
                            <a:spcAft>
                              <a:spcPts val="0"/>
                            </a:spcAft>
                          </a:pPr>
                          <a:r>
                            <a:rPr lang="en-US" sz="1800" kern="2600" dirty="0" err="1" smtClean="0">
                              <a:effectLst/>
                              <a:latin typeface="Times New Roman" panose="02020603050405020304" pitchFamily="18" charset="0"/>
                              <a:ea typeface="標楷體" panose="03000509000000000000" pitchFamily="65" charset="-120"/>
                              <a:cs typeface="Times New Roman" panose="02020603050405020304" pitchFamily="18" charset="0"/>
                            </a:rPr>
                            <a:t>Rz</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endParaRPr lang="zh-TW"/>
                        </a:p>
                      </a:txBody>
                      <a:tcPr marL="68580" marR="68580" marT="0" marB="0">
                        <a:blipFill>
                          <a:blip r:embed="rId2"/>
                          <a:stretch>
                            <a:fillRect l="-100000" t="-100000" r="-101375" b="-494203"/>
                          </a:stretch>
                        </a:blipFill>
                      </a:tcPr>
                    </a:tc>
                    <a:tc>
                      <a:txBody>
                        <a:bodyPr/>
                        <a:lstStyle/>
                        <a:p>
                          <a:endParaRPr lang="zh-TW"/>
                        </a:p>
                      </a:txBody>
                      <a:tcPr marL="68580" marR="68580" marT="0" marB="0">
                        <a:blipFill>
                          <a:blip r:embed="rId2"/>
                          <a:stretch>
                            <a:fillRect l="-200690" t="-100000" r="-1724" b="-494203"/>
                          </a:stretch>
                        </a:blipFill>
                      </a:tcPr>
                    </a:tc>
                    <a:extLst>
                      <a:ext uri="{0D108BD9-81ED-4DB2-BD59-A6C34878D82A}">
                        <a16:rowId xmlns:a16="http://schemas.microsoft.com/office/drawing/2014/main" val="273747700"/>
                      </a:ext>
                    </a:extLst>
                  </a:tr>
                  <a:tr h="420751">
                    <a:tc>
                      <a:txBody>
                        <a:bodyPr/>
                        <a:lstStyle/>
                        <a:p>
                          <a:pPr algn="ctr">
                            <a:lnSpc>
                              <a:spcPct val="150000"/>
                            </a:lnSpc>
                            <a:spcAft>
                              <a:spcPts val="0"/>
                            </a:spcAft>
                          </a:pPr>
                          <a:r>
                            <a:rPr lang="en-US" sz="1800" kern="2600" dirty="0" smtClean="0">
                              <a:effectLst/>
                              <a:latin typeface="Times New Roman" panose="02020603050405020304" pitchFamily="18" charset="0"/>
                              <a:ea typeface="標楷體" panose="03000509000000000000" pitchFamily="65" charset="-120"/>
                              <a:cs typeface="Times New Roman" panose="02020603050405020304" pitchFamily="18" charset="0"/>
                            </a:rPr>
                            <a:t>Ry</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endParaRPr lang="zh-TW"/>
                        </a:p>
                      </a:txBody>
                      <a:tcPr marL="68580" marR="68580" marT="0" marB="0">
                        <a:blipFill>
                          <a:blip r:embed="rId2"/>
                          <a:stretch>
                            <a:fillRect l="-100000" t="-200000" r="-101375" b="-394203"/>
                          </a:stretch>
                        </a:blipFill>
                      </a:tcPr>
                    </a:tc>
                    <a:tc>
                      <a:txBody>
                        <a:bodyPr/>
                        <a:lstStyle/>
                        <a:p>
                          <a:endParaRPr lang="zh-TW"/>
                        </a:p>
                      </a:txBody>
                      <a:tcPr marL="68580" marR="68580" marT="0" marB="0">
                        <a:blipFill>
                          <a:blip r:embed="rId2"/>
                          <a:stretch>
                            <a:fillRect l="-200690" t="-200000" r="-1724" b="-394203"/>
                          </a:stretch>
                        </a:blipFill>
                      </a:tcPr>
                    </a:tc>
                    <a:extLst>
                      <a:ext uri="{0D108BD9-81ED-4DB2-BD59-A6C34878D82A}">
                        <a16:rowId xmlns:a16="http://schemas.microsoft.com/office/drawing/2014/main" val="3505949350"/>
                      </a:ext>
                    </a:extLst>
                  </a:tr>
                  <a:tr h="420751">
                    <a:tc>
                      <a:txBody>
                        <a:bodyPr/>
                        <a:lstStyle/>
                        <a:p>
                          <a:pPr algn="ctr">
                            <a:lnSpc>
                              <a:spcPct val="150000"/>
                            </a:lnSpc>
                            <a:spcAft>
                              <a:spcPts val="0"/>
                            </a:spcAft>
                          </a:pPr>
                          <a:r>
                            <a:rPr lang="en-US" sz="1800" kern="2600" dirty="0" smtClean="0">
                              <a:effectLst/>
                              <a:latin typeface="Times New Roman" panose="02020603050405020304" pitchFamily="18" charset="0"/>
                              <a:ea typeface="標楷體" panose="03000509000000000000" pitchFamily="65" charset="-120"/>
                              <a:cs typeface="Times New Roman" panose="02020603050405020304" pitchFamily="18" charset="0"/>
                            </a:rPr>
                            <a:t>Rx</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endParaRPr lang="zh-TW"/>
                        </a:p>
                      </a:txBody>
                      <a:tcPr marL="68580" marR="68580" marT="0" marB="0">
                        <a:blipFill>
                          <a:blip r:embed="rId2"/>
                          <a:stretch>
                            <a:fillRect l="-100000" t="-300000" r="-101375" b="-294203"/>
                          </a:stretch>
                        </a:blipFill>
                      </a:tcPr>
                    </a:tc>
                    <a:tc>
                      <a:txBody>
                        <a:bodyPr/>
                        <a:lstStyle/>
                        <a:p>
                          <a:endParaRPr lang="zh-TW"/>
                        </a:p>
                      </a:txBody>
                      <a:tcPr marL="68580" marR="68580" marT="0" marB="0">
                        <a:blipFill>
                          <a:blip r:embed="rId2"/>
                          <a:stretch>
                            <a:fillRect l="-200690" t="-300000" r="-1724" b="-294203"/>
                          </a:stretch>
                        </a:blipFill>
                      </a:tcPr>
                    </a:tc>
                    <a:extLst>
                      <a:ext uri="{0D108BD9-81ED-4DB2-BD59-A6C34878D82A}">
                        <a16:rowId xmlns:a16="http://schemas.microsoft.com/office/drawing/2014/main" val="88384688"/>
                      </a:ext>
                    </a:extLst>
                  </a:tr>
                  <a:tr h="362204">
                    <a:tc>
                      <a:txBody>
                        <a:bodyPr/>
                        <a:lstStyle/>
                        <a:p>
                          <a:pPr algn="ctr">
                            <a:lnSpc>
                              <a:spcPct val="150000"/>
                            </a:lnSpc>
                            <a:spcAft>
                              <a:spcPts val="0"/>
                            </a:spcAft>
                          </a:pPr>
                          <a:r>
                            <a:rPr lang="en-US" sz="1800" kern="2600" dirty="0" smtClean="0">
                              <a:effectLst/>
                              <a:latin typeface="Times New Roman" panose="02020603050405020304" pitchFamily="18" charset="0"/>
                              <a:ea typeface="標楷體" panose="03000509000000000000" pitchFamily="65" charset="-120"/>
                              <a:cs typeface="Times New Roman" panose="02020603050405020304" pitchFamily="18" charset="0"/>
                            </a:rPr>
                            <a:t>X</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0.09 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50000"/>
                            </a:lnSpc>
                            <a:spcAft>
                              <a:spcPts val="0"/>
                            </a:spcAft>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0.12 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3466750534"/>
                      </a:ext>
                    </a:extLst>
                  </a:tr>
                  <a:tr h="362204">
                    <a:tc>
                      <a:txBody>
                        <a:bodyPr/>
                        <a:lstStyle/>
                        <a:p>
                          <a:pPr algn="ctr">
                            <a:lnSpc>
                              <a:spcPct val="150000"/>
                            </a:lnSpc>
                            <a:spcAft>
                              <a:spcPts val="0"/>
                            </a:spcAft>
                          </a:pPr>
                          <a:r>
                            <a:rPr lang="en-US" sz="1800" kern="2600" dirty="0" smtClean="0">
                              <a:effectLst/>
                              <a:latin typeface="Times New Roman" panose="02020603050405020304" pitchFamily="18" charset="0"/>
                              <a:ea typeface="標楷體" panose="03000509000000000000" pitchFamily="65" charset="-120"/>
                              <a:cs typeface="Times New Roman" panose="02020603050405020304" pitchFamily="18" charset="0"/>
                            </a:rPr>
                            <a:t>Y</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0.03 </a:t>
                          </a:r>
                          <a:r>
                            <a:rPr lang="en-US" altLang="zh-TW"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1800" kern="26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0.04 </a:t>
                          </a:r>
                          <a:r>
                            <a:rPr lang="en-US" altLang="zh-TW"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mm</a:t>
                          </a:r>
                          <a:endParaRPr lang="zh-TW" altLang="zh-TW" sz="1800" kern="2600" dirty="0" smtClean="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2614837975"/>
                      </a:ext>
                    </a:extLst>
                  </a:tr>
                  <a:tr h="362204">
                    <a:tc>
                      <a:txBody>
                        <a:bodyPr/>
                        <a:lstStyle/>
                        <a:p>
                          <a:pPr algn="ctr">
                            <a:lnSpc>
                              <a:spcPct val="150000"/>
                            </a:lnSpc>
                            <a:spcAft>
                              <a:spcPts val="0"/>
                            </a:spcAft>
                          </a:pPr>
                          <a:r>
                            <a:rPr lang="en-US" sz="1800" kern="2600" dirty="0" smtClean="0">
                              <a:effectLst/>
                              <a:latin typeface="Times New Roman" panose="02020603050405020304" pitchFamily="18" charset="0"/>
                              <a:ea typeface="標楷體" panose="03000509000000000000" pitchFamily="65" charset="-120"/>
                              <a:cs typeface="Times New Roman" panose="02020603050405020304" pitchFamily="18" charset="0"/>
                            </a:rPr>
                            <a:t>Z</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0.12 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50000"/>
                            </a:lnSpc>
                            <a:spcAft>
                              <a:spcPts val="0"/>
                            </a:spcAft>
                          </a:pPr>
                          <a:r>
                            <a:rPr lang="en-US" sz="1800" kern="1200" dirty="0" smtClean="0">
                              <a:effectLst/>
                              <a:latin typeface="Times New Roman" panose="02020603050405020304" pitchFamily="18" charset="0"/>
                              <a:ea typeface="標楷體" panose="03000509000000000000" pitchFamily="65" charset="-120"/>
                              <a:cs typeface="Times New Roman" panose="02020603050405020304" pitchFamily="18" charset="0"/>
                            </a:rPr>
                            <a:t>0.19 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7575908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368770625"/>
                  </p:ext>
                </p:extLst>
              </p:nvPr>
            </p:nvGraphicFramePr>
            <p:xfrm>
              <a:off x="6308265" y="2186755"/>
              <a:ext cx="5307965" cy="2712085"/>
            </p:xfrm>
            <a:graphic>
              <a:graphicData uri="http://schemas.openxmlformats.org/drawingml/2006/table">
                <a:tbl>
                  <a:tblPr firstRow="1" firstCol="1" bandRow="1">
                    <a:tableStyleId>{5C22544A-7EE6-4342-B048-85BDC9FD1C3A}</a:tableStyleId>
                  </a:tblPr>
                  <a:tblGrid>
                    <a:gridCol w="1769110">
                      <a:extLst>
                        <a:ext uri="{9D8B030D-6E8A-4147-A177-3AD203B41FA5}">
                          <a16:colId xmlns:a16="http://schemas.microsoft.com/office/drawing/2014/main" val="2392119415"/>
                        </a:ext>
                      </a:extLst>
                    </a:gridCol>
                    <a:gridCol w="1769110">
                      <a:extLst>
                        <a:ext uri="{9D8B030D-6E8A-4147-A177-3AD203B41FA5}">
                          <a16:colId xmlns:a16="http://schemas.microsoft.com/office/drawing/2014/main" val="554220787"/>
                        </a:ext>
                      </a:extLst>
                    </a:gridCol>
                    <a:gridCol w="1769745">
                      <a:extLst>
                        <a:ext uri="{9D8B030D-6E8A-4147-A177-3AD203B41FA5}">
                          <a16:colId xmlns:a16="http://schemas.microsoft.com/office/drawing/2014/main" val="1773968475"/>
                        </a:ext>
                      </a:extLst>
                    </a:gridCol>
                  </a:tblGrid>
                  <a:tr h="0">
                    <a:tc>
                      <a:txBody>
                        <a:bodyPr/>
                        <a:lstStyle/>
                        <a:p>
                          <a:pPr algn="ctr">
                            <a:lnSpc>
                              <a:spcPct val="150000"/>
                            </a:lnSpc>
                            <a:spcAft>
                              <a:spcPts val="0"/>
                            </a:spcAft>
                          </a:pPr>
                          <a:r>
                            <a:rPr lang="en-US" sz="1800" kern="2600" dirty="0">
                              <a:effectLst/>
                            </a:rPr>
                            <a:t> </a:t>
                          </a:r>
                          <a:endParaRPr lang="zh-TW" sz="1800" kern="2600" dirty="0">
                            <a:effectLst/>
                            <a:latin typeface="Times New Roman" panose="02020603050405020304" pitchFamily="18" charset="0"/>
                            <a:ea typeface="標楷體" panose="03000509000000000000" pitchFamily="65" charset="-120"/>
                          </a:endParaRPr>
                        </a:p>
                      </a:txBody>
                      <a:tcPr marL="68580" marR="68580" marT="0" marB="0"/>
                    </a:tc>
                    <a:tc>
                      <a:txBody>
                        <a:bodyPr/>
                        <a:lstStyle/>
                        <a:p>
                          <a:pPr algn="ctr">
                            <a:lnSpc>
                              <a:spcPct val="150000"/>
                            </a:lnSpc>
                            <a:spcAft>
                              <a:spcPts val="0"/>
                            </a:spcAft>
                          </a:pPr>
                          <a:r>
                            <a:rPr lang="zh-TW" sz="1800" kern="1200" dirty="0">
                              <a:effectLst/>
                              <a:latin typeface="標楷體" panose="03000509000000000000" pitchFamily="65" charset="-120"/>
                              <a:ea typeface="標楷體" panose="03000509000000000000" pitchFamily="65" charset="-120"/>
                            </a:rPr>
                            <a:t>平均誤差</a:t>
                          </a:r>
                          <a:endParaRPr lang="zh-TW" sz="1800" kern="2600" dirty="0">
                            <a:effectLst/>
                            <a:latin typeface="標楷體" panose="03000509000000000000" pitchFamily="65" charset="-120"/>
                            <a:ea typeface="標楷體" panose="03000509000000000000" pitchFamily="65" charset="-120"/>
                          </a:endParaRPr>
                        </a:p>
                      </a:txBody>
                      <a:tcPr marL="68580" marR="68580" marT="0" marB="0"/>
                    </a:tc>
                    <a:tc>
                      <a:txBody>
                        <a:bodyPr/>
                        <a:lstStyle/>
                        <a:p>
                          <a:pPr algn="ctr">
                            <a:lnSpc>
                              <a:spcPct val="150000"/>
                            </a:lnSpc>
                            <a:spcAft>
                              <a:spcPts val="0"/>
                            </a:spcAft>
                          </a:pPr>
                          <a:r>
                            <a:rPr lang="zh-TW" sz="1800" kern="1200" dirty="0">
                              <a:effectLst/>
                              <a:latin typeface="標楷體" panose="03000509000000000000" pitchFamily="65" charset="-120"/>
                              <a:ea typeface="標楷體" panose="03000509000000000000" pitchFamily="65" charset="-120"/>
                            </a:rPr>
                            <a:t>最大誤差</a:t>
                          </a:r>
                          <a:endParaRPr lang="zh-TW" sz="1800" kern="2600" dirty="0">
                            <a:effectLst/>
                            <a:latin typeface="標楷體" panose="03000509000000000000" pitchFamily="65" charset="-120"/>
                            <a:ea typeface="標楷體" panose="03000509000000000000" pitchFamily="65" charset="-120"/>
                          </a:endParaRPr>
                        </a:p>
                      </a:txBody>
                      <a:tcPr marL="68580" marR="68580" marT="0" marB="0"/>
                    </a:tc>
                    <a:extLst>
                      <a:ext uri="{0D108BD9-81ED-4DB2-BD59-A6C34878D82A}">
                        <a16:rowId xmlns:a16="http://schemas.microsoft.com/office/drawing/2014/main" val="441806020"/>
                      </a:ext>
                    </a:extLst>
                  </a:tr>
                  <a:tr h="0">
                    <a:tc>
                      <a:txBody>
                        <a:bodyPr/>
                        <a:lstStyle/>
                        <a:p>
                          <a:pPr algn="ctr">
                            <a:lnSpc>
                              <a:spcPct val="150000"/>
                            </a:lnSpc>
                            <a:spcAft>
                              <a:spcPts val="0"/>
                            </a:spcAft>
                          </a:pPr>
                          <a:r>
                            <a:rPr lang="en-US" sz="1800" kern="2600" dirty="0" err="1" smtClean="0">
                              <a:effectLst/>
                              <a:latin typeface="Times New Roman" panose="02020603050405020304" pitchFamily="18" charset="0"/>
                              <a:cs typeface="Times New Roman" panose="02020603050405020304" pitchFamily="18" charset="0"/>
                            </a:rPr>
                            <a:t>Rz</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cs typeface="Times New Roman" panose="02020603050405020304" pitchFamily="18" charset="0"/>
                                      </a:rPr>
                                      <m:t>0.02</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cs typeface="Times New Roman" panose="02020603050405020304" pitchFamily="18" charset="0"/>
                                      </a:rPr>
                                      <m:t>0.13</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259370890"/>
                      </a:ext>
                    </a:extLst>
                  </a:tr>
                  <a:tr h="0">
                    <a:tc>
                      <a:txBody>
                        <a:bodyPr/>
                        <a:lstStyle/>
                        <a:p>
                          <a:pPr algn="ctr">
                            <a:lnSpc>
                              <a:spcPct val="150000"/>
                            </a:lnSpc>
                            <a:spcAft>
                              <a:spcPts val="0"/>
                            </a:spcAft>
                          </a:pPr>
                          <a:r>
                            <a:rPr lang="en-US" sz="1800" kern="2600" dirty="0" smtClean="0">
                              <a:effectLst/>
                              <a:latin typeface="Times New Roman" panose="02020603050405020304" pitchFamily="18" charset="0"/>
                              <a:cs typeface="Times New Roman" panose="02020603050405020304" pitchFamily="18" charset="0"/>
                            </a:rPr>
                            <a:t>Ry</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cs typeface="Times New Roman" panose="02020603050405020304" pitchFamily="18" charset="0"/>
                                      </a:rPr>
                                      <m:t>0.25</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cs typeface="Times New Roman" panose="02020603050405020304" pitchFamily="18" charset="0"/>
                                      </a:rPr>
                                      <m:t>0.73</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145985876"/>
                      </a:ext>
                    </a:extLst>
                  </a:tr>
                  <a:tr h="0">
                    <a:tc>
                      <a:txBody>
                        <a:bodyPr/>
                        <a:lstStyle/>
                        <a:p>
                          <a:pPr algn="ctr">
                            <a:lnSpc>
                              <a:spcPct val="150000"/>
                            </a:lnSpc>
                            <a:spcAft>
                              <a:spcPts val="0"/>
                            </a:spcAft>
                          </a:pPr>
                          <a:r>
                            <a:rPr lang="en-US" sz="1800" kern="2600" dirty="0" smtClean="0">
                              <a:effectLst/>
                              <a:latin typeface="Times New Roman" panose="02020603050405020304" pitchFamily="18" charset="0"/>
                              <a:cs typeface="Times New Roman" panose="02020603050405020304" pitchFamily="18" charset="0"/>
                            </a:rPr>
                            <a:t>Rx</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cs typeface="Times New Roman" panose="02020603050405020304" pitchFamily="18" charset="0"/>
                                      </a:rPr>
                                      <m:t>0.13</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m:rPr>
                                        <m:nor/>
                                      </m:rPr>
                                      <a:rPr lang="en-US" altLang="zh-TW" sz="1800" kern="1200" dirty="0" smtClean="0">
                                        <a:effectLst/>
                                        <a:latin typeface="Times New Roman" panose="02020603050405020304" pitchFamily="18" charset="0"/>
                                        <a:cs typeface="Times New Roman" panose="02020603050405020304" pitchFamily="18" charset="0"/>
                                      </a:rPr>
                                      <m:t>0.42</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48039794"/>
                      </a:ext>
                    </a:extLst>
                  </a:tr>
                  <a:tr h="0">
                    <a:tc>
                      <a:txBody>
                        <a:bodyPr/>
                        <a:lstStyle/>
                        <a:p>
                          <a:pPr algn="ctr">
                            <a:lnSpc>
                              <a:spcPct val="150000"/>
                            </a:lnSpc>
                            <a:spcAft>
                              <a:spcPts val="0"/>
                            </a:spcAft>
                          </a:pPr>
                          <a:r>
                            <a:rPr lang="en-US" sz="1800" kern="2600" dirty="0" smtClean="0">
                              <a:effectLst/>
                              <a:latin typeface="Times New Roman" panose="02020603050405020304" pitchFamily="18" charset="0"/>
                              <a:cs typeface="Times New Roman" panose="02020603050405020304" pitchFamily="18" charset="0"/>
                            </a:rPr>
                            <a:t>X</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0.09mm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0.14</a:t>
                          </a:r>
                          <a:r>
                            <a:rPr lang="en-US" altLang="zh-TW" sz="1800" kern="1200" dirty="0" smtClean="0">
                              <a:effectLst/>
                              <a:latin typeface="Times New Roman" panose="02020603050405020304" pitchFamily="18" charset="0"/>
                              <a:cs typeface="Times New Roman" panose="02020603050405020304" pitchFamily="18" charset="0"/>
                            </a:rPr>
                            <a:t>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939456065"/>
                      </a:ext>
                    </a:extLst>
                  </a:tr>
                  <a:tr h="0">
                    <a:tc>
                      <a:txBody>
                        <a:bodyPr/>
                        <a:lstStyle/>
                        <a:p>
                          <a:pPr algn="ctr">
                            <a:lnSpc>
                              <a:spcPct val="150000"/>
                            </a:lnSpc>
                            <a:spcAft>
                              <a:spcPts val="0"/>
                            </a:spcAft>
                          </a:pPr>
                          <a:r>
                            <a:rPr lang="en-US" sz="1800" kern="2600" dirty="0" smtClean="0">
                              <a:effectLst/>
                              <a:latin typeface="Times New Roman" panose="02020603050405020304" pitchFamily="18" charset="0"/>
                              <a:cs typeface="Times New Roman" panose="02020603050405020304" pitchFamily="18" charset="0"/>
                            </a:rPr>
                            <a:t>Y</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0.01mm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0.03</a:t>
                          </a:r>
                          <a:r>
                            <a:rPr lang="en-US" altLang="zh-TW" sz="1800" kern="1200" dirty="0" smtClean="0">
                              <a:effectLst/>
                              <a:latin typeface="Times New Roman" panose="02020603050405020304" pitchFamily="18" charset="0"/>
                              <a:cs typeface="Times New Roman" panose="02020603050405020304" pitchFamily="18" charset="0"/>
                            </a:rPr>
                            <a:t>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723440857"/>
                      </a:ext>
                    </a:extLst>
                  </a:tr>
                  <a:tr h="0">
                    <a:tc>
                      <a:txBody>
                        <a:bodyPr/>
                        <a:lstStyle/>
                        <a:p>
                          <a:pPr algn="ctr">
                            <a:lnSpc>
                              <a:spcPct val="150000"/>
                            </a:lnSpc>
                            <a:spcAft>
                              <a:spcPts val="0"/>
                            </a:spcAft>
                          </a:pPr>
                          <a:r>
                            <a:rPr lang="en-US" sz="1800" kern="2600" dirty="0" smtClean="0">
                              <a:effectLst/>
                              <a:latin typeface="Times New Roman" panose="02020603050405020304" pitchFamily="18" charset="0"/>
                              <a:cs typeface="Times New Roman" panose="02020603050405020304" pitchFamily="18" charset="0"/>
                            </a:rPr>
                            <a:t>Z</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0.11</a:t>
                          </a:r>
                          <a:r>
                            <a:rPr lang="en-US" altLang="zh-TW" sz="1800" kern="1200" dirty="0" smtClean="0">
                              <a:effectLst/>
                              <a:latin typeface="Times New Roman" panose="02020603050405020304" pitchFamily="18" charset="0"/>
                              <a:cs typeface="Times New Roman" panose="02020603050405020304" pitchFamily="18" charset="0"/>
                            </a:rPr>
                            <a:t>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0.21</a:t>
                          </a:r>
                          <a:r>
                            <a:rPr lang="en-US" altLang="zh-TW" sz="1800" kern="1200" dirty="0" smtClean="0">
                              <a:effectLst/>
                              <a:latin typeface="Times New Roman" panose="02020603050405020304" pitchFamily="18" charset="0"/>
                              <a:cs typeface="Times New Roman" panose="02020603050405020304" pitchFamily="18" charset="0"/>
                            </a:rPr>
                            <a:t>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280924444"/>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368770625"/>
                  </p:ext>
                </p:extLst>
              </p:nvPr>
            </p:nvGraphicFramePr>
            <p:xfrm>
              <a:off x="6308265" y="2186755"/>
              <a:ext cx="5307965" cy="2760345"/>
            </p:xfrm>
            <a:graphic>
              <a:graphicData uri="http://schemas.openxmlformats.org/drawingml/2006/table">
                <a:tbl>
                  <a:tblPr firstRow="1" firstCol="1" bandRow="1">
                    <a:tableStyleId>{5C22544A-7EE6-4342-B048-85BDC9FD1C3A}</a:tableStyleId>
                  </a:tblPr>
                  <a:tblGrid>
                    <a:gridCol w="1769110">
                      <a:extLst>
                        <a:ext uri="{9D8B030D-6E8A-4147-A177-3AD203B41FA5}">
                          <a16:colId xmlns:a16="http://schemas.microsoft.com/office/drawing/2014/main" val="2392119415"/>
                        </a:ext>
                      </a:extLst>
                    </a:gridCol>
                    <a:gridCol w="1769110">
                      <a:extLst>
                        <a:ext uri="{9D8B030D-6E8A-4147-A177-3AD203B41FA5}">
                          <a16:colId xmlns:a16="http://schemas.microsoft.com/office/drawing/2014/main" val="554220787"/>
                        </a:ext>
                      </a:extLst>
                    </a:gridCol>
                    <a:gridCol w="1769745">
                      <a:extLst>
                        <a:ext uri="{9D8B030D-6E8A-4147-A177-3AD203B41FA5}">
                          <a16:colId xmlns:a16="http://schemas.microsoft.com/office/drawing/2014/main" val="1773968475"/>
                        </a:ext>
                      </a:extLst>
                    </a:gridCol>
                  </a:tblGrid>
                  <a:tr h="411480">
                    <a:tc>
                      <a:txBody>
                        <a:bodyPr/>
                        <a:lstStyle/>
                        <a:p>
                          <a:pPr algn="ctr">
                            <a:lnSpc>
                              <a:spcPct val="150000"/>
                            </a:lnSpc>
                            <a:spcAft>
                              <a:spcPts val="0"/>
                            </a:spcAft>
                          </a:pPr>
                          <a:r>
                            <a:rPr lang="en-US" sz="1800" kern="2600" dirty="0">
                              <a:effectLst/>
                            </a:rPr>
                            <a:t> </a:t>
                          </a:r>
                          <a:endParaRPr lang="zh-TW" sz="1800" kern="2600" dirty="0">
                            <a:effectLst/>
                            <a:latin typeface="Times New Roman" panose="02020603050405020304" pitchFamily="18" charset="0"/>
                            <a:ea typeface="標楷體" panose="03000509000000000000" pitchFamily="65" charset="-120"/>
                          </a:endParaRPr>
                        </a:p>
                      </a:txBody>
                      <a:tcPr marL="68580" marR="68580" marT="0" marB="0"/>
                    </a:tc>
                    <a:tc>
                      <a:txBody>
                        <a:bodyPr/>
                        <a:lstStyle/>
                        <a:p>
                          <a:pPr algn="ctr">
                            <a:lnSpc>
                              <a:spcPct val="150000"/>
                            </a:lnSpc>
                            <a:spcAft>
                              <a:spcPts val="0"/>
                            </a:spcAft>
                          </a:pPr>
                          <a:r>
                            <a:rPr lang="zh-TW" sz="1800" kern="1200" dirty="0">
                              <a:effectLst/>
                              <a:latin typeface="標楷體" panose="03000509000000000000" pitchFamily="65" charset="-120"/>
                              <a:ea typeface="標楷體" panose="03000509000000000000" pitchFamily="65" charset="-120"/>
                            </a:rPr>
                            <a:t>平均誤差</a:t>
                          </a:r>
                          <a:endParaRPr lang="zh-TW" sz="1800" kern="2600" dirty="0">
                            <a:effectLst/>
                            <a:latin typeface="標楷體" panose="03000509000000000000" pitchFamily="65" charset="-120"/>
                            <a:ea typeface="標楷體" panose="03000509000000000000" pitchFamily="65" charset="-120"/>
                          </a:endParaRPr>
                        </a:p>
                      </a:txBody>
                      <a:tcPr marL="68580" marR="68580" marT="0" marB="0"/>
                    </a:tc>
                    <a:tc>
                      <a:txBody>
                        <a:bodyPr/>
                        <a:lstStyle/>
                        <a:p>
                          <a:pPr algn="ctr">
                            <a:lnSpc>
                              <a:spcPct val="150000"/>
                            </a:lnSpc>
                            <a:spcAft>
                              <a:spcPts val="0"/>
                            </a:spcAft>
                          </a:pPr>
                          <a:r>
                            <a:rPr lang="zh-TW" sz="1800" kern="1200" dirty="0">
                              <a:effectLst/>
                              <a:latin typeface="標楷體" panose="03000509000000000000" pitchFamily="65" charset="-120"/>
                              <a:ea typeface="標楷體" panose="03000509000000000000" pitchFamily="65" charset="-120"/>
                            </a:rPr>
                            <a:t>最大誤差</a:t>
                          </a:r>
                          <a:endParaRPr lang="zh-TW" sz="1800" kern="2600" dirty="0">
                            <a:effectLst/>
                            <a:latin typeface="標楷體" panose="03000509000000000000" pitchFamily="65" charset="-120"/>
                            <a:ea typeface="標楷體" panose="03000509000000000000" pitchFamily="65" charset="-120"/>
                          </a:endParaRPr>
                        </a:p>
                      </a:txBody>
                      <a:tcPr marL="68580" marR="68580" marT="0" marB="0"/>
                    </a:tc>
                    <a:extLst>
                      <a:ext uri="{0D108BD9-81ED-4DB2-BD59-A6C34878D82A}">
                        <a16:rowId xmlns:a16="http://schemas.microsoft.com/office/drawing/2014/main" val="441806020"/>
                      </a:ext>
                    </a:extLst>
                  </a:tr>
                  <a:tr h="420751">
                    <a:tc>
                      <a:txBody>
                        <a:bodyPr/>
                        <a:lstStyle/>
                        <a:p>
                          <a:pPr algn="ctr">
                            <a:lnSpc>
                              <a:spcPct val="150000"/>
                            </a:lnSpc>
                            <a:spcAft>
                              <a:spcPts val="0"/>
                            </a:spcAft>
                          </a:pPr>
                          <a:r>
                            <a:rPr lang="en-US" sz="1800" kern="2600" dirty="0" err="1" smtClean="0">
                              <a:effectLst/>
                              <a:latin typeface="Times New Roman" panose="02020603050405020304" pitchFamily="18" charset="0"/>
                              <a:cs typeface="Times New Roman" panose="02020603050405020304" pitchFamily="18" charset="0"/>
                            </a:rPr>
                            <a:t>Rz</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endParaRPr lang="zh-TW"/>
                        </a:p>
                      </a:txBody>
                      <a:tcPr marL="68580" marR="68580" marT="0" marB="0">
                        <a:blipFill>
                          <a:blip r:embed="rId3"/>
                          <a:stretch>
                            <a:fillRect l="-100690" t="-100000" r="-101724" b="-494203"/>
                          </a:stretch>
                        </a:blipFill>
                      </a:tcPr>
                    </a:tc>
                    <a:tc>
                      <a:txBody>
                        <a:bodyPr/>
                        <a:lstStyle/>
                        <a:p>
                          <a:endParaRPr lang="zh-TW"/>
                        </a:p>
                      </a:txBody>
                      <a:tcPr marL="68580" marR="68580" marT="0" marB="0">
                        <a:blipFill>
                          <a:blip r:embed="rId3"/>
                          <a:stretch>
                            <a:fillRect l="-200000" t="-100000" r="-1375" b="-494203"/>
                          </a:stretch>
                        </a:blipFill>
                      </a:tcPr>
                    </a:tc>
                    <a:extLst>
                      <a:ext uri="{0D108BD9-81ED-4DB2-BD59-A6C34878D82A}">
                        <a16:rowId xmlns:a16="http://schemas.microsoft.com/office/drawing/2014/main" val="3259370890"/>
                      </a:ext>
                    </a:extLst>
                  </a:tr>
                  <a:tr h="420751">
                    <a:tc>
                      <a:txBody>
                        <a:bodyPr/>
                        <a:lstStyle/>
                        <a:p>
                          <a:pPr algn="ctr">
                            <a:lnSpc>
                              <a:spcPct val="150000"/>
                            </a:lnSpc>
                            <a:spcAft>
                              <a:spcPts val="0"/>
                            </a:spcAft>
                          </a:pPr>
                          <a:r>
                            <a:rPr lang="en-US" sz="1800" kern="2600" dirty="0" smtClean="0">
                              <a:effectLst/>
                              <a:latin typeface="Times New Roman" panose="02020603050405020304" pitchFamily="18" charset="0"/>
                              <a:cs typeface="Times New Roman" panose="02020603050405020304" pitchFamily="18" charset="0"/>
                            </a:rPr>
                            <a:t>Ry</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endParaRPr lang="zh-TW"/>
                        </a:p>
                      </a:txBody>
                      <a:tcPr marL="68580" marR="68580" marT="0" marB="0">
                        <a:blipFill>
                          <a:blip r:embed="rId3"/>
                          <a:stretch>
                            <a:fillRect l="-100690" t="-200000" r="-101724" b="-394203"/>
                          </a:stretch>
                        </a:blipFill>
                      </a:tcPr>
                    </a:tc>
                    <a:tc>
                      <a:txBody>
                        <a:bodyPr/>
                        <a:lstStyle/>
                        <a:p>
                          <a:endParaRPr lang="zh-TW"/>
                        </a:p>
                      </a:txBody>
                      <a:tcPr marL="68580" marR="68580" marT="0" marB="0">
                        <a:blipFill>
                          <a:blip r:embed="rId3"/>
                          <a:stretch>
                            <a:fillRect l="-200000" t="-200000" r="-1375" b="-394203"/>
                          </a:stretch>
                        </a:blipFill>
                      </a:tcPr>
                    </a:tc>
                    <a:extLst>
                      <a:ext uri="{0D108BD9-81ED-4DB2-BD59-A6C34878D82A}">
                        <a16:rowId xmlns:a16="http://schemas.microsoft.com/office/drawing/2014/main" val="3145985876"/>
                      </a:ext>
                    </a:extLst>
                  </a:tr>
                  <a:tr h="420751">
                    <a:tc>
                      <a:txBody>
                        <a:bodyPr/>
                        <a:lstStyle/>
                        <a:p>
                          <a:pPr algn="ctr">
                            <a:lnSpc>
                              <a:spcPct val="150000"/>
                            </a:lnSpc>
                            <a:spcAft>
                              <a:spcPts val="0"/>
                            </a:spcAft>
                          </a:pPr>
                          <a:r>
                            <a:rPr lang="en-US" sz="1800" kern="2600" dirty="0" smtClean="0">
                              <a:effectLst/>
                              <a:latin typeface="Times New Roman" panose="02020603050405020304" pitchFamily="18" charset="0"/>
                              <a:cs typeface="Times New Roman" panose="02020603050405020304" pitchFamily="18" charset="0"/>
                            </a:rPr>
                            <a:t>Rx</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endParaRPr lang="zh-TW"/>
                        </a:p>
                      </a:txBody>
                      <a:tcPr marL="68580" marR="68580" marT="0" marB="0">
                        <a:blipFill>
                          <a:blip r:embed="rId3"/>
                          <a:stretch>
                            <a:fillRect l="-100690" t="-300000" r="-101724" b="-294203"/>
                          </a:stretch>
                        </a:blipFill>
                      </a:tcPr>
                    </a:tc>
                    <a:tc>
                      <a:txBody>
                        <a:bodyPr/>
                        <a:lstStyle/>
                        <a:p>
                          <a:endParaRPr lang="zh-TW"/>
                        </a:p>
                      </a:txBody>
                      <a:tcPr marL="68580" marR="68580" marT="0" marB="0">
                        <a:blipFill>
                          <a:blip r:embed="rId3"/>
                          <a:stretch>
                            <a:fillRect l="-200000" t="-300000" r="-1375" b="-294203"/>
                          </a:stretch>
                        </a:blipFill>
                      </a:tcPr>
                    </a:tc>
                    <a:extLst>
                      <a:ext uri="{0D108BD9-81ED-4DB2-BD59-A6C34878D82A}">
                        <a16:rowId xmlns:a16="http://schemas.microsoft.com/office/drawing/2014/main" val="148039794"/>
                      </a:ext>
                    </a:extLst>
                  </a:tr>
                  <a:tr h="362204">
                    <a:tc>
                      <a:txBody>
                        <a:bodyPr/>
                        <a:lstStyle/>
                        <a:p>
                          <a:pPr algn="ctr">
                            <a:lnSpc>
                              <a:spcPct val="150000"/>
                            </a:lnSpc>
                            <a:spcAft>
                              <a:spcPts val="0"/>
                            </a:spcAft>
                          </a:pPr>
                          <a:r>
                            <a:rPr lang="en-US" sz="1800" kern="2600" dirty="0" smtClean="0">
                              <a:effectLst/>
                              <a:latin typeface="Times New Roman" panose="02020603050405020304" pitchFamily="18" charset="0"/>
                              <a:cs typeface="Times New Roman" panose="02020603050405020304" pitchFamily="18" charset="0"/>
                            </a:rPr>
                            <a:t>X</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0.09mm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0.14</a:t>
                          </a:r>
                          <a:r>
                            <a:rPr lang="en-US" altLang="zh-TW" sz="1800" kern="1200" dirty="0" smtClean="0">
                              <a:effectLst/>
                              <a:latin typeface="Times New Roman" panose="02020603050405020304" pitchFamily="18" charset="0"/>
                              <a:cs typeface="Times New Roman" panose="02020603050405020304" pitchFamily="18" charset="0"/>
                            </a:rPr>
                            <a:t>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939456065"/>
                      </a:ext>
                    </a:extLst>
                  </a:tr>
                  <a:tr h="362204">
                    <a:tc>
                      <a:txBody>
                        <a:bodyPr/>
                        <a:lstStyle/>
                        <a:p>
                          <a:pPr algn="ctr">
                            <a:lnSpc>
                              <a:spcPct val="150000"/>
                            </a:lnSpc>
                            <a:spcAft>
                              <a:spcPts val="0"/>
                            </a:spcAft>
                          </a:pPr>
                          <a:r>
                            <a:rPr lang="en-US" sz="1800" kern="2600" dirty="0" smtClean="0">
                              <a:effectLst/>
                              <a:latin typeface="Times New Roman" panose="02020603050405020304" pitchFamily="18" charset="0"/>
                              <a:cs typeface="Times New Roman" panose="02020603050405020304" pitchFamily="18" charset="0"/>
                            </a:rPr>
                            <a:t>Y</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0.01mm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0.03</a:t>
                          </a:r>
                          <a:r>
                            <a:rPr lang="en-US" altLang="zh-TW" sz="1800" kern="1200" dirty="0" smtClean="0">
                              <a:effectLst/>
                              <a:latin typeface="Times New Roman" panose="02020603050405020304" pitchFamily="18" charset="0"/>
                              <a:cs typeface="Times New Roman" panose="02020603050405020304" pitchFamily="18" charset="0"/>
                            </a:rPr>
                            <a:t>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723440857"/>
                      </a:ext>
                    </a:extLst>
                  </a:tr>
                  <a:tr h="362204">
                    <a:tc>
                      <a:txBody>
                        <a:bodyPr/>
                        <a:lstStyle/>
                        <a:p>
                          <a:pPr algn="ctr">
                            <a:lnSpc>
                              <a:spcPct val="150000"/>
                            </a:lnSpc>
                            <a:spcAft>
                              <a:spcPts val="0"/>
                            </a:spcAft>
                          </a:pPr>
                          <a:r>
                            <a:rPr lang="en-US" sz="1800" kern="2600" dirty="0" smtClean="0">
                              <a:effectLst/>
                              <a:latin typeface="Times New Roman" panose="02020603050405020304" pitchFamily="18" charset="0"/>
                              <a:cs typeface="Times New Roman" panose="02020603050405020304" pitchFamily="18" charset="0"/>
                            </a:rPr>
                            <a:t>Z</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0.11</a:t>
                          </a:r>
                          <a:r>
                            <a:rPr lang="en-US" altLang="zh-TW" sz="1800" kern="1200" dirty="0" smtClean="0">
                              <a:effectLst/>
                              <a:latin typeface="Times New Roman" panose="02020603050405020304" pitchFamily="18" charset="0"/>
                              <a:cs typeface="Times New Roman" panose="02020603050405020304" pitchFamily="18" charset="0"/>
                            </a:rPr>
                            <a:t>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50000"/>
                            </a:lnSpc>
                            <a:spcAft>
                              <a:spcPts val="0"/>
                            </a:spcAft>
                          </a:pPr>
                          <a:r>
                            <a:rPr lang="en-US" sz="1800" kern="1200" dirty="0" smtClean="0">
                              <a:effectLst/>
                              <a:latin typeface="Times New Roman" panose="02020603050405020304" pitchFamily="18" charset="0"/>
                              <a:cs typeface="Times New Roman" panose="02020603050405020304" pitchFamily="18" charset="0"/>
                            </a:rPr>
                            <a:t>0.21</a:t>
                          </a:r>
                          <a:r>
                            <a:rPr lang="en-US" altLang="zh-TW" sz="1800" kern="1200" dirty="0" smtClean="0">
                              <a:effectLst/>
                              <a:latin typeface="Times New Roman" panose="02020603050405020304" pitchFamily="18" charset="0"/>
                              <a:cs typeface="Times New Roman" panose="02020603050405020304" pitchFamily="18" charset="0"/>
                            </a:rPr>
                            <a:t>mm</a:t>
                          </a:r>
                          <a:endParaRPr lang="zh-TW" sz="18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280924444"/>
                      </a:ext>
                    </a:extLst>
                  </a:tr>
                </a:tbl>
              </a:graphicData>
            </a:graphic>
          </p:graphicFrame>
        </mc:Fallback>
      </mc:AlternateContent>
      <p:sp>
        <p:nvSpPr>
          <p:cNvPr id="3" name="文字方塊 2"/>
          <p:cNvSpPr txBox="1"/>
          <p:nvPr/>
        </p:nvSpPr>
        <p:spPr>
          <a:xfrm>
            <a:off x="2229492" y="4982966"/>
            <a:ext cx="2753474" cy="369332"/>
          </a:xfrm>
          <a:prstGeom prst="rect">
            <a:avLst/>
          </a:prstGeom>
          <a:noFill/>
        </p:spPr>
        <p:txBody>
          <a:bodyPr wrap="square" rtlCol="0">
            <a:spAutoFit/>
          </a:bodyPr>
          <a:lstStyle/>
          <a:p>
            <a:pPr algn="ctr"/>
            <a:r>
              <a:rPr lang="zh-TW" altLang="en-US" dirty="0" smtClean="0">
                <a:latin typeface="標楷體" panose="03000509000000000000" pitchFamily="65" charset="-120"/>
                <a:ea typeface="標楷體" panose="03000509000000000000" pitchFamily="65" charset="-120"/>
              </a:rPr>
              <a:t>旋轉剛體產生的誤差</a:t>
            </a:r>
            <a:endParaRPr lang="zh-TW" altLang="en-US" dirty="0">
              <a:latin typeface="標楷體" panose="03000509000000000000" pitchFamily="65" charset="-120"/>
              <a:ea typeface="標楷體" panose="03000509000000000000" pitchFamily="65" charset="-120"/>
            </a:endParaRPr>
          </a:p>
        </p:txBody>
      </p:sp>
      <p:sp>
        <p:nvSpPr>
          <p:cNvPr id="7" name="文字方塊 6"/>
          <p:cNvSpPr txBox="1"/>
          <p:nvPr/>
        </p:nvSpPr>
        <p:spPr>
          <a:xfrm>
            <a:off x="7827195" y="4982966"/>
            <a:ext cx="2753474"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平移</a:t>
            </a:r>
            <a:r>
              <a:rPr lang="zh-TW" altLang="en-US" dirty="0" smtClean="0">
                <a:latin typeface="標楷體" panose="03000509000000000000" pitchFamily="65" charset="-120"/>
                <a:ea typeface="標楷體" panose="03000509000000000000" pitchFamily="65" charset="-120"/>
              </a:rPr>
              <a:t>剛體產生的誤差</a:t>
            </a:r>
            <a:endParaRPr lang="zh-TW" altLang="en-US" dirty="0">
              <a:latin typeface="標楷體" panose="03000509000000000000" pitchFamily="65" charset="-120"/>
              <a:ea typeface="標楷體" panose="03000509000000000000" pitchFamily="65" charset="-120"/>
            </a:endParaRPr>
          </a:p>
        </p:txBody>
      </p:sp>
      <p:sp>
        <p:nvSpPr>
          <p:cNvPr id="5" name="文字方塊 4"/>
          <p:cNvSpPr txBox="1"/>
          <p:nvPr/>
        </p:nvSpPr>
        <p:spPr>
          <a:xfrm>
            <a:off x="1695236" y="5876818"/>
            <a:ext cx="2671281"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*NDI error:0.25mm(RMS)</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4520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軟組織</a:t>
            </a:r>
            <a:r>
              <a:rPr lang="zh-TW" altLang="en-US" dirty="0" smtClean="0">
                <a:latin typeface="標楷體" panose="03000509000000000000" pitchFamily="65" charset="-120"/>
                <a:ea typeface="標楷體" panose="03000509000000000000" pitchFamily="65" charset="-120"/>
              </a:rPr>
              <a:t>實驗</a:t>
            </a:r>
            <a:endParaRPr lang="zh-TW" altLang="en-US" dirty="0"/>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42</a:t>
            </a:fld>
            <a:endParaRPr lang="zh-TW" altLang="en-US"/>
          </a:p>
        </p:txBody>
      </p:sp>
      <p:sp>
        <p:nvSpPr>
          <p:cNvPr id="5" name="橢圓 4"/>
          <p:cNvSpPr/>
          <p:nvPr/>
        </p:nvSpPr>
        <p:spPr>
          <a:xfrm>
            <a:off x="8762732" y="84450"/>
            <a:ext cx="1542248" cy="15428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2000" dirty="0">
                <a:solidFill>
                  <a:schemeClr val="tx1"/>
                </a:solidFill>
                <a:latin typeface="標楷體" panose="03000509000000000000" pitchFamily="65" charset="-120"/>
                <a:ea typeface="標楷體" panose="03000509000000000000" pitchFamily="65" charset="-120"/>
              </a:rPr>
              <a:t>光學標記</a:t>
            </a:r>
            <a:r>
              <a:rPr lang="zh-TW" altLang="en-US" sz="2000" dirty="0" smtClean="0">
                <a:solidFill>
                  <a:schemeClr val="tx1"/>
                </a:solidFill>
                <a:latin typeface="標楷體" panose="03000509000000000000" pitchFamily="65" charset="-120"/>
                <a:ea typeface="標楷體" panose="03000509000000000000" pitchFamily="65" charset="-120"/>
              </a:rPr>
              <a:t>擺設</a:t>
            </a:r>
            <a:endParaRPr lang="zh-TW" altLang="en-US" sz="2000" dirty="0">
              <a:solidFill>
                <a:schemeClr val="tx1"/>
              </a:solidFill>
            </a:endParaRPr>
          </a:p>
        </p:txBody>
      </p:sp>
      <p:sp>
        <p:nvSpPr>
          <p:cNvPr id="6" name="橢圓 5"/>
          <p:cNvSpPr/>
          <p:nvPr/>
        </p:nvSpPr>
        <p:spPr>
          <a:xfrm>
            <a:off x="9406690" y="1164381"/>
            <a:ext cx="1542808" cy="154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2000" dirty="0" smtClean="0">
                <a:solidFill>
                  <a:schemeClr val="tx1"/>
                </a:solidFill>
                <a:latin typeface="標楷體" panose="03000509000000000000" pitchFamily="65" charset="-120"/>
                <a:ea typeface="標楷體" panose="03000509000000000000" pitchFamily="65" charset="-120"/>
              </a:rPr>
              <a:t>表面</a:t>
            </a:r>
            <a:r>
              <a:rPr lang="zh-TW" altLang="en-US" sz="2000" dirty="0">
                <a:solidFill>
                  <a:schemeClr val="tx1"/>
                </a:solidFill>
                <a:latin typeface="標楷體" panose="03000509000000000000" pitchFamily="65" charset="-120"/>
                <a:ea typeface="標楷體" panose="03000509000000000000" pitchFamily="65" charset="-120"/>
              </a:rPr>
              <a:t>進入點位置</a:t>
            </a:r>
            <a:endParaRPr lang="en-US" altLang="zh-TW" sz="2000" dirty="0">
              <a:solidFill>
                <a:schemeClr val="tx1"/>
              </a:solidFill>
              <a:latin typeface="標楷體" panose="03000509000000000000" pitchFamily="65" charset="-120"/>
              <a:ea typeface="標楷體" panose="03000509000000000000" pitchFamily="65" charset="-120"/>
            </a:endParaRPr>
          </a:p>
        </p:txBody>
      </p:sp>
      <p:sp>
        <p:nvSpPr>
          <p:cNvPr id="7" name="橢圓 6"/>
          <p:cNvSpPr/>
          <p:nvPr/>
        </p:nvSpPr>
        <p:spPr>
          <a:xfrm>
            <a:off x="8243772" y="1164381"/>
            <a:ext cx="1542808" cy="154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2000" dirty="0" smtClean="0">
                <a:solidFill>
                  <a:schemeClr val="tx1"/>
                </a:solidFill>
                <a:latin typeface="標楷體" panose="03000509000000000000" pitchFamily="65" charset="-120"/>
                <a:ea typeface="標楷體" panose="03000509000000000000" pitchFamily="65" charset="-120"/>
              </a:rPr>
              <a:t>光學</a:t>
            </a:r>
            <a:r>
              <a:rPr lang="zh-TW" altLang="en-US" sz="2000" dirty="0">
                <a:solidFill>
                  <a:schemeClr val="tx1"/>
                </a:solidFill>
                <a:latin typeface="標楷體" panose="03000509000000000000" pitchFamily="65" charset="-120"/>
                <a:ea typeface="標楷體" panose="03000509000000000000" pitchFamily="65" charset="-120"/>
              </a:rPr>
              <a:t>標記</a:t>
            </a:r>
            <a:r>
              <a:rPr lang="zh-TW" altLang="en-US" sz="2000" dirty="0" smtClean="0">
                <a:solidFill>
                  <a:schemeClr val="tx1"/>
                </a:solidFill>
                <a:latin typeface="標楷體" panose="03000509000000000000" pitchFamily="65" charset="-120"/>
                <a:ea typeface="標楷體" panose="03000509000000000000" pitchFamily="65" charset="-120"/>
              </a:rPr>
              <a:t>數量</a:t>
            </a:r>
            <a:endParaRPr lang="zh-TW" altLang="en-US" sz="2000" dirty="0">
              <a:solidFill>
                <a:schemeClr val="tx1"/>
              </a:solidFill>
            </a:endParaRPr>
          </a:p>
        </p:txBody>
      </p:sp>
      <p:sp>
        <p:nvSpPr>
          <p:cNvPr id="9" name="文字方塊 8"/>
          <p:cNvSpPr txBox="1"/>
          <p:nvPr/>
        </p:nvSpPr>
        <p:spPr>
          <a:xfrm>
            <a:off x="2208549" y="2036965"/>
            <a:ext cx="3846513" cy="4154984"/>
          </a:xfrm>
          <a:prstGeom prst="rect">
            <a:avLst/>
          </a:prstGeom>
          <a:noFill/>
        </p:spPr>
        <p:txBody>
          <a:bodyPr wrap="square" rtlCol="0">
            <a:spAutoFit/>
          </a:bodyPr>
          <a:lstStyle/>
          <a:p>
            <a:r>
              <a:rPr lang="zh-TW" altLang="en-US" sz="2400" dirty="0" smtClean="0">
                <a:latin typeface="標楷體" panose="03000509000000000000" pitchFamily="65" charset="-120"/>
                <a:ea typeface="標楷體" panose="03000509000000000000" pitchFamily="65" charset="-120"/>
              </a:rPr>
              <a:t>實驗步驟</a:t>
            </a:r>
            <a:endParaRPr lang="en-US" altLang="zh-TW" sz="2400" dirty="0" smtClean="0">
              <a:latin typeface="標楷體" panose="03000509000000000000" pitchFamily="65" charset="-120"/>
              <a:ea typeface="標楷體" panose="03000509000000000000" pitchFamily="65" charset="-120"/>
            </a:endParaRPr>
          </a:p>
          <a:p>
            <a:r>
              <a:rPr lang="en-US" altLang="zh-TW" sz="2400" dirty="0" smtClean="0">
                <a:latin typeface="標楷體" panose="03000509000000000000" pitchFamily="65" charset="-120"/>
                <a:ea typeface="標楷體" panose="03000509000000000000" pitchFamily="65" charset="-120"/>
              </a:rPr>
              <a:t>1.</a:t>
            </a:r>
            <a:r>
              <a:rPr lang="zh-TW" altLang="en-US" sz="2400" dirty="0" smtClean="0">
                <a:latin typeface="標楷體" panose="03000509000000000000" pitchFamily="65" charset="-120"/>
                <a:ea typeface="標楷體" panose="03000509000000000000" pitchFamily="65" charset="-120"/>
              </a:rPr>
              <a:t>皮膚標記的擺放方式</a:t>
            </a:r>
            <a:endParaRPr lang="en-US" altLang="zh-TW" sz="2400" dirty="0">
              <a:latin typeface="標楷體" panose="03000509000000000000" pitchFamily="65" charset="-120"/>
              <a:ea typeface="標楷體" panose="03000509000000000000" pitchFamily="65" charset="-120"/>
            </a:endParaRPr>
          </a:p>
          <a:p>
            <a:r>
              <a:rPr lang="en-US" altLang="zh-TW" sz="2400" dirty="0" smtClean="0">
                <a:latin typeface="標楷體" panose="03000509000000000000" pitchFamily="65" charset="-120"/>
                <a:ea typeface="標楷體" panose="03000509000000000000" pitchFamily="65" charset="-120"/>
              </a:rPr>
              <a:t>2.</a:t>
            </a:r>
            <a:r>
              <a:rPr lang="zh-TW" altLang="en-US" sz="2400" dirty="0" smtClean="0">
                <a:latin typeface="標楷體" panose="03000509000000000000" pitchFamily="65" charset="-120"/>
                <a:ea typeface="標楷體" panose="03000509000000000000" pitchFamily="65" charset="-120"/>
              </a:rPr>
              <a:t>皮膚標記數量</a:t>
            </a:r>
            <a:endParaRPr lang="en-US" altLang="zh-TW" sz="2400" dirty="0">
              <a:latin typeface="標楷體" panose="03000509000000000000" pitchFamily="65" charset="-120"/>
              <a:ea typeface="標楷體" panose="03000509000000000000" pitchFamily="65" charset="-120"/>
            </a:endParaRPr>
          </a:p>
          <a:p>
            <a:r>
              <a:rPr lang="en-US" altLang="zh-TW" sz="2400" dirty="0" smtClean="0">
                <a:latin typeface="標楷體" panose="03000509000000000000" pitchFamily="65" charset="-120"/>
                <a:ea typeface="標楷體" panose="03000509000000000000" pitchFamily="65" charset="-120"/>
              </a:rPr>
              <a:t>3.</a:t>
            </a:r>
            <a:r>
              <a:rPr lang="zh-TW" altLang="en-US" sz="2400" dirty="0" smtClean="0">
                <a:latin typeface="標楷體" panose="03000509000000000000" pitchFamily="65" charset="-120"/>
                <a:ea typeface="標楷體" panose="03000509000000000000" pitchFamily="65" charset="-120"/>
              </a:rPr>
              <a:t>表面進入點的位置與誤差</a:t>
            </a:r>
            <a:endParaRPr lang="en-US" altLang="zh-TW" sz="2400" dirty="0" smtClean="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實驗對象</a:t>
            </a:r>
            <a:r>
              <a:rPr lang="en-US" altLang="zh-TW" sz="2400" dirty="0">
                <a:latin typeface="標楷體" panose="03000509000000000000" pitchFamily="65" charset="-120"/>
                <a:ea typeface="標楷體" panose="03000509000000000000" pitchFamily="65" charset="-120"/>
              </a:rPr>
              <a:t>:</a:t>
            </a:r>
          </a:p>
          <a:p>
            <a:r>
              <a:rPr lang="zh-TW" altLang="en-US" sz="2400" dirty="0">
                <a:latin typeface="標楷體" panose="03000509000000000000" pitchFamily="65" charset="-120"/>
                <a:ea typeface="標楷體" panose="03000509000000000000" pitchFamily="65" charset="-120"/>
              </a:rPr>
              <a:t>充氣仿體的</a:t>
            </a:r>
            <a:r>
              <a:rPr lang="zh-TW" altLang="en-US" sz="2400" dirty="0" smtClean="0">
                <a:latin typeface="標楷體" panose="03000509000000000000" pitchFamily="65" charset="-120"/>
                <a:ea typeface="標楷體" panose="03000509000000000000" pitchFamily="65" charset="-120"/>
              </a:rPr>
              <a:t>腹腔</a:t>
            </a:r>
            <a:endParaRPr lang="en-US" altLang="zh-TW" sz="2400" dirty="0" smtClean="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實驗</a:t>
            </a:r>
            <a:r>
              <a:rPr lang="zh-TW" altLang="en-US" sz="2400" dirty="0" smtClean="0">
                <a:latin typeface="標楷體" panose="03000509000000000000" pitchFamily="65" charset="-120"/>
                <a:ea typeface="標楷體" panose="03000509000000000000" pitchFamily="65" charset="-120"/>
              </a:rPr>
              <a:t>方式</a:t>
            </a:r>
            <a:r>
              <a:rPr lang="en-US" altLang="zh-TW" sz="2400" dirty="0" smtClean="0">
                <a:latin typeface="標楷體" panose="03000509000000000000" pitchFamily="65" charset="-120"/>
                <a:ea typeface="標楷體" panose="03000509000000000000" pitchFamily="65" charset="-120"/>
              </a:rPr>
              <a:t>:</a:t>
            </a:r>
          </a:p>
          <a:p>
            <a:r>
              <a:rPr lang="zh-TW" altLang="en-US" sz="2400" dirty="0" smtClean="0">
                <a:latin typeface="標楷體" panose="03000509000000000000" pitchFamily="65" charset="-120"/>
                <a:ea typeface="標楷體" panose="03000509000000000000" pitchFamily="65" charset="-120"/>
              </a:rPr>
              <a:t>將仿體充氣</a:t>
            </a:r>
            <a:endParaRPr lang="en-US" altLang="zh-TW" sz="2400" dirty="0" smtClean="0">
              <a:latin typeface="標楷體" panose="03000509000000000000" pitchFamily="65" charset="-120"/>
              <a:ea typeface="標楷體" panose="03000509000000000000" pitchFamily="65" charset="-120"/>
            </a:endParaRPr>
          </a:p>
          <a:p>
            <a:r>
              <a:rPr lang="zh-TW" altLang="en-US" sz="2400" dirty="0" smtClean="0">
                <a:latin typeface="標楷體" panose="03000509000000000000" pitchFamily="65" charset="-120"/>
                <a:ea typeface="標楷體" panose="03000509000000000000" pitchFamily="65" charset="-120"/>
              </a:rPr>
              <a:t>計算估測</a:t>
            </a:r>
            <a:r>
              <a:rPr lang="zh-TW" altLang="en-US" sz="2400" dirty="0">
                <a:latin typeface="標楷體" panose="03000509000000000000" pitchFamily="65" charset="-120"/>
                <a:ea typeface="標楷體" panose="03000509000000000000" pitchFamily="65" charset="-120"/>
              </a:rPr>
              <a:t>的三維</a:t>
            </a:r>
            <a:r>
              <a:rPr lang="zh-TW" altLang="en-US" sz="2400" dirty="0" smtClean="0">
                <a:latin typeface="標楷體" panose="03000509000000000000" pitchFamily="65" charset="-120"/>
                <a:ea typeface="標楷體" panose="03000509000000000000" pitchFamily="65" charset="-120"/>
              </a:rPr>
              <a:t>誤差</a:t>
            </a:r>
            <a:endParaRPr lang="en-US" altLang="zh-TW" sz="2400" dirty="0" smtClean="0">
              <a:latin typeface="標楷體" panose="03000509000000000000" pitchFamily="65" charset="-120"/>
              <a:ea typeface="標楷體" panose="03000509000000000000" pitchFamily="65" charset="-120"/>
            </a:endParaRPr>
          </a:p>
        </p:txBody>
      </p:sp>
      <p:pic>
        <p:nvPicPr>
          <p:cNvPr id="10" name="圖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7611" y="2122541"/>
            <a:ext cx="2209186" cy="2945582"/>
          </a:xfrm>
          <a:prstGeom prst="rect">
            <a:avLst/>
          </a:prstGeom>
        </p:spPr>
      </p:pic>
      <p:pic>
        <p:nvPicPr>
          <p:cNvPr id="8" name="呼吸">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5400000">
            <a:off x="8171643" y="1918820"/>
            <a:ext cx="2470092" cy="4391275"/>
          </a:xfrm>
          <a:prstGeom prst="rect">
            <a:avLst/>
          </a:prstGeom>
        </p:spPr>
      </p:pic>
    </p:spTree>
    <p:extLst>
      <p:ext uri="{BB962C8B-B14F-4D97-AF65-F5344CB8AC3E}">
        <p14:creationId xmlns:p14="http://schemas.microsoft.com/office/powerpoint/2010/main" val="21261860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rcRect l="3554" t="40961" r="6596" b="16277"/>
          <a:stretch>
            <a:fillRect/>
          </a:stretch>
        </p:blipFill>
        <p:spPr bwMode="auto">
          <a:xfrm>
            <a:off x="1343025" y="131763"/>
            <a:ext cx="9763125" cy="619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橢圓 4"/>
          <p:cNvSpPr/>
          <p:nvPr/>
        </p:nvSpPr>
        <p:spPr>
          <a:xfrm rot="20482848">
            <a:off x="1679927" y="1344945"/>
            <a:ext cx="1806575" cy="958745"/>
          </a:xfrm>
          <a:prstGeom prst="ellipse">
            <a:avLst/>
          </a:pr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 name="矩形 5"/>
          <p:cNvSpPr/>
          <p:nvPr/>
        </p:nvSpPr>
        <p:spPr>
          <a:xfrm>
            <a:off x="2832100" y="0"/>
            <a:ext cx="3336925" cy="1268413"/>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3600" b="1" dirty="0">
                <a:solidFill>
                  <a:schemeClr val="tx1"/>
                </a:solidFill>
                <a:latin typeface="標楷體" panose="03000509000000000000" pitchFamily="65" charset="-120"/>
                <a:ea typeface="標楷體" panose="03000509000000000000" pitchFamily="65" charset="-120"/>
              </a:rPr>
              <a:t>表面進入點</a:t>
            </a:r>
            <a:endParaRPr lang="en-US" altLang="zh-TW" sz="3600" b="1" dirty="0">
              <a:solidFill>
                <a:schemeClr val="tx1"/>
              </a:solidFill>
              <a:latin typeface="標楷體" panose="03000509000000000000" pitchFamily="65" charset="-120"/>
              <a:ea typeface="標楷體" panose="03000509000000000000" pitchFamily="65" charset="-120"/>
            </a:endParaRPr>
          </a:p>
          <a:p>
            <a:pPr algn="ctr">
              <a:defRPr/>
            </a:pPr>
            <a:r>
              <a:rPr lang="en-US" altLang="zh-TW" sz="3600" b="1" dirty="0">
                <a:solidFill>
                  <a:schemeClr val="tx1"/>
                </a:solidFill>
                <a:latin typeface="標楷體" panose="03000509000000000000" pitchFamily="65" charset="-120"/>
                <a:ea typeface="標楷體" panose="03000509000000000000" pitchFamily="65" charset="-120"/>
              </a:rPr>
              <a:t>Ground Truth</a:t>
            </a:r>
            <a:endParaRPr lang="zh-TW" altLang="en-US" sz="3600" b="1" dirty="0">
              <a:solidFill>
                <a:schemeClr val="tx1"/>
              </a:solidFill>
              <a:latin typeface="標楷體" panose="03000509000000000000" pitchFamily="65" charset="-120"/>
              <a:ea typeface="標楷體" panose="03000509000000000000" pitchFamily="65" charset="-120"/>
            </a:endParaRPr>
          </a:p>
        </p:txBody>
      </p:sp>
      <p:sp>
        <p:nvSpPr>
          <p:cNvPr id="7" name="橢圓 6"/>
          <p:cNvSpPr/>
          <p:nvPr/>
        </p:nvSpPr>
        <p:spPr>
          <a:xfrm>
            <a:off x="2370138" y="2276475"/>
            <a:ext cx="1600200" cy="1539875"/>
          </a:xfrm>
          <a:prstGeom prst="ellipse">
            <a:avLst/>
          </a:prstGeom>
          <a:noFill/>
          <a:ln w="152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 name="橢圓 7"/>
          <p:cNvSpPr/>
          <p:nvPr/>
        </p:nvSpPr>
        <p:spPr>
          <a:xfrm>
            <a:off x="5848350" y="3730625"/>
            <a:ext cx="1600200" cy="1539875"/>
          </a:xfrm>
          <a:prstGeom prst="ellipse">
            <a:avLst/>
          </a:prstGeom>
          <a:noFill/>
          <a:ln w="152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9" name="橢圓 8"/>
          <p:cNvSpPr/>
          <p:nvPr/>
        </p:nvSpPr>
        <p:spPr>
          <a:xfrm>
            <a:off x="6373813" y="706438"/>
            <a:ext cx="1600200" cy="1539875"/>
          </a:xfrm>
          <a:prstGeom prst="ellipse">
            <a:avLst/>
          </a:prstGeom>
          <a:noFill/>
          <a:ln w="152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9"/>
          <p:cNvSpPr/>
          <p:nvPr/>
        </p:nvSpPr>
        <p:spPr>
          <a:xfrm>
            <a:off x="8643938" y="1873250"/>
            <a:ext cx="1600200" cy="1539875"/>
          </a:xfrm>
          <a:prstGeom prst="ellipse">
            <a:avLst/>
          </a:prstGeom>
          <a:noFill/>
          <a:ln w="152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矩形 10"/>
          <p:cNvSpPr/>
          <p:nvPr/>
        </p:nvSpPr>
        <p:spPr>
          <a:xfrm>
            <a:off x="8643938" y="234950"/>
            <a:ext cx="3095625" cy="1268413"/>
          </a:xfrm>
          <a:prstGeom prst="rect">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3600" b="1" dirty="0">
                <a:solidFill>
                  <a:schemeClr val="tx1"/>
                </a:solidFill>
                <a:latin typeface="標楷體" panose="03000509000000000000" pitchFamily="65" charset="-120"/>
                <a:ea typeface="標楷體" panose="03000509000000000000" pitchFamily="65" charset="-120"/>
              </a:rPr>
              <a:t>光學皮膚標記</a:t>
            </a:r>
          </a:p>
        </p:txBody>
      </p:sp>
      <p:cxnSp>
        <p:nvCxnSpPr>
          <p:cNvPr id="12" name="直線單箭頭接點 11"/>
          <p:cNvCxnSpPr/>
          <p:nvPr/>
        </p:nvCxnSpPr>
        <p:spPr>
          <a:xfrm>
            <a:off x="1938338" y="5270500"/>
            <a:ext cx="1598612" cy="790575"/>
          </a:xfrm>
          <a:prstGeom prst="straightConnector1">
            <a:avLst/>
          </a:prstGeom>
          <a:ln w="2540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565525" y="5427663"/>
            <a:ext cx="3313113" cy="1268412"/>
          </a:xfrm>
          <a:prstGeom prst="rect">
            <a:avLst/>
          </a:prstGeom>
          <a:solidFill>
            <a:schemeClr val="bg1"/>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3600" b="1" dirty="0">
                <a:solidFill>
                  <a:schemeClr val="tx1"/>
                </a:solidFill>
                <a:latin typeface="標楷體" panose="03000509000000000000" pitchFamily="65" charset="-120"/>
                <a:ea typeface="標楷體" panose="03000509000000000000" pitchFamily="65" charset="-120"/>
              </a:rPr>
              <a:t>量測範圍網格</a:t>
            </a:r>
          </a:p>
        </p:txBody>
      </p:sp>
      <p:sp>
        <p:nvSpPr>
          <p:cNvPr id="16" name="投影片編號版面配置區 15"/>
          <p:cNvSpPr>
            <a:spLocks noGrp="1"/>
          </p:cNvSpPr>
          <p:nvPr>
            <p:ph type="sldNum" sz="quarter" idx="12"/>
          </p:nvPr>
        </p:nvSpPr>
        <p:spPr/>
        <p:txBody>
          <a:bodyPr/>
          <a:lstStyle/>
          <a:p>
            <a:fld id="{947994E6-6C4B-41BF-86D6-CAF6AF4852A8}" type="slidenum">
              <a:rPr lang="zh-TW" altLang="en-US" smtClean="0"/>
              <a:t>43</a:t>
            </a:fld>
            <a:endParaRPr lang="zh-TW" altLang="en-US"/>
          </a:p>
        </p:txBody>
      </p:sp>
    </p:spTree>
    <p:extLst>
      <p:ext uri="{BB962C8B-B14F-4D97-AF65-F5344CB8AC3E}">
        <p14:creationId xmlns:p14="http://schemas.microsoft.com/office/powerpoint/2010/main" val="33027502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6" y="624110"/>
            <a:ext cx="4414544" cy="668359"/>
          </a:xfrm>
        </p:spPr>
        <p:txBody>
          <a:bodyPr>
            <a:normAutofit fontScale="90000"/>
          </a:bodyPr>
          <a:lstStyle/>
          <a:p>
            <a:r>
              <a:rPr lang="zh-TW" altLang="en-US" dirty="0">
                <a:latin typeface="標楷體" panose="03000509000000000000" pitchFamily="65" charset="-120"/>
                <a:ea typeface="標楷體" panose="03000509000000000000" pitchFamily="65" charset="-120"/>
              </a:rPr>
              <a:t>皮膚標記的擺放方式</a:t>
            </a:r>
            <a:r>
              <a:rPr lang="en-US" altLang="zh-TW" dirty="0">
                <a:latin typeface="標楷體" panose="03000509000000000000" pitchFamily="65" charset="-120"/>
                <a:ea typeface="標楷體" panose="03000509000000000000" pitchFamily="65" charset="-120"/>
              </a:rPr>
              <a:t/>
            </a:r>
            <a:br>
              <a:rPr lang="en-US" altLang="zh-TW" dirty="0">
                <a:latin typeface="標楷體" panose="03000509000000000000" pitchFamily="65" charset="-120"/>
                <a:ea typeface="標楷體" panose="03000509000000000000" pitchFamily="65" charset="-120"/>
              </a:rPr>
            </a:br>
            <a:endParaRPr lang="zh-TW" altLang="en-US" dirty="0"/>
          </a:p>
        </p:txBody>
      </p:sp>
      <p:sp>
        <p:nvSpPr>
          <p:cNvPr id="7" name="投影片編號版面配置區 6"/>
          <p:cNvSpPr>
            <a:spLocks noGrp="1"/>
          </p:cNvSpPr>
          <p:nvPr>
            <p:ph type="sldNum" sz="quarter" idx="12"/>
          </p:nvPr>
        </p:nvSpPr>
        <p:spPr/>
        <p:txBody>
          <a:bodyPr/>
          <a:lstStyle/>
          <a:p>
            <a:fld id="{947994E6-6C4B-41BF-86D6-CAF6AF4852A8}" type="slidenum">
              <a:rPr lang="zh-TW" altLang="en-US" smtClean="0"/>
              <a:t>44</a:t>
            </a:fld>
            <a:endParaRPr lang="zh-TW" altLang="en-US"/>
          </a:p>
        </p:txBody>
      </p:sp>
      <p:pic>
        <p:nvPicPr>
          <p:cNvPr id="9" name="圖片 8"/>
          <p:cNvPicPr>
            <a:picLocks noChangeAspect="1"/>
          </p:cNvPicPr>
          <p:nvPr/>
        </p:nvPicPr>
        <p:blipFill>
          <a:blip r:embed="rId2"/>
          <a:stretch>
            <a:fillRect/>
          </a:stretch>
        </p:blipFill>
        <p:spPr>
          <a:xfrm>
            <a:off x="6417013" y="2807377"/>
            <a:ext cx="3680099" cy="2816022"/>
          </a:xfrm>
          <a:prstGeom prst="rect">
            <a:avLst/>
          </a:prstGeom>
        </p:spPr>
      </p:pic>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5192" y="2807376"/>
            <a:ext cx="2150921" cy="2867895"/>
          </a:xfrm>
          <a:prstGeom prst="rect">
            <a:avLst/>
          </a:prstGeom>
        </p:spPr>
      </p:pic>
      <p:pic>
        <p:nvPicPr>
          <p:cNvPr id="11" name="圖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5664" y="2809286"/>
            <a:ext cx="2110585" cy="2814113"/>
          </a:xfrm>
          <a:prstGeom prst="rect">
            <a:avLst/>
          </a:prstGeom>
        </p:spPr>
      </p:pic>
      <p:pic>
        <p:nvPicPr>
          <p:cNvPr id="12" name="圖片 11"/>
          <p:cNvPicPr>
            <a:picLocks noChangeAspect="1"/>
          </p:cNvPicPr>
          <p:nvPr/>
        </p:nvPicPr>
        <p:blipFill>
          <a:blip r:embed="rId5"/>
          <a:stretch>
            <a:fillRect/>
          </a:stretch>
        </p:blipFill>
        <p:spPr>
          <a:xfrm>
            <a:off x="328639" y="2807377"/>
            <a:ext cx="3536553" cy="2816022"/>
          </a:xfrm>
          <a:prstGeom prst="rect">
            <a:avLst/>
          </a:prstGeom>
        </p:spPr>
      </p:pic>
      <p:sp>
        <p:nvSpPr>
          <p:cNvPr id="13" name="文字方塊 12"/>
          <p:cNvSpPr txBox="1"/>
          <p:nvPr/>
        </p:nvSpPr>
        <p:spPr>
          <a:xfrm>
            <a:off x="9120361" y="5849434"/>
            <a:ext cx="1150437"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菱形</a:t>
            </a:r>
            <a:r>
              <a:rPr lang="zh-TW" altLang="en-US" dirty="0" smtClean="0">
                <a:latin typeface="標楷體" panose="03000509000000000000" pitchFamily="65" charset="-120"/>
                <a:ea typeface="標楷體" panose="03000509000000000000" pitchFamily="65" charset="-120"/>
              </a:rPr>
              <a:t>擺放</a:t>
            </a:r>
            <a:endParaRPr lang="zh-TW" altLang="en-US" dirty="0">
              <a:latin typeface="標楷體" panose="03000509000000000000" pitchFamily="65" charset="-120"/>
              <a:ea typeface="標楷體" panose="03000509000000000000" pitchFamily="65" charset="-120"/>
            </a:endParaRPr>
          </a:p>
        </p:txBody>
      </p:sp>
      <p:sp>
        <p:nvSpPr>
          <p:cNvPr id="14" name="文字方塊 13"/>
          <p:cNvSpPr txBox="1"/>
          <p:nvPr/>
        </p:nvSpPr>
        <p:spPr>
          <a:xfrm>
            <a:off x="3278636" y="5951898"/>
            <a:ext cx="1477912"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斜長方擺放</a:t>
            </a:r>
            <a:endParaRPr lang="zh-TW" altLang="en-US" dirty="0">
              <a:latin typeface="標楷體" panose="03000509000000000000" pitchFamily="65" charset="-120"/>
              <a:ea typeface="標楷體" panose="03000509000000000000" pitchFamily="65" charset="-120"/>
            </a:endParaRPr>
          </a:p>
        </p:txBody>
      </p:sp>
      <p:sp>
        <p:nvSpPr>
          <p:cNvPr id="16" name="橢圓 15"/>
          <p:cNvSpPr/>
          <p:nvPr/>
        </p:nvSpPr>
        <p:spPr>
          <a:xfrm>
            <a:off x="9885664" y="1066315"/>
            <a:ext cx="1234472" cy="1234024"/>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smtClean="0">
                <a:solidFill>
                  <a:schemeClr val="tx1"/>
                </a:solidFill>
                <a:latin typeface="標楷體" panose="03000509000000000000" pitchFamily="65" charset="-120"/>
                <a:ea typeface="標楷體" panose="03000509000000000000" pitchFamily="65" charset="-120"/>
              </a:rPr>
              <a:t>表面</a:t>
            </a:r>
            <a:r>
              <a:rPr lang="zh-TW" altLang="en-US" sz="1600" dirty="0">
                <a:solidFill>
                  <a:schemeClr val="tx1"/>
                </a:solidFill>
                <a:latin typeface="標楷體" panose="03000509000000000000" pitchFamily="65" charset="-120"/>
                <a:ea typeface="標楷體" panose="03000509000000000000" pitchFamily="65" charset="-120"/>
              </a:rPr>
              <a:t>進入點位置</a:t>
            </a:r>
            <a:endParaRPr lang="en-US" altLang="zh-TW" sz="1600" dirty="0">
              <a:solidFill>
                <a:schemeClr val="tx1"/>
              </a:solidFill>
              <a:latin typeface="標楷體" panose="03000509000000000000" pitchFamily="65" charset="-120"/>
              <a:ea typeface="標楷體" panose="03000509000000000000" pitchFamily="65" charset="-120"/>
            </a:endParaRPr>
          </a:p>
        </p:txBody>
      </p:sp>
      <p:sp>
        <p:nvSpPr>
          <p:cNvPr id="17" name="橢圓 16"/>
          <p:cNvSpPr/>
          <p:nvPr/>
        </p:nvSpPr>
        <p:spPr>
          <a:xfrm>
            <a:off x="8873841" y="1066315"/>
            <a:ext cx="1234472" cy="1234024"/>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smtClean="0">
                <a:solidFill>
                  <a:schemeClr val="tx1"/>
                </a:solidFill>
                <a:latin typeface="標楷體" panose="03000509000000000000" pitchFamily="65" charset="-120"/>
                <a:ea typeface="標楷體" panose="03000509000000000000" pitchFamily="65" charset="-120"/>
              </a:rPr>
              <a:t>光學</a:t>
            </a:r>
            <a:r>
              <a:rPr lang="zh-TW" altLang="en-US" sz="1600" dirty="0">
                <a:solidFill>
                  <a:schemeClr val="tx1"/>
                </a:solidFill>
                <a:latin typeface="標楷體" panose="03000509000000000000" pitchFamily="65" charset="-120"/>
                <a:ea typeface="標楷體" panose="03000509000000000000" pitchFamily="65" charset="-120"/>
              </a:rPr>
              <a:t>標記</a:t>
            </a:r>
            <a:r>
              <a:rPr lang="zh-TW" altLang="en-US" sz="1600" dirty="0" smtClean="0">
                <a:solidFill>
                  <a:schemeClr val="tx1"/>
                </a:solidFill>
                <a:latin typeface="標楷體" panose="03000509000000000000" pitchFamily="65" charset="-120"/>
                <a:ea typeface="標楷體" panose="03000509000000000000" pitchFamily="65" charset="-120"/>
              </a:rPr>
              <a:t>數量</a:t>
            </a:r>
            <a:endParaRPr lang="zh-TW" altLang="en-US" sz="1600" dirty="0">
              <a:solidFill>
                <a:schemeClr val="tx1"/>
              </a:solidFill>
            </a:endParaRPr>
          </a:p>
        </p:txBody>
      </p:sp>
      <p:sp>
        <p:nvSpPr>
          <p:cNvPr id="15" name="橢圓 14"/>
          <p:cNvSpPr/>
          <p:nvPr/>
        </p:nvSpPr>
        <p:spPr>
          <a:xfrm>
            <a:off x="9283800" y="197192"/>
            <a:ext cx="1234024" cy="1234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a:solidFill>
                  <a:schemeClr val="tx1"/>
                </a:solidFill>
                <a:latin typeface="標楷體" panose="03000509000000000000" pitchFamily="65" charset="-120"/>
                <a:ea typeface="標楷體" panose="03000509000000000000" pitchFamily="65" charset="-120"/>
              </a:rPr>
              <a:t>光學標記</a:t>
            </a:r>
            <a:r>
              <a:rPr lang="zh-TW" altLang="en-US" sz="1600" dirty="0" smtClean="0">
                <a:solidFill>
                  <a:schemeClr val="tx1"/>
                </a:solidFill>
                <a:latin typeface="標楷體" panose="03000509000000000000" pitchFamily="65" charset="-120"/>
                <a:ea typeface="標楷體" panose="03000509000000000000" pitchFamily="65" charset="-120"/>
              </a:rPr>
              <a:t>擺設</a:t>
            </a:r>
            <a:endParaRPr lang="zh-TW" altLang="en-US" sz="1600" dirty="0">
              <a:solidFill>
                <a:schemeClr val="tx1"/>
              </a:solidFill>
            </a:endParaRPr>
          </a:p>
        </p:txBody>
      </p:sp>
      <p:sp>
        <p:nvSpPr>
          <p:cNvPr id="3" name="文字方塊 2"/>
          <p:cNvSpPr txBox="1"/>
          <p:nvPr/>
        </p:nvSpPr>
        <p:spPr>
          <a:xfrm>
            <a:off x="2643079" y="1683327"/>
            <a:ext cx="3277456" cy="646331"/>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固定</a:t>
            </a:r>
            <a:r>
              <a:rPr lang="en-US" altLang="zh-TW" dirty="0" smtClean="0">
                <a:latin typeface="標楷體" panose="03000509000000000000" pitchFamily="65" charset="-120"/>
                <a:ea typeface="標楷體" panose="03000509000000000000" pitchFamily="65" charset="-120"/>
              </a:rPr>
              <a:t>marker</a:t>
            </a:r>
            <a:r>
              <a:rPr lang="zh-TW" altLang="en-US" dirty="0" smtClean="0">
                <a:latin typeface="標楷體" panose="03000509000000000000" pitchFamily="65" charset="-120"/>
                <a:ea typeface="標楷體" panose="03000509000000000000" pitchFamily="65" charset="-120"/>
              </a:rPr>
              <a:t>數量</a:t>
            </a:r>
            <a:r>
              <a:rPr lang="en-US" altLang="zh-TW" dirty="0" smtClean="0">
                <a:latin typeface="標楷體" panose="03000509000000000000" pitchFamily="65" charset="-120"/>
                <a:ea typeface="標楷體" panose="03000509000000000000" pitchFamily="65" charset="-120"/>
              </a:rPr>
              <a:t>:4</a:t>
            </a:r>
            <a:r>
              <a:rPr lang="zh-TW" altLang="en-US" dirty="0" smtClean="0">
                <a:latin typeface="標楷體" panose="03000509000000000000" pitchFamily="65" charset="-120"/>
                <a:ea typeface="標楷體" panose="03000509000000000000" pitchFamily="65" charset="-120"/>
              </a:rPr>
              <a:t>顆</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固定</a:t>
            </a:r>
            <a:r>
              <a:rPr lang="en-US" altLang="zh-TW" dirty="0" smtClean="0">
                <a:latin typeface="標楷體" panose="03000509000000000000" pitchFamily="65" charset="-120"/>
                <a:ea typeface="標楷體" panose="03000509000000000000" pitchFamily="65" charset="-120"/>
              </a:rPr>
              <a:t>entry</a:t>
            </a:r>
            <a:r>
              <a:rPr lang="zh-TW" altLang="en-US" dirty="0" smtClean="0">
                <a:latin typeface="標楷體" panose="03000509000000000000" pitchFamily="65" charset="-120"/>
                <a:ea typeface="標楷體" panose="03000509000000000000" pitchFamily="65" charset="-120"/>
              </a:rPr>
              <a:t>位置</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700074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皮膚標記的擺放方式</a:t>
            </a:r>
            <a:endParaRPr lang="zh-TW" altLang="en-US" dirty="0"/>
          </a:p>
        </p:txBody>
      </p:sp>
      <p:sp>
        <p:nvSpPr>
          <p:cNvPr id="3" name="內容版面配置區 2"/>
          <p:cNvSpPr>
            <a:spLocks noGrp="1"/>
          </p:cNvSpPr>
          <p:nvPr>
            <p:ph idx="1"/>
          </p:nvPr>
        </p:nvSpPr>
        <p:spPr>
          <a:xfrm>
            <a:off x="2589212" y="2133600"/>
            <a:ext cx="6502034" cy="3777622"/>
          </a:xfrm>
        </p:spPr>
        <p:txBody>
          <a:bodyPr/>
          <a:lstStyle/>
          <a:p>
            <a:r>
              <a:rPr lang="zh-TW" altLang="en-US" dirty="0" smtClean="0">
                <a:latin typeface="標楷體" panose="03000509000000000000" pitchFamily="65" charset="-120"/>
                <a:ea typeface="標楷體" panose="03000509000000000000" pitchFamily="65" charset="-120"/>
              </a:rPr>
              <a:t>面積  內角度數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affine</a:t>
            </a:r>
            <a:r>
              <a:rPr lang="zh-TW" altLang="en-US" dirty="0" smtClean="0">
                <a:latin typeface="標楷體" panose="03000509000000000000" pitchFamily="65" charset="-120"/>
                <a:ea typeface="標楷體" panose="03000509000000000000" pitchFamily="65" charset="-120"/>
              </a:rPr>
              <a:t>誤差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deformation</a:t>
            </a:r>
            <a:r>
              <a:rPr lang="zh-TW" altLang="en-US" dirty="0" smtClean="0">
                <a:latin typeface="標楷體" panose="03000509000000000000" pitchFamily="65" charset="-120"/>
                <a:ea typeface="標楷體" panose="03000509000000000000" pitchFamily="65" charset="-120"/>
              </a:rPr>
              <a:t>誤差</a:t>
            </a:r>
            <a:endParaRPr lang="en-US" altLang="zh-TW" dirty="0" smtClean="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45</a:t>
            </a:fld>
            <a:endParaRPr lang="zh-TW" altLang="en-US"/>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107015844"/>
                  </p:ext>
                </p:extLst>
              </p:nvPr>
            </p:nvGraphicFramePr>
            <p:xfrm>
              <a:off x="531812" y="2794650"/>
              <a:ext cx="8127999" cy="1855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29941192"/>
                        </a:ext>
                      </a:extLst>
                    </a:gridCol>
                    <a:gridCol w="2709333">
                      <a:extLst>
                        <a:ext uri="{9D8B030D-6E8A-4147-A177-3AD203B41FA5}">
                          <a16:colId xmlns:a16="http://schemas.microsoft.com/office/drawing/2014/main" val="1371729889"/>
                        </a:ext>
                      </a:extLst>
                    </a:gridCol>
                    <a:gridCol w="2709333">
                      <a:extLst>
                        <a:ext uri="{9D8B030D-6E8A-4147-A177-3AD203B41FA5}">
                          <a16:colId xmlns:a16="http://schemas.microsoft.com/office/drawing/2014/main" val="3986226987"/>
                        </a:ext>
                      </a:extLst>
                    </a:gridCol>
                  </a:tblGrid>
                  <a:tr h="370840">
                    <a:tc>
                      <a:txBody>
                        <a:bodyPr/>
                        <a:lstStyle/>
                        <a:p>
                          <a:endParaRPr lang="zh-TW" alt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斜長方擺放</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菱形擺放</a:t>
                          </a:r>
                        </a:p>
                      </a:txBody>
                      <a:tcPr/>
                    </a:tc>
                    <a:extLst>
                      <a:ext uri="{0D108BD9-81ED-4DB2-BD59-A6C34878D82A}">
                        <a16:rowId xmlns:a16="http://schemas.microsoft.com/office/drawing/2014/main" val="4117999107"/>
                      </a:ext>
                    </a:extLst>
                  </a:tr>
                  <a:tr h="370840">
                    <a:tc>
                      <a:txBody>
                        <a:bodyPr/>
                        <a:lstStyle/>
                        <a:p>
                          <a:pPr algn="ctr"/>
                          <a:r>
                            <a:rPr lang="zh-TW" altLang="en-US" dirty="0" smtClean="0">
                              <a:latin typeface="標楷體" panose="03000509000000000000" pitchFamily="65" charset="-120"/>
                              <a:ea typeface="標楷體" panose="03000509000000000000" pitchFamily="65" charset="-120"/>
                            </a:rPr>
                            <a:t>面積</a:t>
                          </a:r>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m:rPr>
                                        <m:nor/>
                                      </m:rPr>
                                      <a:rPr lang="en-US" altLang="zh-TW" dirty="0" smtClean="0">
                                        <a:latin typeface="Times New Roman" panose="02020603050405020304" pitchFamily="18" charset="0"/>
                                        <a:cs typeface="Times New Roman" panose="02020603050405020304" pitchFamily="18" charset="0"/>
                                      </a:rPr>
                                      <m:t>2835.9</m:t>
                                    </m:r>
                                    <m:r>
                                      <m:rPr>
                                        <m:nor/>
                                      </m:rPr>
                                      <a:rPr lang="en-US" altLang="zh-TW" dirty="0" smtClean="0">
                                        <a:latin typeface="Times New Roman" panose="02020603050405020304" pitchFamily="18" charset="0"/>
                                        <a:cs typeface="Times New Roman" panose="02020603050405020304" pitchFamily="18" charset="0"/>
                                      </a:rPr>
                                      <m:t>mm</m:t>
                                    </m:r>
                                  </m:e>
                                  <m:sup>
                                    <m:r>
                                      <a:rPr lang="en-US" altLang="zh-TW" b="0" i="1" smtClean="0">
                                        <a:latin typeface="Cambria Math" panose="02040503050406030204" pitchFamily="18" charset="0"/>
                                      </a:rPr>
                                      <m:t>2</m:t>
                                    </m:r>
                                  </m:sup>
                                </m:sSup>
                              </m:oMath>
                            </m:oMathPara>
                          </a14:m>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m:rPr>
                                        <m:nor/>
                                      </m:rPr>
                                      <a:rPr lang="en-US" altLang="zh-TW" dirty="0" smtClean="0">
                                        <a:latin typeface="Times New Roman" panose="02020603050405020304" pitchFamily="18" charset="0"/>
                                        <a:cs typeface="Times New Roman" panose="02020603050405020304" pitchFamily="18" charset="0"/>
                                      </a:rPr>
                                      <m:t>2505.4</m:t>
                                    </m:r>
                                    <m:r>
                                      <m:rPr>
                                        <m:nor/>
                                      </m:rPr>
                                      <a:rPr lang="en-US" altLang="zh-TW" dirty="0" smtClean="0">
                                        <a:latin typeface="Times New Roman" panose="02020603050405020304" pitchFamily="18" charset="0"/>
                                        <a:cs typeface="Times New Roman" panose="02020603050405020304" pitchFamily="18" charset="0"/>
                                      </a:rPr>
                                      <m:t>mm</m:t>
                                    </m:r>
                                  </m:e>
                                  <m:sup>
                                    <m:r>
                                      <a:rPr lang="en-US" altLang="zh-TW" b="0" i="1" smtClean="0">
                                        <a:latin typeface="Cambria Math" panose="02040503050406030204" pitchFamily="18" charset="0"/>
                                      </a:rPr>
                                      <m:t>2</m:t>
                                    </m:r>
                                  </m:sup>
                                </m:sSup>
                              </m:oMath>
                            </m:oMathPara>
                          </a14:m>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91437631"/>
                      </a:ext>
                    </a:extLst>
                  </a:tr>
                  <a:tr h="370840">
                    <a:tc>
                      <a:txBody>
                        <a:bodyPr/>
                        <a:lstStyle/>
                        <a:p>
                          <a:pPr algn="ctr"/>
                          <a:r>
                            <a:rPr lang="zh-TW" altLang="en-US" dirty="0" smtClean="0">
                              <a:latin typeface="標楷體" panose="03000509000000000000" pitchFamily="65" charset="-120"/>
                              <a:ea typeface="標楷體" panose="03000509000000000000" pitchFamily="65" charset="-120"/>
                            </a:rPr>
                            <a:t>最大內角度數 </a:t>
                          </a:r>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t>82</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sz="1800" b="0" i="1" kern="1200" smtClean="0">
                                        <a:effectLst/>
                                        <a:latin typeface="Cambria Math" panose="02040503050406030204" pitchFamily="18" charset="0"/>
                                        <a:ea typeface="標楷體" panose="03000509000000000000" pitchFamily="65" charset="-120"/>
                                        <a:cs typeface="Times New Roman" panose="02020603050405020304" pitchFamily="18" charset="0"/>
                                      </a:rPr>
                                      <m:t>63</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altLang="en-US" dirty="0"/>
                        </a:p>
                      </a:txBody>
                      <a:tcPr/>
                    </a:tc>
                    <a:extLst>
                      <a:ext uri="{0D108BD9-81ED-4DB2-BD59-A6C34878D82A}">
                        <a16:rowId xmlns:a16="http://schemas.microsoft.com/office/drawing/2014/main" val="2287748960"/>
                      </a:ext>
                    </a:extLst>
                  </a:tr>
                  <a:tr h="370840">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affine</a:t>
                          </a:r>
                          <a:r>
                            <a:rPr lang="zh-TW" altLang="en-US" dirty="0" smtClean="0">
                              <a:latin typeface="標楷體" panose="03000509000000000000" pitchFamily="65" charset="-120"/>
                              <a:ea typeface="標楷體" panose="03000509000000000000" pitchFamily="65" charset="-120"/>
                            </a:rPr>
                            <a:t>誤差 </a:t>
                          </a:r>
                          <a:endParaRPr lang="zh-TW" altLang="en-US" dirty="0"/>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1.03mm</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0.55mm</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48667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Affine+deformation</a:t>
                          </a:r>
                          <a:r>
                            <a:rPr lang="zh-TW" altLang="en-US" dirty="0" smtClean="0">
                              <a:latin typeface="標楷體" panose="03000509000000000000" pitchFamily="65" charset="-120"/>
                              <a:ea typeface="標楷體" panose="03000509000000000000" pitchFamily="65" charset="-120"/>
                            </a:rPr>
                            <a:t>誤差</a:t>
                          </a:r>
                          <a:endParaRPr lang="en-US" altLang="zh-TW" dirty="0" smtClean="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0.96mm</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0.43mm</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60888389"/>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107015844"/>
                  </p:ext>
                </p:extLst>
              </p:nvPr>
            </p:nvGraphicFramePr>
            <p:xfrm>
              <a:off x="531812" y="2794650"/>
              <a:ext cx="8127999" cy="1855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29941192"/>
                        </a:ext>
                      </a:extLst>
                    </a:gridCol>
                    <a:gridCol w="2709333">
                      <a:extLst>
                        <a:ext uri="{9D8B030D-6E8A-4147-A177-3AD203B41FA5}">
                          <a16:colId xmlns:a16="http://schemas.microsoft.com/office/drawing/2014/main" val="1371729889"/>
                        </a:ext>
                      </a:extLst>
                    </a:gridCol>
                    <a:gridCol w="2709333">
                      <a:extLst>
                        <a:ext uri="{9D8B030D-6E8A-4147-A177-3AD203B41FA5}">
                          <a16:colId xmlns:a16="http://schemas.microsoft.com/office/drawing/2014/main" val="3986226987"/>
                        </a:ext>
                      </a:extLst>
                    </a:gridCol>
                  </a:tblGrid>
                  <a:tr h="370840">
                    <a:tc>
                      <a:txBody>
                        <a:bodyPr/>
                        <a:lstStyle/>
                        <a:p>
                          <a:endParaRPr lang="zh-TW" alt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斜長方擺放</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菱形擺放</a:t>
                          </a:r>
                        </a:p>
                      </a:txBody>
                      <a:tcPr/>
                    </a:tc>
                    <a:extLst>
                      <a:ext uri="{0D108BD9-81ED-4DB2-BD59-A6C34878D82A}">
                        <a16:rowId xmlns:a16="http://schemas.microsoft.com/office/drawing/2014/main" val="4117999107"/>
                      </a:ext>
                    </a:extLst>
                  </a:tr>
                  <a:tr h="370840">
                    <a:tc>
                      <a:txBody>
                        <a:bodyPr/>
                        <a:lstStyle/>
                        <a:p>
                          <a:pPr algn="ctr"/>
                          <a:r>
                            <a:rPr lang="zh-TW" altLang="en-US" dirty="0" smtClean="0">
                              <a:latin typeface="標楷體" panose="03000509000000000000" pitchFamily="65" charset="-120"/>
                              <a:ea typeface="標楷體" panose="03000509000000000000" pitchFamily="65" charset="-120"/>
                            </a:rPr>
                            <a:t>面積</a:t>
                          </a:r>
                          <a:endParaRPr lang="zh-TW" altLang="en-US" dirty="0"/>
                        </a:p>
                      </a:txBody>
                      <a:tcPr/>
                    </a:tc>
                    <a:tc>
                      <a:txBody>
                        <a:bodyPr/>
                        <a:lstStyle/>
                        <a:p>
                          <a:endParaRPr lang="zh-TW"/>
                        </a:p>
                      </a:txBody>
                      <a:tcPr>
                        <a:blipFill>
                          <a:blip r:embed="rId2"/>
                          <a:stretch>
                            <a:fillRect l="-100450" t="-106557" r="-101126" b="-326230"/>
                          </a:stretch>
                        </a:blipFill>
                      </a:tcPr>
                    </a:tc>
                    <a:tc>
                      <a:txBody>
                        <a:bodyPr/>
                        <a:lstStyle/>
                        <a:p>
                          <a:endParaRPr lang="zh-TW"/>
                        </a:p>
                      </a:txBody>
                      <a:tcPr>
                        <a:blipFill>
                          <a:blip r:embed="rId2"/>
                          <a:stretch>
                            <a:fillRect l="-200000" t="-106557" r="-899" b="-326230"/>
                          </a:stretch>
                        </a:blipFill>
                      </a:tcPr>
                    </a:tc>
                    <a:extLst>
                      <a:ext uri="{0D108BD9-81ED-4DB2-BD59-A6C34878D82A}">
                        <a16:rowId xmlns:a16="http://schemas.microsoft.com/office/drawing/2014/main" val="3591437631"/>
                      </a:ext>
                    </a:extLst>
                  </a:tr>
                  <a:tr h="371920">
                    <a:tc>
                      <a:txBody>
                        <a:bodyPr/>
                        <a:lstStyle/>
                        <a:p>
                          <a:pPr algn="ctr"/>
                          <a:r>
                            <a:rPr lang="zh-TW" altLang="en-US" dirty="0" smtClean="0">
                              <a:latin typeface="標楷體" panose="03000509000000000000" pitchFamily="65" charset="-120"/>
                              <a:ea typeface="標楷體" panose="03000509000000000000" pitchFamily="65" charset="-120"/>
                            </a:rPr>
                            <a:t>最大內角度數 </a:t>
                          </a:r>
                          <a:endParaRPr lang="zh-TW" altLang="en-US" dirty="0"/>
                        </a:p>
                      </a:txBody>
                      <a:tcPr/>
                    </a:tc>
                    <a:tc>
                      <a:txBody>
                        <a:bodyPr/>
                        <a:lstStyle/>
                        <a:p>
                          <a:endParaRPr lang="zh-TW"/>
                        </a:p>
                      </a:txBody>
                      <a:tcPr>
                        <a:blipFill>
                          <a:blip r:embed="rId2"/>
                          <a:stretch>
                            <a:fillRect l="-100450" t="-206557" r="-101126" b="-226230"/>
                          </a:stretch>
                        </a:blipFill>
                      </a:tcPr>
                    </a:tc>
                    <a:tc>
                      <a:txBody>
                        <a:bodyPr/>
                        <a:lstStyle/>
                        <a:p>
                          <a:endParaRPr lang="zh-TW"/>
                        </a:p>
                      </a:txBody>
                      <a:tcPr>
                        <a:blipFill>
                          <a:blip r:embed="rId2"/>
                          <a:stretch>
                            <a:fillRect l="-200000" t="-206557" r="-899" b="-226230"/>
                          </a:stretch>
                        </a:blipFill>
                      </a:tcPr>
                    </a:tc>
                    <a:extLst>
                      <a:ext uri="{0D108BD9-81ED-4DB2-BD59-A6C34878D82A}">
                        <a16:rowId xmlns:a16="http://schemas.microsoft.com/office/drawing/2014/main" val="2287748960"/>
                      </a:ext>
                    </a:extLst>
                  </a:tr>
                  <a:tr h="370840">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affine</a:t>
                          </a:r>
                          <a:r>
                            <a:rPr lang="zh-TW" altLang="en-US" dirty="0" smtClean="0">
                              <a:latin typeface="標楷體" panose="03000509000000000000" pitchFamily="65" charset="-120"/>
                              <a:ea typeface="標楷體" panose="03000509000000000000" pitchFamily="65" charset="-120"/>
                            </a:rPr>
                            <a:t>誤差 </a:t>
                          </a:r>
                          <a:endParaRPr lang="zh-TW" altLang="en-US" dirty="0"/>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1.03mm</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0.55mm</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48667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Affine+deformation</a:t>
                          </a:r>
                          <a:r>
                            <a:rPr lang="zh-TW" altLang="en-US" dirty="0" smtClean="0">
                              <a:latin typeface="標楷體" panose="03000509000000000000" pitchFamily="65" charset="-120"/>
                              <a:ea typeface="標楷體" panose="03000509000000000000" pitchFamily="65" charset="-120"/>
                            </a:rPr>
                            <a:t>誤差</a:t>
                          </a:r>
                          <a:endParaRPr lang="en-US" altLang="zh-TW" dirty="0" smtClean="0">
                            <a:latin typeface="標楷體" panose="03000509000000000000" pitchFamily="65" charset="-120"/>
                            <a:ea typeface="標楷體" panose="03000509000000000000" pitchFamily="65" charset="-12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0.96mm</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TW" dirty="0" smtClean="0">
                              <a:latin typeface="Times New Roman" panose="02020603050405020304" pitchFamily="18" charset="0"/>
                              <a:cs typeface="Times New Roman" panose="02020603050405020304" pitchFamily="18" charset="0"/>
                            </a:rPr>
                            <a:t>0.43mm</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60888389"/>
                      </a:ext>
                    </a:extLst>
                  </a:tr>
                </a:tbl>
              </a:graphicData>
            </a:graphic>
          </p:graphicFrame>
        </mc:Fallback>
      </mc:AlternateContent>
      <p:pic>
        <p:nvPicPr>
          <p:cNvPr id="6" name="圖片 5"/>
          <p:cNvPicPr>
            <a:picLocks noChangeAspect="1"/>
          </p:cNvPicPr>
          <p:nvPr/>
        </p:nvPicPr>
        <p:blipFill>
          <a:blip r:embed="rId3"/>
          <a:stretch>
            <a:fillRect/>
          </a:stretch>
        </p:blipFill>
        <p:spPr>
          <a:xfrm>
            <a:off x="8476953" y="706454"/>
            <a:ext cx="3791278" cy="2840289"/>
          </a:xfrm>
          <a:prstGeom prst="rect">
            <a:avLst/>
          </a:prstGeom>
        </p:spPr>
      </p:pic>
      <p:pic>
        <p:nvPicPr>
          <p:cNvPr id="7" name="圖片 6"/>
          <p:cNvPicPr>
            <a:picLocks noChangeAspect="1"/>
          </p:cNvPicPr>
          <p:nvPr/>
        </p:nvPicPr>
        <p:blipFill>
          <a:blip r:embed="rId4"/>
          <a:stretch>
            <a:fillRect/>
          </a:stretch>
        </p:blipFill>
        <p:spPr>
          <a:xfrm>
            <a:off x="8480378" y="3775344"/>
            <a:ext cx="3711622" cy="2780614"/>
          </a:xfrm>
          <a:prstGeom prst="rect">
            <a:avLst/>
          </a:prstGeom>
        </p:spPr>
      </p:pic>
      <p:sp>
        <p:nvSpPr>
          <p:cNvPr id="8" name="文字方塊 7"/>
          <p:cNvSpPr txBox="1"/>
          <p:nvPr/>
        </p:nvSpPr>
        <p:spPr>
          <a:xfrm>
            <a:off x="9670734" y="3406012"/>
            <a:ext cx="1477912"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斜長方擺放</a:t>
            </a:r>
            <a:endParaRPr lang="zh-TW" altLang="en-US" dirty="0">
              <a:latin typeface="標楷體" panose="03000509000000000000" pitchFamily="65" charset="-120"/>
              <a:ea typeface="標楷體" panose="03000509000000000000" pitchFamily="65" charset="-120"/>
            </a:endParaRPr>
          </a:p>
        </p:txBody>
      </p:sp>
      <p:sp>
        <p:nvSpPr>
          <p:cNvPr id="9" name="文字方塊 8"/>
          <p:cNvSpPr txBox="1"/>
          <p:nvPr/>
        </p:nvSpPr>
        <p:spPr>
          <a:xfrm>
            <a:off x="9998209" y="6371292"/>
            <a:ext cx="1150437"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菱形</a:t>
            </a:r>
            <a:r>
              <a:rPr lang="zh-TW" altLang="en-US" dirty="0" smtClean="0">
                <a:latin typeface="標楷體" panose="03000509000000000000" pitchFamily="65" charset="-120"/>
                <a:ea typeface="標楷體" panose="03000509000000000000" pitchFamily="65" charset="-120"/>
              </a:rPr>
              <a:t>擺放</a:t>
            </a:r>
            <a:endParaRPr lang="zh-TW" altLang="en-US" dirty="0">
              <a:latin typeface="標楷體" panose="03000509000000000000" pitchFamily="65" charset="-120"/>
              <a:ea typeface="標楷體" panose="03000509000000000000" pitchFamily="65" charset="-120"/>
            </a:endParaRPr>
          </a:p>
        </p:txBody>
      </p:sp>
      <p:sp>
        <p:nvSpPr>
          <p:cNvPr id="10" name="文字方塊 9"/>
          <p:cNvSpPr txBox="1"/>
          <p:nvPr/>
        </p:nvSpPr>
        <p:spPr>
          <a:xfrm>
            <a:off x="2486346" y="5106256"/>
            <a:ext cx="4551452"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只靠一個</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entry</a:t>
            </a:r>
            <a:r>
              <a:rPr lang="zh-TW" altLang="en-US" dirty="0" smtClean="0">
                <a:latin typeface="標楷體" panose="03000509000000000000" pitchFamily="65" charset="-120"/>
                <a:ea typeface="標楷體" panose="03000509000000000000" pitchFamily="65" charset="-120"/>
              </a:rPr>
              <a:t>無法得知此擺設方式優劣</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524006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6" y="624110"/>
            <a:ext cx="4946864" cy="819679"/>
          </a:xfrm>
        </p:spPr>
        <p:txBody>
          <a:bodyPr/>
          <a:lstStyle/>
          <a:p>
            <a:r>
              <a:rPr lang="zh-TW" altLang="en-US" dirty="0" smtClean="0">
                <a:latin typeface="標楷體" panose="03000509000000000000" pitchFamily="65" charset="-120"/>
                <a:ea typeface="標楷體" panose="03000509000000000000" pitchFamily="65" charset="-120"/>
              </a:rPr>
              <a:t>擺放方式與表面進入點</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a:xfrm>
            <a:off x="10691270" y="6818806"/>
            <a:ext cx="779767" cy="365125"/>
          </a:xfrm>
        </p:spPr>
        <p:txBody>
          <a:bodyPr/>
          <a:lstStyle/>
          <a:p>
            <a:fld id="{947994E6-6C4B-41BF-86D6-CAF6AF4852A8}" type="slidenum">
              <a:rPr lang="zh-TW" altLang="en-US" smtClean="0"/>
              <a:t>46</a:t>
            </a:fld>
            <a:endParaRPr lang="zh-TW" altLang="en-US"/>
          </a:p>
        </p:txBody>
      </p:sp>
      <p:pic>
        <p:nvPicPr>
          <p:cNvPr id="5" name="圖片 4"/>
          <p:cNvPicPr/>
          <p:nvPr/>
        </p:nvPicPr>
        <p:blipFill>
          <a:blip r:embed="rId2"/>
          <a:stretch>
            <a:fillRect/>
          </a:stretch>
        </p:blipFill>
        <p:spPr>
          <a:xfrm>
            <a:off x="158294" y="2132158"/>
            <a:ext cx="3847750" cy="2999603"/>
          </a:xfrm>
          <a:prstGeom prst="rect">
            <a:avLst/>
          </a:prstGeom>
        </p:spPr>
      </p:pic>
      <p:pic>
        <p:nvPicPr>
          <p:cNvPr id="6" name="圖片 5"/>
          <p:cNvPicPr/>
          <p:nvPr/>
        </p:nvPicPr>
        <p:blipFill>
          <a:blip r:embed="rId3"/>
          <a:stretch>
            <a:fillRect/>
          </a:stretch>
        </p:blipFill>
        <p:spPr>
          <a:xfrm>
            <a:off x="4195161" y="2132158"/>
            <a:ext cx="3728909" cy="2999603"/>
          </a:xfrm>
          <a:prstGeom prst="rect">
            <a:avLst/>
          </a:prstGeom>
        </p:spPr>
      </p:pic>
      <p:pic>
        <p:nvPicPr>
          <p:cNvPr id="7" name="圖片 6"/>
          <p:cNvPicPr/>
          <p:nvPr/>
        </p:nvPicPr>
        <p:blipFill>
          <a:blip r:embed="rId4"/>
          <a:stretch>
            <a:fillRect/>
          </a:stretch>
        </p:blipFill>
        <p:spPr>
          <a:xfrm>
            <a:off x="8113187" y="2132158"/>
            <a:ext cx="3868139" cy="3000496"/>
          </a:xfrm>
          <a:prstGeom prst="rect">
            <a:avLst/>
          </a:prstGeom>
        </p:spPr>
      </p:pic>
      <p:graphicFrame>
        <p:nvGraphicFramePr>
          <p:cNvPr id="8" name="內容版面配置區 4"/>
          <p:cNvGraphicFramePr>
            <a:graphicFrameLocks noGrp="1"/>
          </p:cNvGraphicFramePr>
          <p:nvPr>
            <p:ph idx="1"/>
            <p:extLst>
              <p:ext uri="{D42A27DB-BD31-4B8C-83A1-F6EECF244321}">
                <p14:modId xmlns:p14="http://schemas.microsoft.com/office/powerpoint/2010/main" val="542580797"/>
              </p:ext>
            </p:extLst>
          </p:nvPr>
        </p:nvGraphicFramePr>
        <p:xfrm>
          <a:off x="3002686" y="5453737"/>
          <a:ext cx="6454560" cy="1371600"/>
        </p:xfrm>
        <a:graphic>
          <a:graphicData uri="http://schemas.openxmlformats.org/drawingml/2006/table">
            <a:tbl>
              <a:tblPr firstRow="1" firstCol="1" bandRow="1">
                <a:tableStyleId>{5C22544A-7EE6-4342-B048-85BDC9FD1C3A}</a:tableStyleId>
              </a:tblPr>
              <a:tblGrid>
                <a:gridCol w="1613260">
                  <a:extLst>
                    <a:ext uri="{9D8B030D-6E8A-4147-A177-3AD203B41FA5}">
                      <a16:colId xmlns:a16="http://schemas.microsoft.com/office/drawing/2014/main" val="4214338813"/>
                    </a:ext>
                  </a:extLst>
                </a:gridCol>
                <a:gridCol w="1613260">
                  <a:extLst>
                    <a:ext uri="{9D8B030D-6E8A-4147-A177-3AD203B41FA5}">
                      <a16:colId xmlns:a16="http://schemas.microsoft.com/office/drawing/2014/main" val="327083005"/>
                    </a:ext>
                  </a:extLst>
                </a:gridCol>
                <a:gridCol w="1614020">
                  <a:extLst>
                    <a:ext uri="{9D8B030D-6E8A-4147-A177-3AD203B41FA5}">
                      <a16:colId xmlns:a16="http://schemas.microsoft.com/office/drawing/2014/main" val="1624696883"/>
                    </a:ext>
                  </a:extLst>
                </a:gridCol>
                <a:gridCol w="1614020">
                  <a:extLst>
                    <a:ext uri="{9D8B030D-6E8A-4147-A177-3AD203B41FA5}">
                      <a16:colId xmlns:a16="http://schemas.microsoft.com/office/drawing/2014/main" val="3548454577"/>
                    </a:ext>
                  </a:extLst>
                </a:gridCol>
              </a:tblGrid>
              <a:tr h="0">
                <a:tc>
                  <a:txBody>
                    <a:bodyPr/>
                    <a:lstStyle/>
                    <a:p>
                      <a:pPr algn="ctr">
                        <a:lnSpc>
                          <a:spcPct val="150000"/>
                        </a:lnSpc>
                        <a:spcAft>
                          <a:spcPts val="0"/>
                        </a:spcAft>
                      </a:pPr>
                      <a:r>
                        <a:rPr lang="en-US" sz="1200" kern="2600" dirty="0">
                          <a:effectLst/>
                        </a:rPr>
                        <a:t> </a:t>
                      </a:r>
                      <a:endParaRPr lang="zh-TW" sz="1200" kern="2600" dirty="0">
                        <a:effectLst/>
                        <a:latin typeface="Times New Roman" panose="02020603050405020304" pitchFamily="18" charset="0"/>
                        <a:ea typeface="標楷體" panose="03000509000000000000" pitchFamily="65" charset="-120"/>
                      </a:endParaRPr>
                    </a:p>
                  </a:txBody>
                  <a:tcPr marL="68580" marR="68580" marT="0" marB="0"/>
                </a:tc>
                <a:tc>
                  <a:txBody>
                    <a:bodyPr/>
                    <a:lstStyle/>
                    <a:p>
                      <a:pPr algn="ctr">
                        <a:lnSpc>
                          <a:spcPct val="150000"/>
                        </a:lnSpc>
                        <a:spcAft>
                          <a:spcPts val="0"/>
                        </a:spcAft>
                      </a:pPr>
                      <a:r>
                        <a:rPr lang="zh-TW" sz="1200" kern="2600" dirty="0">
                          <a:effectLst/>
                          <a:latin typeface="標楷體" panose="03000509000000000000" pitchFamily="65" charset="-120"/>
                          <a:ea typeface="標楷體" panose="03000509000000000000" pitchFamily="65" charset="-120"/>
                        </a:rPr>
                        <a:t>方式一</a:t>
                      </a:r>
                      <a:r>
                        <a:rPr lang="en-US" sz="1200" kern="2600" dirty="0">
                          <a:effectLst/>
                          <a:latin typeface="標楷體" panose="03000509000000000000" pitchFamily="65" charset="-120"/>
                          <a:ea typeface="標楷體" panose="03000509000000000000" pitchFamily="65" charset="-120"/>
                        </a:rPr>
                        <a:t>(</a:t>
                      </a:r>
                      <a:r>
                        <a:rPr lang="zh-TW" sz="1200" kern="2600" dirty="0">
                          <a:effectLst/>
                          <a:latin typeface="標楷體" panose="03000509000000000000" pitchFamily="65" charset="-120"/>
                          <a:ea typeface="標楷體" panose="03000509000000000000" pitchFamily="65" charset="-120"/>
                        </a:rPr>
                        <a:t>最大面積</a:t>
                      </a:r>
                      <a:r>
                        <a:rPr lang="en-US" sz="1200" kern="2600" dirty="0">
                          <a:effectLst/>
                          <a:latin typeface="標楷體" panose="03000509000000000000" pitchFamily="65" charset="-120"/>
                          <a:ea typeface="標楷體" panose="03000509000000000000" pitchFamily="65" charset="-120"/>
                        </a:rPr>
                        <a:t>)</a:t>
                      </a:r>
                      <a:endParaRPr lang="zh-TW" sz="1200" kern="2600" dirty="0">
                        <a:effectLst/>
                        <a:latin typeface="標楷體" panose="03000509000000000000" pitchFamily="65" charset="-120"/>
                        <a:ea typeface="標楷體" panose="03000509000000000000" pitchFamily="65" charset="-120"/>
                      </a:endParaRPr>
                    </a:p>
                  </a:txBody>
                  <a:tcPr marL="68580" marR="68580" marT="0" marB="0"/>
                </a:tc>
                <a:tc>
                  <a:txBody>
                    <a:bodyPr/>
                    <a:lstStyle/>
                    <a:p>
                      <a:pPr algn="ctr">
                        <a:lnSpc>
                          <a:spcPct val="150000"/>
                        </a:lnSpc>
                        <a:spcAft>
                          <a:spcPts val="0"/>
                        </a:spcAft>
                      </a:pPr>
                      <a:r>
                        <a:rPr lang="zh-TW" sz="1200" kern="2600" dirty="0">
                          <a:effectLst/>
                          <a:latin typeface="標楷體" panose="03000509000000000000" pitchFamily="65" charset="-120"/>
                          <a:ea typeface="標楷體" panose="03000509000000000000" pitchFamily="65" charset="-120"/>
                        </a:rPr>
                        <a:t>方式二</a:t>
                      </a:r>
                      <a:r>
                        <a:rPr lang="en-US" sz="1200" kern="2600" dirty="0">
                          <a:effectLst/>
                          <a:latin typeface="標楷體" panose="03000509000000000000" pitchFamily="65" charset="-120"/>
                          <a:ea typeface="標楷體" panose="03000509000000000000" pitchFamily="65" charset="-120"/>
                        </a:rPr>
                        <a:t>(</a:t>
                      </a:r>
                      <a:r>
                        <a:rPr lang="zh-TW" sz="1200" kern="2600" dirty="0">
                          <a:effectLst/>
                          <a:latin typeface="標楷體" panose="03000509000000000000" pitchFamily="65" charset="-120"/>
                          <a:ea typeface="標楷體" panose="03000509000000000000" pitchFamily="65" charset="-120"/>
                        </a:rPr>
                        <a:t>平行四邊</a:t>
                      </a:r>
                      <a:r>
                        <a:rPr lang="en-US" sz="1200" kern="2600" dirty="0">
                          <a:effectLst/>
                          <a:latin typeface="標楷體" panose="03000509000000000000" pitchFamily="65" charset="-120"/>
                          <a:ea typeface="標楷體" panose="03000509000000000000" pitchFamily="65" charset="-120"/>
                        </a:rPr>
                        <a:t>)</a:t>
                      </a:r>
                      <a:endParaRPr lang="zh-TW" sz="1200" kern="2600" dirty="0">
                        <a:effectLst/>
                        <a:latin typeface="標楷體" panose="03000509000000000000" pitchFamily="65" charset="-120"/>
                        <a:ea typeface="標楷體" panose="03000509000000000000" pitchFamily="65" charset="-120"/>
                      </a:endParaRPr>
                    </a:p>
                  </a:txBody>
                  <a:tcPr marL="68580" marR="68580" marT="0" marB="0"/>
                </a:tc>
                <a:tc>
                  <a:txBody>
                    <a:bodyPr/>
                    <a:lstStyle/>
                    <a:p>
                      <a:pPr algn="ctr">
                        <a:lnSpc>
                          <a:spcPct val="150000"/>
                        </a:lnSpc>
                        <a:spcAft>
                          <a:spcPts val="0"/>
                        </a:spcAft>
                      </a:pPr>
                      <a:r>
                        <a:rPr lang="zh-TW" sz="1200" kern="2600">
                          <a:effectLst/>
                          <a:latin typeface="標楷體" panose="03000509000000000000" pitchFamily="65" charset="-120"/>
                          <a:ea typeface="標楷體" panose="03000509000000000000" pitchFamily="65" charset="-120"/>
                        </a:rPr>
                        <a:t>方式三</a:t>
                      </a:r>
                      <a:r>
                        <a:rPr lang="en-US" sz="1200" kern="2600">
                          <a:effectLst/>
                          <a:latin typeface="標楷體" panose="03000509000000000000" pitchFamily="65" charset="-120"/>
                          <a:ea typeface="標楷體" panose="03000509000000000000" pitchFamily="65" charset="-120"/>
                        </a:rPr>
                        <a:t>(</a:t>
                      </a:r>
                      <a:r>
                        <a:rPr lang="zh-TW" sz="1200" kern="2600">
                          <a:effectLst/>
                          <a:latin typeface="標楷體" panose="03000509000000000000" pitchFamily="65" charset="-120"/>
                          <a:ea typeface="標楷體" panose="03000509000000000000" pitchFamily="65" charset="-120"/>
                        </a:rPr>
                        <a:t>菱形</a:t>
                      </a:r>
                      <a:r>
                        <a:rPr lang="en-US" sz="1200" kern="2600">
                          <a:effectLst/>
                          <a:latin typeface="標楷體" panose="03000509000000000000" pitchFamily="65" charset="-120"/>
                          <a:ea typeface="標楷體" panose="03000509000000000000" pitchFamily="65" charset="-120"/>
                        </a:rPr>
                        <a:t>)</a:t>
                      </a:r>
                      <a:endParaRPr lang="zh-TW" sz="1200" kern="2600">
                        <a:effectLst/>
                        <a:latin typeface="標楷體" panose="03000509000000000000" pitchFamily="65" charset="-120"/>
                        <a:ea typeface="標楷體" panose="03000509000000000000" pitchFamily="65" charset="-120"/>
                      </a:endParaRPr>
                    </a:p>
                  </a:txBody>
                  <a:tcPr marL="68580" marR="68580" marT="0" marB="0"/>
                </a:tc>
                <a:extLst>
                  <a:ext uri="{0D108BD9-81ED-4DB2-BD59-A6C34878D82A}">
                    <a16:rowId xmlns:a16="http://schemas.microsoft.com/office/drawing/2014/main" val="2603488995"/>
                  </a:ext>
                </a:extLst>
              </a:tr>
              <a:tr h="0">
                <a:tc>
                  <a:txBody>
                    <a:bodyPr/>
                    <a:lstStyle/>
                    <a:p>
                      <a:pPr algn="ctr">
                        <a:lnSpc>
                          <a:spcPct val="150000"/>
                        </a:lnSpc>
                        <a:spcAft>
                          <a:spcPts val="0"/>
                        </a:spcAft>
                      </a:pPr>
                      <a:r>
                        <a:rPr lang="en-US" sz="1200" kern="2600" dirty="0">
                          <a:effectLst/>
                          <a:latin typeface="Times New Roman" panose="02020603050405020304" pitchFamily="18" charset="0"/>
                          <a:cs typeface="Times New Roman" panose="02020603050405020304" pitchFamily="18" charset="0"/>
                        </a:rPr>
                        <a:t>&lt;0.25</a:t>
                      </a:r>
                      <a:endParaRPr lang="zh-TW" sz="12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kern="2600" dirty="0" smtClean="0">
                          <a:effectLst/>
                          <a:latin typeface="Times New Roman" panose="02020603050405020304" pitchFamily="18" charset="0"/>
                          <a:cs typeface="Times New Roman" panose="02020603050405020304" pitchFamily="18" charset="0"/>
                        </a:rPr>
                        <a:t>4</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sz="1200" kern="26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200" kern="2600" dirty="0" smtClean="0">
                          <a:effectLst/>
                          <a:latin typeface="Times New Roman" panose="02020603050405020304" pitchFamily="18" charset="0"/>
                          <a:cs typeface="Times New Roman" panose="02020603050405020304" pitchFamily="18" charset="0"/>
                        </a:rPr>
                        <a:t>5</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altLang="zh-TW" sz="1200" kern="2600" dirty="0" smtClean="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200" kern="2600" dirty="0" smtClean="0">
                          <a:effectLst/>
                          <a:latin typeface="Times New Roman" panose="02020603050405020304" pitchFamily="18" charset="0"/>
                          <a:cs typeface="Times New Roman" panose="02020603050405020304" pitchFamily="18" charset="0"/>
                        </a:rPr>
                        <a:t>4</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altLang="zh-TW" sz="1200" kern="2600" dirty="0" smtClean="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852446203"/>
                  </a:ext>
                </a:extLst>
              </a:tr>
              <a:tr h="0">
                <a:tc>
                  <a:txBody>
                    <a:bodyPr/>
                    <a:lstStyle/>
                    <a:p>
                      <a:pPr algn="ctr">
                        <a:lnSpc>
                          <a:spcPct val="150000"/>
                        </a:lnSpc>
                        <a:spcAft>
                          <a:spcPts val="0"/>
                        </a:spcAft>
                      </a:pPr>
                      <a:r>
                        <a:rPr lang="en-US" sz="1200" kern="2600">
                          <a:effectLst/>
                          <a:latin typeface="Times New Roman" panose="02020603050405020304" pitchFamily="18" charset="0"/>
                          <a:cs typeface="Times New Roman" panose="02020603050405020304" pitchFamily="18" charset="0"/>
                        </a:rPr>
                        <a:t>0.25~0.5</a:t>
                      </a:r>
                      <a:endParaRPr lang="zh-TW" sz="1200" kern="26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200" kern="2600" dirty="0" smtClean="0">
                          <a:effectLst/>
                          <a:latin typeface="Times New Roman" panose="02020603050405020304" pitchFamily="18" charset="0"/>
                          <a:cs typeface="Times New Roman" panose="02020603050405020304" pitchFamily="18" charset="0"/>
                        </a:rPr>
                        <a:t>7</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altLang="zh-TW" sz="1200" kern="2600" dirty="0" smtClean="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200" kern="2600" dirty="0" smtClean="0">
                          <a:effectLst/>
                          <a:latin typeface="Times New Roman" panose="02020603050405020304" pitchFamily="18" charset="0"/>
                          <a:cs typeface="Times New Roman" panose="02020603050405020304" pitchFamily="18" charset="0"/>
                        </a:rPr>
                        <a:t>11</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altLang="zh-TW" sz="1200" kern="2600" dirty="0" smtClean="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200" kern="2600" dirty="0" smtClean="0">
                          <a:effectLst/>
                          <a:latin typeface="Times New Roman" panose="02020603050405020304" pitchFamily="18" charset="0"/>
                          <a:cs typeface="Times New Roman" panose="02020603050405020304" pitchFamily="18" charset="0"/>
                        </a:rPr>
                        <a:t>13</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altLang="zh-TW" sz="1200" kern="2600" dirty="0" smtClean="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707548330"/>
                  </a:ext>
                </a:extLst>
              </a:tr>
              <a:tr h="0">
                <a:tc>
                  <a:txBody>
                    <a:bodyPr/>
                    <a:lstStyle/>
                    <a:p>
                      <a:pPr algn="ctr">
                        <a:lnSpc>
                          <a:spcPct val="150000"/>
                        </a:lnSpc>
                        <a:spcAft>
                          <a:spcPts val="0"/>
                        </a:spcAft>
                      </a:pPr>
                      <a:r>
                        <a:rPr lang="en-US" sz="1200" kern="2600">
                          <a:effectLst/>
                          <a:latin typeface="Times New Roman" panose="02020603050405020304" pitchFamily="18" charset="0"/>
                          <a:cs typeface="Times New Roman" panose="02020603050405020304" pitchFamily="18" charset="0"/>
                        </a:rPr>
                        <a:t>0.5~0.75</a:t>
                      </a:r>
                      <a:endParaRPr lang="zh-TW" sz="1200" kern="26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200" kern="2600" dirty="0" smtClean="0">
                          <a:effectLst/>
                          <a:latin typeface="Times New Roman" panose="02020603050405020304" pitchFamily="18" charset="0"/>
                          <a:cs typeface="Times New Roman" panose="02020603050405020304" pitchFamily="18" charset="0"/>
                        </a:rPr>
                        <a:t>8</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altLang="zh-TW" sz="1200" kern="2600" dirty="0" smtClean="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200" kern="2600" dirty="0" smtClean="0">
                          <a:effectLst/>
                          <a:latin typeface="Times New Roman" panose="02020603050405020304" pitchFamily="18" charset="0"/>
                          <a:cs typeface="Times New Roman" panose="02020603050405020304" pitchFamily="18" charset="0"/>
                        </a:rPr>
                        <a:t>6</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altLang="zh-TW" sz="1200" kern="2600" dirty="0" smtClean="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200" kern="2600" dirty="0" smtClean="0">
                          <a:effectLst/>
                          <a:latin typeface="Times New Roman" panose="02020603050405020304" pitchFamily="18" charset="0"/>
                          <a:cs typeface="Times New Roman" panose="02020603050405020304" pitchFamily="18" charset="0"/>
                        </a:rPr>
                        <a:t>9</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altLang="zh-TW" sz="1200" kern="2600" dirty="0" smtClean="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477305686"/>
                  </a:ext>
                </a:extLst>
              </a:tr>
              <a:tr h="0">
                <a:tc>
                  <a:txBody>
                    <a:bodyPr/>
                    <a:lstStyle/>
                    <a:p>
                      <a:pPr algn="ctr">
                        <a:lnSpc>
                          <a:spcPct val="150000"/>
                        </a:lnSpc>
                        <a:spcAft>
                          <a:spcPts val="0"/>
                        </a:spcAft>
                      </a:pPr>
                      <a:r>
                        <a:rPr lang="en-US" sz="1200" kern="2600">
                          <a:effectLst/>
                          <a:latin typeface="Times New Roman" panose="02020603050405020304" pitchFamily="18" charset="0"/>
                          <a:cs typeface="Times New Roman" panose="02020603050405020304" pitchFamily="18" charset="0"/>
                        </a:rPr>
                        <a:t>&gt;0.75</a:t>
                      </a:r>
                      <a:endParaRPr lang="zh-TW" sz="1200" kern="26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200" kern="2600" dirty="0" smtClean="0">
                          <a:effectLst/>
                          <a:latin typeface="Times New Roman" panose="02020603050405020304" pitchFamily="18" charset="0"/>
                          <a:cs typeface="Times New Roman" panose="02020603050405020304" pitchFamily="18" charset="0"/>
                        </a:rPr>
                        <a:t>13</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altLang="zh-TW" sz="1200" kern="2600" dirty="0" smtClean="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200" kern="2600" dirty="0" smtClean="0">
                          <a:effectLst/>
                          <a:latin typeface="Times New Roman" panose="02020603050405020304" pitchFamily="18" charset="0"/>
                          <a:cs typeface="Times New Roman" panose="02020603050405020304" pitchFamily="18" charset="0"/>
                        </a:rPr>
                        <a:t>9</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altLang="zh-TW" sz="1200" kern="2600" dirty="0" smtClean="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1200" kern="2600" dirty="0" smtClean="0">
                          <a:effectLst/>
                          <a:latin typeface="Times New Roman" panose="02020603050405020304" pitchFamily="18" charset="0"/>
                          <a:cs typeface="Times New Roman" panose="02020603050405020304" pitchFamily="18" charset="0"/>
                        </a:rPr>
                        <a:t>6</a:t>
                      </a:r>
                      <a:r>
                        <a:rPr lang="zh-TW" altLang="en-US" sz="1200" kern="2600" dirty="0" smtClean="0">
                          <a:effectLst/>
                          <a:latin typeface="標楷體" panose="03000509000000000000" pitchFamily="65" charset="-120"/>
                          <a:ea typeface="標楷體" panose="03000509000000000000" pitchFamily="65" charset="-120"/>
                          <a:cs typeface="Times New Roman" panose="02020603050405020304" pitchFamily="18" charset="0"/>
                        </a:rPr>
                        <a:t>顆</a:t>
                      </a:r>
                      <a:endParaRPr lang="zh-TW" altLang="zh-TW" sz="1200" kern="2600" dirty="0" smtClean="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6833252"/>
                  </a:ext>
                </a:extLst>
              </a:tr>
            </a:tbl>
          </a:graphicData>
        </a:graphic>
      </p:graphicFrame>
      <p:sp>
        <p:nvSpPr>
          <p:cNvPr id="9" name="文字方塊 8"/>
          <p:cNvSpPr txBox="1"/>
          <p:nvPr/>
        </p:nvSpPr>
        <p:spPr>
          <a:xfrm>
            <a:off x="1518758" y="5131761"/>
            <a:ext cx="1126821"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長方擺放</a:t>
            </a:r>
            <a:endParaRPr lang="zh-TW" altLang="en-US" dirty="0">
              <a:latin typeface="標楷體" panose="03000509000000000000" pitchFamily="65" charset="-120"/>
              <a:ea typeface="標楷體" panose="03000509000000000000" pitchFamily="65" charset="-120"/>
            </a:endParaRPr>
          </a:p>
        </p:txBody>
      </p:sp>
      <p:sp>
        <p:nvSpPr>
          <p:cNvPr id="10" name="文字方塊 9"/>
          <p:cNvSpPr txBox="1"/>
          <p:nvPr/>
        </p:nvSpPr>
        <p:spPr>
          <a:xfrm>
            <a:off x="5496205" y="5151626"/>
            <a:ext cx="1611709" cy="369332"/>
          </a:xfrm>
          <a:prstGeom prst="rect">
            <a:avLst/>
          </a:prstGeom>
          <a:noFill/>
        </p:spPr>
        <p:txBody>
          <a:bodyPr wrap="square" rtlCol="0">
            <a:spAutoFit/>
          </a:bodyPr>
          <a:lstStyle/>
          <a:p>
            <a:r>
              <a:rPr lang="zh-TW" altLang="en-US">
                <a:latin typeface="標楷體" panose="03000509000000000000" pitchFamily="65" charset="-120"/>
                <a:ea typeface="標楷體" panose="03000509000000000000" pitchFamily="65" charset="-120"/>
              </a:rPr>
              <a:t>平行四邊</a:t>
            </a:r>
            <a:r>
              <a:rPr lang="zh-TW" altLang="en-US" smtClean="0">
                <a:latin typeface="標楷體" panose="03000509000000000000" pitchFamily="65" charset="-120"/>
                <a:ea typeface="標楷體" panose="03000509000000000000" pitchFamily="65" charset="-120"/>
              </a:rPr>
              <a:t>擺放</a:t>
            </a:r>
            <a:endParaRPr lang="zh-TW" altLang="en-US" dirty="0">
              <a:latin typeface="標楷體" panose="03000509000000000000" pitchFamily="65" charset="-120"/>
              <a:ea typeface="標楷體" panose="03000509000000000000" pitchFamily="65" charset="-120"/>
            </a:endParaRPr>
          </a:p>
        </p:txBody>
      </p:sp>
      <p:sp>
        <p:nvSpPr>
          <p:cNvPr id="11" name="文字方塊 10"/>
          <p:cNvSpPr txBox="1"/>
          <p:nvPr/>
        </p:nvSpPr>
        <p:spPr>
          <a:xfrm>
            <a:off x="9241401" y="5171491"/>
            <a:ext cx="1611709"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菱形</a:t>
            </a:r>
            <a:r>
              <a:rPr lang="zh-TW" altLang="en-US" dirty="0" smtClean="0">
                <a:latin typeface="標楷體" panose="03000509000000000000" pitchFamily="65" charset="-120"/>
                <a:ea typeface="標楷體" panose="03000509000000000000" pitchFamily="65" charset="-120"/>
              </a:rPr>
              <a:t>擺放</a:t>
            </a:r>
            <a:endParaRPr lang="zh-TW" altLang="en-US" dirty="0">
              <a:latin typeface="標楷體" panose="03000509000000000000" pitchFamily="65" charset="-120"/>
              <a:ea typeface="標楷體" panose="03000509000000000000" pitchFamily="65" charset="-120"/>
            </a:endParaRPr>
          </a:p>
        </p:txBody>
      </p:sp>
      <p:sp>
        <p:nvSpPr>
          <p:cNvPr id="12" name="橢圓 11"/>
          <p:cNvSpPr/>
          <p:nvPr/>
        </p:nvSpPr>
        <p:spPr>
          <a:xfrm>
            <a:off x="10059110" y="859297"/>
            <a:ext cx="1234472" cy="1234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smtClean="0">
                <a:solidFill>
                  <a:schemeClr val="tx1"/>
                </a:solidFill>
                <a:latin typeface="標楷體" panose="03000509000000000000" pitchFamily="65" charset="-120"/>
                <a:ea typeface="標楷體" panose="03000509000000000000" pitchFamily="65" charset="-120"/>
              </a:rPr>
              <a:t>表面</a:t>
            </a:r>
            <a:r>
              <a:rPr lang="zh-TW" altLang="en-US" sz="1600" dirty="0">
                <a:solidFill>
                  <a:schemeClr val="tx1"/>
                </a:solidFill>
                <a:latin typeface="標楷體" panose="03000509000000000000" pitchFamily="65" charset="-120"/>
                <a:ea typeface="標楷體" panose="03000509000000000000" pitchFamily="65" charset="-120"/>
              </a:rPr>
              <a:t>進入點位置</a:t>
            </a:r>
            <a:endParaRPr lang="en-US" altLang="zh-TW" sz="1600" dirty="0">
              <a:solidFill>
                <a:schemeClr val="tx1"/>
              </a:solidFill>
              <a:latin typeface="標楷體" panose="03000509000000000000" pitchFamily="65" charset="-120"/>
              <a:ea typeface="標楷體" panose="03000509000000000000" pitchFamily="65" charset="-120"/>
            </a:endParaRPr>
          </a:p>
        </p:txBody>
      </p:sp>
      <p:sp>
        <p:nvSpPr>
          <p:cNvPr id="13" name="橢圓 12"/>
          <p:cNvSpPr/>
          <p:nvPr/>
        </p:nvSpPr>
        <p:spPr>
          <a:xfrm>
            <a:off x="9047287" y="859297"/>
            <a:ext cx="1234472" cy="1234024"/>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smtClean="0">
                <a:solidFill>
                  <a:schemeClr val="tx1"/>
                </a:solidFill>
                <a:latin typeface="標楷體" panose="03000509000000000000" pitchFamily="65" charset="-120"/>
                <a:ea typeface="標楷體" panose="03000509000000000000" pitchFamily="65" charset="-120"/>
              </a:rPr>
              <a:t>光學</a:t>
            </a:r>
            <a:r>
              <a:rPr lang="zh-TW" altLang="en-US" sz="1600" dirty="0">
                <a:solidFill>
                  <a:schemeClr val="tx1"/>
                </a:solidFill>
                <a:latin typeface="標楷體" panose="03000509000000000000" pitchFamily="65" charset="-120"/>
                <a:ea typeface="標楷體" panose="03000509000000000000" pitchFamily="65" charset="-120"/>
              </a:rPr>
              <a:t>標記</a:t>
            </a:r>
            <a:r>
              <a:rPr lang="zh-TW" altLang="en-US" sz="1600" dirty="0" smtClean="0">
                <a:solidFill>
                  <a:schemeClr val="tx1"/>
                </a:solidFill>
                <a:latin typeface="標楷體" panose="03000509000000000000" pitchFamily="65" charset="-120"/>
                <a:ea typeface="標楷體" panose="03000509000000000000" pitchFamily="65" charset="-120"/>
              </a:rPr>
              <a:t>數量</a:t>
            </a:r>
            <a:endParaRPr lang="zh-TW" altLang="en-US" sz="1600" dirty="0">
              <a:solidFill>
                <a:schemeClr val="tx1"/>
              </a:solidFill>
            </a:endParaRPr>
          </a:p>
        </p:txBody>
      </p:sp>
      <p:sp>
        <p:nvSpPr>
          <p:cNvPr id="14" name="橢圓 13"/>
          <p:cNvSpPr/>
          <p:nvPr/>
        </p:nvSpPr>
        <p:spPr>
          <a:xfrm>
            <a:off x="9457246" y="-9826"/>
            <a:ext cx="1234024" cy="1234472"/>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TW" altLang="en-US" sz="1600" dirty="0">
                <a:solidFill>
                  <a:schemeClr val="tx1"/>
                </a:solidFill>
                <a:latin typeface="標楷體" panose="03000509000000000000" pitchFamily="65" charset="-120"/>
                <a:ea typeface="標楷體" panose="03000509000000000000" pitchFamily="65" charset="-120"/>
              </a:rPr>
              <a:t>光學標記</a:t>
            </a:r>
            <a:r>
              <a:rPr lang="zh-TW" altLang="en-US" sz="1600" dirty="0" smtClean="0">
                <a:solidFill>
                  <a:schemeClr val="tx1"/>
                </a:solidFill>
                <a:latin typeface="標楷體" panose="03000509000000000000" pitchFamily="65" charset="-120"/>
                <a:ea typeface="標楷體" panose="03000509000000000000" pitchFamily="65" charset="-120"/>
              </a:rPr>
              <a:t>擺設</a:t>
            </a:r>
            <a:endParaRPr lang="zh-TW" altLang="en-US" sz="1600" dirty="0">
              <a:solidFill>
                <a:schemeClr val="tx1"/>
              </a:solidFill>
            </a:endParaRPr>
          </a:p>
        </p:txBody>
      </p:sp>
    </p:spTree>
    <p:extLst>
      <p:ext uri="{BB962C8B-B14F-4D97-AF65-F5344CB8AC3E}">
        <p14:creationId xmlns:p14="http://schemas.microsoft.com/office/powerpoint/2010/main" val="41453362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擺放方式與</a:t>
            </a:r>
            <a:r>
              <a:rPr lang="zh-TW" altLang="en-US" dirty="0" smtClean="0">
                <a:latin typeface="標楷體" panose="03000509000000000000" pitchFamily="65" charset="-120"/>
                <a:ea typeface="標楷體" panose="03000509000000000000" pitchFamily="65" charset="-120"/>
              </a:rPr>
              <a:t>表進入</a:t>
            </a:r>
            <a:r>
              <a:rPr lang="zh-TW" altLang="en-US" dirty="0">
                <a:latin typeface="標楷體" panose="03000509000000000000" pitchFamily="65" charset="-120"/>
                <a:ea typeface="標楷體" panose="03000509000000000000" pitchFamily="65" charset="-120"/>
              </a:rPr>
              <a:t>點</a:t>
            </a:r>
            <a:endParaRPr lang="zh-TW" altLang="en-US" dirty="0"/>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47</a:t>
            </a:fld>
            <a:endParaRPr lang="zh-TW" altLang="en-US"/>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a:xfrm>
                <a:off x="1202144" y="1905000"/>
                <a:ext cx="4890420" cy="3569075"/>
              </a:xfrm>
            </p:spPr>
            <p:txBody>
              <a:bodyPr>
                <a:normAutofit/>
              </a:bodyPr>
              <a:lstStyle/>
              <a:p>
                <a:r>
                  <a:rPr lang="zh-TW" altLang="en-US" dirty="0" smtClean="0">
                    <a:latin typeface="標楷體" panose="03000509000000000000" pitchFamily="65" charset="-120"/>
                    <a:ea typeface="標楷體" panose="03000509000000000000" pitchFamily="65" charset="-120"/>
                  </a:rPr>
                  <a:t>透過菱形擺放方式分析</a:t>
                </a:r>
                <a:endParaRPr lang="en-US" altLang="zh-TW" dirty="0">
                  <a:latin typeface="標楷體" panose="03000509000000000000" pitchFamily="65" charset="-120"/>
                  <a:ea typeface="標楷體" panose="03000509000000000000" pitchFamily="65" charset="-120"/>
                </a:endParaRPr>
              </a:p>
              <a:p>
                <a:pPr marL="0" indent="0">
                  <a:buNone/>
                </a:pPr>
                <a:r>
                  <a:rPr lang="en-US" altLang="zh-TW" dirty="0" smtClean="0">
                    <a:latin typeface="標楷體" panose="03000509000000000000" pitchFamily="65" charset="-120"/>
                    <a:ea typeface="標楷體" panose="03000509000000000000" pitchFamily="65" charset="-120"/>
                  </a:rPr>
                  <a:t>1.</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Affine</a:t>
                </a:r>
                <a:r>
                  <a:rPr lang="zh-TW" altLang="en-US" dirty="0" smtClean="0">
                    <a:latin typeface="標楷體" panose="03000509000000000000" pitchFamily="65" charset="-120"/>
                    <a:ea typeface="標楷體" panose="03000509000000000000" pitchFamily="65" charset="-120"/>
                  </a:rPr>
                  <a:t>的誤差越小，估測越準</a:t>
                </a:r>
                <a:endParaRPr lang="en-US" altLang="zh-TW" dirty="0" smtClean="0">
                  <a:latin typeface="標楷體" panose="03000509000000000000" pitchFamily="65" charset="-120"/>
                  <a:ea typeface="標楷體" panose="03000509000000000000" pitchFamily="65" charset="-120"/>
                </a:endParaRPr>
              </a:p>
              <a:p>
                <a:pPr marL="0" indent="0">
                  <a:buNone/>
                </a:pPr>
                <a:r>
                  <a:rPr lang="en-US" altLang="zh-TW" dirty="0" smtClean="0">
                    <a:latin typeface="標楷體" panose="03000509000000000000" pitchFamily="65" charset="-120"/>
                    <a:ea typeface="標楷體" panose="03000509000000000000" pitchFamily="65" charset="-120"/>
                  </a:rPr>
                  <a:t>2.</a:t>
                </a:r>
                <a:r>
                  <a:rPr lang="zh-TW" altLang="en-US" dirty="0" smtClean="0">
                    <a:latin typeface="標楷體" panose="03000509000000000000" pitchFamily="65" charset="-120"/>
                    <a:ea typeface="標楷體" panose="03000509000000000000" pitchFamily="65" charset="-120"/>
                  </a:rPr>
                  <a:t>銳角三角形估測效果越好，最大角</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&lt;</a:t>
                </a:r>
                <a14:m>
                  <m:oMath xmlns:m="http://schemas.openxmlformats.org/officeDocument/2006/math">
                    <m:sSup>
                      <m:sSupPr>
                        <m:ctrlPr>
                          <a:rPr lang="en-US" altLang="zh-TW" i="1">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b="0" i="1" smtClean="0">
                            <a:latin typeface="Cambria Math" panose="02040503050406030204" pitchFamily="18" charset="0"/>
                            <a:ea typeface="標楷體" panose="03000509000000000000" pitchFamily="65" charset="-120"/>
                            <a:cs typeface="Times New Roman" panose="02020603050405020304" pitchFamily="18" charset="0"/>
                          </a:rPr>
                          <m:t>70</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up>
                    </m:sSup>
                  </m:oMath>
                </a14:m>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 鈍角</a:t>
                </a:r>
                <a:r>
                  <a:rPr lang="zh-TW" altLang="en-US" dirty="0">
                    <a:latin typeface="標楷體" panose="03000509000000000000" pitchFamily="65" charset="-120"/>
                    <a:ea typeface="標楷體" panose="03000509000000000000" pitchFamily="65" charset="-120"/>
                  </a:rPr>
                  <a:t>三角形估測</a:t>
                </a:r>
                <a:r>
                  <a:rPr lang="zh-TW" altLang="en-US" dirty="0" smtClean="0">
                    <a:latin typeface="標楷體" panose="03000509000000000000" pitchFamily="65" charset="-120"/>
                    <a:ea typeface="標楷體" panose="03000509000000000000" pitchFamily="65" charset="-120"/>
                  </a:rPr>
                  <a:t>效果</a:t>
                </a:r>
                <a:r>
                  <a:rPr lang="zh-TW" altLang="en-US" dirty="0">
                    <a:latin typeface="標楷體" panose="03000509000000000000" pitchFamily="65" charset="-120"/>
                    <a:ea typeface="標楷體" panose="03000509000000000000" pitchFamily="65" charset="-120"/>
                  </a:rPr>
                  <a:t>較</a:t>
                </a:r>
                <a:r>
                  <a:rPr lang="zh-TW" altLang="en-US" dirty="0" smtClean="0">
                    <a:latin typeface="標楷體" panose="03000509000000000000" pitchFamily="65" charset="-120"/>
                    <a:ea typeface="標楷體" panose="03000509000000000000" pitchFamily="65" charset="-120"/>
                  </a:rPr>
                  <a:t>差</a:t>
                </a:r>
                <a:endParaRPr lang="en-US" altLang="zh-TW" dirty="0" smtClean="0">
                  <a:latin typeface="標楷體" panose="03000509000000000000" pitchFamily="65" charset="-120"/>
                  <a:ea typeface="標楷體" panose="03000509000000000000" pitchFamily="65" charset="-120"/>
                </a:endParaRPr>
              </a:p>
              <a:p>
                <a:pPr marL="0" indent="0">
                  <a:buNone/>
                </a:pPr>
                <a:r>
                  <a:rPr lang="en-US" altLang="zh-TW" dirty="0" smtClean="0">
                    <a:latin typeface="標楷體" panose="03000509000000000000" pitchFamily="65" charset="-120"/>
                    <a:ea typeface="標楷體" panose="03000509000000000000" pitchFamily="65" charset="-120"/>
                  </a:rPr>
                  <a:t>3.</a:t>
                </a:r>
                <a:r>
                  <a:rPr lang="zh-TW" altLang="en-US" dirty="0" smtClean="0">
                    <a:latin typeface="標楷體" panose="03000509000000000000" pitchFamily="65" charset="-120"/>
                    <a:ea typeface="標楷體" panose="03000509000000000000" pitchFamily="65" charset="-120"/>
                  </a:rPr>
                  <a:t>三角形面積</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&lt;</a:t>
                </a:r>
                <a14:m>
                  <m:oMath xmlns:m="http://schemas.openxmlformats.org/officeDocument/2006/math">
                    <m:sSup>
                      <m:sSupPr>
                        <m:ctrlPr>
                          <a:rPr lang="en-US" altLang="zh-TW" i="1">
                            <a:latin typeface="Cambria Math" panose="02040503050406030204" pitchFamily="18" charset="0"/>
                          </a:rPr>
                        </m:ctrlPr>
                      </m:sSupPr>
                      <m:e>
                        <m:r>
                          <m:rPr>
                            <m:nor/>
                          </m:rPr>
                          <a:rPr lang="en-US" altLang="zh-TW" dirty="0">
                            <a:latin typeface="Times New Roman" panose="02020603050405020304" pitchFamily="18" charset="0"/>
                            <a:cs typeface="Times New Roman" panose="02020603050405020304" pitchFamily="18" charset="0"/>
                          </a:rPr>
                          <m:t>2</m:t>
                        </m:r>
                        <m:r>
                          <m:rPr>
                            <m:nor/>
                          </m:rPr>
                          <a:rPr lang="en-US" altLang="zh-TW" b="0" i="0" dirty="0" smtClean="0">
                            <a:latin typeface="Times New Roman" panose="02020603050405020304" pitchFamily="18" charset="0"/>
                            <a:cs typeface="Times New Roman" panose="02020603050405020304" pitchFamily="18" charset="0"/>
                          </a:rPr>
                          <m:t>700</m:t>
                        </m:r>
                        <m:r>
                          <m:rPr>
                            <m:nor/>
                          </m:rPr>
                          <a:rPr lang="en-US" altLang="zh-TW" dirty="0">
                            <a:latin typeface="Times New Roman" panose="02020603050405020304" pitchFamily="18" charset="0"/>
                            <a:cs typeface="Times New Roman" panose="02020603050405020304" pitchFamily="18" charset="0"/>
                          </a:rPr>
                          <m:t>mm</m:t>
                        </m:r>
                      </m:e>
                      <m:sup>
                        <m:r>
                          <a:rPr lang="en-US" altLang="zh-TW" i="1">
                            <a:latin typeface="Cambria Math" panose="02040503050406030204" pitchFamily="18" charset="0"/>
                          </a:rPr>
                          <m:t>2</m:t>
                        </m:r>
                      </m:sup>
                    </m:sSup>
                  </m:oMath>
                </a14:m>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en-US" altLang="zh-TW" dirty="0" smtClean="0">
                    <a:latin typeface="標楷體" panose="03000509000000000000" pitchFamily="65" charset="-120"/>
                    <a:ea typeface="標楷體" panose="03000509000000000000" pitchFamily="65" charset="-120"/>
                  </a:rPr>
                  <a:t>4.</a:t>
                </a:r>
                <a:r>
                  <a:rPr lang="zh-TW" altLang="en-US" dirty="0" smtClean="0">
                    <a:latin typeface="標楷體" panose="03000509000000000000" pitchFamily="65" charset="-120"/>
                    <a:ea typeface="標楷體" panose="03000509000000000000" pitchFamily="65" charset="-120"/>
                  </a:rPr>
                  <a:t>左右上下對稱的擺放估測較準</a:t>
                </a:r>
                <a:endParaRPr lang="en-US" altLang="zh-TW" dirty="0" smtClean="0">
                  <a:latin typeface="標楷體" panose="03000509000000000000" pitchFamily="65" charset="-120"/>
                  <a:ea typeface="標楷體" panose="03000509000000000000" pitchFamily="65" charset="-120"/>
                </a:endParaRPr>
              </a:p>
              <a:p>
                <a:pPr marL="0" indent="0">
                  <a:buNone/>
                </a:pPr>
                <a:endParaRPr lang="zh-TW" altLang="en-US" dirty="0"/>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xfrm>
                <a:off x="1202144" y="1905000"/>
                <a:ext cx="4890420" cy="3569075"/>
              </a:xfrm>
              <a:blipFill>
                <a:blip r:embed="rId2"/>
                <a:stretch>
                  <a:fillRect l="-998" t="-855"/>
                </a:stretch>
              </a:blipFill>
            </p:spPr>
            <p:txBody>
              <a:bodyPr/>
              <a:lstStyle/>
              <a:p>
                <a:r>
                  <a:rPr lang="zh-TW" altLang="en-US">
                    <a:noFill/>
                  </a:rPr>
                  <a:t> </a:t>
                </a:r>
              </a:p>
            </p:txBody>
          </p:sp>
        </mc:Fallback>
      </mc:AlternateContent>
      <p:pic>
        <p:nvPicPr>
          <p:cNvPr id="7" name="內容版面配置區 3"/>
          <p:cNvPicPr>
            <a:picLocks/>
          </p:cNvPicPr>
          <p:nvPr/>
        </p:nvPicPr>
        <p:blipFill>
          <a:blip r:embed="rId3"/>
          <a:stretch>
            <a:fillRect/>
          </a:stretch>
        </p:blipFill>
        <p:spPr>
          <a:xfrm>
            <a:off x="7151023" y="395808"/>
            <a:ext cx="4261658" cy="2490843"/>
          </a:xfrm>
          <a:prstGeom prst="rect">
            <a:avLst/>
          </a:prstGeom>
        </p:spPr>
      </p:pic>
      <p:sp>
        <p:nvSpPr>
          <p:cNvPr id="9" name="文字方塊 8"/>
          <p:cNvSpPr txBox="1"/>
          <p:nvPr/>
        </p:nvSpPr>
        <p:spPr>
          <a:xfrm>
            <a:off x="7343740" y="2875990"/>
            <a:ext cx="3876223" cy="338554"/>
          </a:xfrm>
          <a:prstGeom prst="rect">
            <a:avLst/>
          </a:prstGeom>
          <a:noFill/>
        </p:spPr>
        <p:txBody>
          <a:bodyPr wrap="square" rtlCol="0">
            <a:spAutoFit/>
          </a:bodyPr>
          <a:lstStyle/>
          <a:p>
            <a:r>
              <a:rPr lang="zh-TW" altLang="en-US" sz="1600" dirty="0" smtClean="0">
                <a:latin typeface="標楷體" panose="03000509000000000000" pitchFamily="65" charset="-120"/>
                <a:ea typeface="標楷體" panose="03000509000000000000" pitchFamily="65" charset="-120"/>
              </a:rPr>
              <a:t>深綠色為</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affine</a:t>
            </a:r>
            <a:r>
              <a:rPr lang="zh-TW" altLang="en-US" sz="1600" dirty="0" smtClean="0">
                <a:latin typeface="標楷體" panose="03000509000000000000" pitchFamily="65" charset="-120"/>
                <a:ea typeface="標楷體" panose="03000509000000000000" pitchFamily="65" charset="-120"/>
              </a:rPr>
              <a:t>誤差 前綠色為</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deform</a:t>
            </a:r>
            <a:r>
              <a:rPr lang="zh-TW" altLang="en-US" sz="1600" dirty="0" smtClean="0">
                <a:latin typeface="標楷體" panose="03000509000000000000" pitchFamily="65" charset="-120"/>
                <a:ea typeface="標楷體" panose="03000509000000000000" pitchFamily="65" charset="-120"/>
              </a:rPr>
              <a:t>誤差 </a:t>
            </a:r>
            <a:endParaRPr lang="zh-TW" altLang="en-US" sz="1600" dirty="0">
              <a:latin typeface="標楷體" panose="03000509000000000000" pitchFamily="65" charset="-120"/>
              <a:ea typeface="標楷體" panose="03000509000000000000" pitchFamily="65" charset="-120"/>
            </a:endParaRPr>
          </a:p>
        </p:txBody>
      </p:sp>
      <p:pic>
        <p:nvPicPr>
          <p:cNvPr id="5" name="圖片 4"/>
          <p:cNvPicPr>
            <a:picLocks noChangeAspect="1"/>
          </p:cNvPicPr>
          <p:nvPr/>
        </p:nvPicPr>
        <p:blipFill>
          <a:blip r:embed="rId4"/>
          <a:stretch>
            <a:fillRect/>
          </a:stretch>
        </p:blipFill>
        <p:spPr>
          <a:xfrm>
            <a:off x="7502609" y="3173755"/>
            <a:ext cx="3813713" cy="2857096"/>
          </a:xfrm>
          <a:prstGeom prst="rect">
            <a:avLst/>
          </a:prstGeom>
        </p:spPr>
      </p:pic>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1103258286"/>
                  </p:ext>
                </p:extLst>
              </p:nvPr>
            </p:nvGraphicFramePr>
            <p:xfrm>
              <a:off x="809598" y="4411815"/>
              <a:ext cx="6090057" cy="2124520"/>
            </p:xfrm>
            <a:graphic>
              <a:graphicData uri="http://schemas.openxmlformats.org/drawingml/2006/table">
                <a:tbl>
                  <a:tblPr firstRow="1" bandRow="1">
                    <a:tableStyleId>{5C22544A-7EE6-4342-B048-85BDC9FD1C3A}</a:tableStyleId>
                  </a:tblPr>
                  <a:tblGrid>
                    <a:gridCol w="2030019">
                      <a:extLst>
                        <a:ext uri="{9D8B030D-6E8A-4147-A177-3AD203B41FA5}">
                          <a16:colId xmlns:a16="http://schemas.microsoft.com/office/drawing/2014/main" val="1229941192"/>
                        </a:ext>
                      </a:extLst>
                    </a:gridCol>
                    <a:gridCol w="2030019">
                      <a:extLst>
                        <a:ext uri="{9D8B030D-6E8A-4147-A177-3AD203B41FA5}">
                          <a16:colId xmlns:a16="http://schemas.microsoft.com/office/drawing/2014/main" val="1371729889"/>
                        </a:ext>
                      </a:extLst>
                    </a:gridCol>
                    <a:gridCol w="2030019">
                      <a:extLst>
                        <a:ext uri="{9D8B030D-6E8A-4147-A177-3AD203B41FA5}">
                          <a16:colId xmlns:a16="http://schemas.microsoft.com/office/drawing/2014/main" val="3986226987"/>
                        </a:ext>
                      </a:extLst>
                    </a:gridCol>
                  </a:tblGrid>
                  <a:tr h="370840">
                    <a:tc>
                      <a:txBody>
                        <a:bodyPr/>
                        <a:lstStyle/>
                        <a:p>
                          <a:endParaRPr lang="zh-TW"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左三角形</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右三角形</a:t>
                          </a:r>
                        </a:p>
                      </a:txBody>
                      <a:tcPr anchor="ctr"/>
                    </a:tc>
                    <a:extLst>
                      <a:ext uri="{0D108BD9-81ED-4DB2-BD59-A6C34878D82A}">
                        <a16:rowId xmlns:a16="http://schemas.microsoft.com/office/drawing/2014/main" val="4117999107"/>
                      </a:ext>
                    </a:extLst>
                  </a:tr>
                  <a:tr h="370840">
                    <a:tc>
                      <a:txBody>
                        <a:bodyPr/>
                        <a:lstStyle/>
                        <a:p>
                          <a:pPr algn="ctr"/>
                          <a:r>
                            <a:rPr lang="zh-TW" altLang="en-US" dirty="0" smtClean="0">
                              <a:latin typeface="標楷體" panose="03000509000000000000" pitchFamily="65" charset="-120"/>
                              <a:ea typeface="標楷體" panose="03000509000000000000" pitchFamily="65" charset="-120"/>
                            </a:rPr>
                            <a:t>面積</a:t>
                          </a:r>
                          <a:endParaRPr lang="zh-TW" altLang="en-US" dirty="0"/>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m:rPr>
                                        <m:nor/>
                                      </m:rPr>
                                      <a:rPr lang="en-US" altLang="zh-TW" b="0" i="0" smtClean="0">
                                        <a:latin typeface="Cambria Math" panose="02040503050406030204" pitchFamily="18" charset="0"/>
                                      </a:rPr>
                                      <m:t>3307</m:t>
                                    </m:r>
                                    <m:r>
                                      <m:rPr>
                                        <m:nor/>
                                      </m:rPr>
                                      <a:rPr lang="en-US" altLang="zh-TW" dirty="0" smtClean="0">
                                        <a:latin typeface="Times New Roman" panose="02020603050405020304" pitchFamily="18" charset="0"/>
                                        <a:cs typeface="Times New Roman" panose="02020603050405020304" pitchFamily="18" charset="0"/>
                                      </a:rPr>
                                      <m:t>mm</m:t>
                                    </m:r>
                                  </m:e>
                                  <m:sup>
                                    <m:r>
                                      <a:rPr lang="en-US" altLang="zh-TW" b="0" i="1" smtClean="0">
                                        <a:latin typeface="Cambria Math" panose="02040503050406030204" pitchFamily="18" charset="0"/>
                                      </a:rPr>
                                      <m:t>2</m:t>
                                    </m:r>
                                  </m:sup>
                                </m:sSup>
                              </m:oMath>
                            </m:oMathPara>
                          </a14:m>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i="1" smtClean="0">
                                        <a:latin typeface="Cambria Math" panose="02040503050406030204" pitchFamily="18" charset="0"/>
                                      </a:rPr>
                                      <m:t>2358</m:t>
                                    </m:r>
                                    <m:r>
                                      <m:rPr>
                                        <m:nor/>
                                      </m:rPr>
                                      <a:rPr lang="en-US" altLang="zh-TW" dirty="0" smtClean="0">
                                        <a:latin typeface="Times New Roman" panose="02020603050405020304" pitchFamily="18" charset="0"/>
                                        <a:cs typeface="Times New Roman" panose="02020603050405020304" pitchFamily="18" charset="0"/>
                                      </a:rPr>
                                      <m:t>.4</m:t>
                                    </m:r>
                                    <m:r>
                                      <m:rPr>
                                        <m:nor/>
                                      </m:rPr>
                                      <a:rPr lang="en-US" altLang="zh-TW" dirty="0" smtClean="0">
                                        <a:latin typeface="Times New Roman" panose="02020603050405020304" pitchFamily="18" charset="0"/>
                                        <a:cs typeface="Times New Roman" panose="02020603050405020304" pitchFamily="18" charset="0"/>
                                      </a:rPr>
                                      <m:t>mm</m:t>
                                    </m:r>
                                  </m:e>
                                  <m:sup>
                                    <m:r>
                                      <a:rPr lang="en-US" altLang="zh-TW" b="0" i="1" smtClean="0">
                                        <a:latin typeface="Cambria Math" panose="02040503050406030204" pitchFamily="18" charset="0"/>
                                      </a:rPr>
                                      <m:t>2</m:t>
                                    </m:r>
                                  </m:sup>
                                </m:sSup>
                              </m:oMath>
                            </m:oMathPara>
                          </a14:m>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91437631"/>
                      </a:ext>
                    </a:extLst>
                  </a:tr>
                  <a:tr h="370840">
                    <a:tc>
                      <a:txBody>
                        <a:bodyPr/>
                        <a:lstStyle/>
                        <a:p>
                          <a:pPr algn="ctr"/>
                          <a:r>
                            <a:rPr lang="zh-TW" altLang="en-US" dirty="0" smtClean="0">
                              <a:latin typeface="標楷體" panose="03000509000000000000" pitchFamily="65" charset="-120"/>
                              <a:ea typeface="標楷體" panose="03000509000000000000" pitchFamily="65" charset="-120"/>
                            </a:rPr>
                            <a:t>最大內角度數 </a:t>
                          </a:r>
                          <a:endParaRPr lang="zh-TW" altLang="en-US" dirty="0"/>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sz="1800" b="0" i="1" kern="1200" smtClean="0">
                                        <a:effectLst/>
                                        <a:latin typeface="Cambria Math" panose="02040503050406030204" pitchFamily="18" charset="0"/>
                                        <a:ea typeface="標楷體" panose="03000509000000000000" pitchFamily="65" charset="-120"/>
                                        <a:cs typeface="Times New Roman" panose="02020603050405020304" pitchFamily="18" charset="0"/>
                                      </a:rPr>
                                      <m:t>75</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altLang="en-US" dirty="0"/>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sz="1800" b="0" i="1" kern="1200" smtClean="0">
                                        <a:effectLst/>
                                        <a:latin typeface="Cambria Math" panose="02040503050406030204" pitchFamily="18" charset="0"/>
                                        <a:ea typeface="標楷體" panose="03000509000000000000" pitchFamily="65" charset="-120"/>
                                        <a:cs typeface="Times New Roman" panose="02020603050405020304" pitchFamily="18" charset="0"/>
                                      </a:rPr>
                                      <m:t>68</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altLang="en-US" dirty="0"/>
                        </a:p>
                      </a:txBody>
                      <a:tcPr anchor="ctr"/>
                    </a:tc>
                    <a:extLst>
                      <a:ext uri="{0D108BD9-81ED-4DB2-BD59-A6C34878D82A}">
                        <a16:rowId xmlns:a16="http://schemas.microsoft.com/office/drawing/2014/main" val="2287748960"/>
                      </a:ext>
                    </a:extLst>
                  </a:tr>
                  <a:tr h="370840">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affine</a:t>
                          </a:r>
                          <a:r>
                            <a:rPr lang="zh-TW" altLang="en-US" dirty="0" smtClean="0">
                              <a:latin typeface="標楷體" panose="03000509000000000000" pitchFamily="65" charset="-120"/>
                              <a:ea typeface="標楷體" panose="03000509000000000000" pitchFamily="65" charset="-120"/>
                            </a:rPr>
                            <a:t>誤差 </a:t>
                          </a:r>
                          <a:endParaRPr lang="zh-TW" altLang="en-US" dirty="0"/>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0.78mm</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0.5mm</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948667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Affine+deformation</a:t>
                          </a:r>
                          <a:r>
                            <a:rPr lang="zh-TW" altLang="en-US" dirty="0" smtClean="0">
                              <a:latin typeface="標楷體" panose="03000509000000000000" pitchFamily="65" charset="-120"/>
                              <a:ea typeface="標楷體" panose="03000509000000000000" pitchFamily="65" charset="-120"/>
                            </a:rPr>
                            <a:t>誤差</a:t>
                          </a:r>
                          <a:endParaRPr lang="en-US" altLang="zh-TW" dirty="0" smtClean="0">
                            <a:latin typeface="標楷體" panose="03000509000000000000" pitchFamily="65" charset="-120"/>
                            <a:ea typeface="標楷體" panose="03000509000000000000" pitchFamily="65" charset="-12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0.63mm</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0.32mm</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60888389"/>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1103258286"/>
                  </p:ext>
                </p:extLst>
              </p:nvPr>
            </p:nvGraphicFramePr>
            <p:xfrm>
              <a:off x="809598" y="4411815"/>
              <a:ext cx="6090057" cy="2124520"/>
            </p:xfrm>
            <a:graphic>
              <a:graphicData uri="http://schemas.openxmlformats.org/drawingml/2006/table">
                <a:tbl>
                  <a:tblPr firstRow="1" bandRow="1">
                    <a:tableStyleId>{5C22544A-7EE6-4342-B048-85BDC9FD1C3A}</a:tableStyleId>
                  </a:tblPr>
                  <a:tblGrid>
                    <a:gridCol w="2030019">
                      <a:extLst>
                        <a:ext uri="{9D8B030D-6E8A-4147-A177-3AD203B41FA5}">
                          <a16:colId xmlns:a16="http://schemas.microsoft.com/office/drawing/2014/main" val="1229941192"/>
                        </a:ext>
                      </a:extLst>
                    </a:gridCol>
                    <a:gridCol w="2030019">
                      <a:extLst>
                        <a:ext uri="{9D8B030D-6E8A-4147-A177-3AD203B41FA5}">
                          <a16:colId xmlns:a16="http://schemas.microsoft.com/office/drawing/2014/main" val="1371729889"/>
                        </a:ext>
                      </a:extLst>
                    </a:gridCol>
                    <a:gridCol w="2030019">
                      <a:extLst>
                        <a:ext uri="{9D8B030D-6E8A-4147-A177-3AD203B41FA5}">
                          <a16:colId xmlns:a16="http://schemas.microsoft.com/office/drawing/2014/main" val="3986226987"/>
                        </a:ext>
                      </a:extLst>
                    </a:gridCol>
                  </a:tblGrid>
                  <a:tr h="370840">
                    <a:tc>
                      <a:txBody>
                        <a:bodyPr/>
                        <a:lstStyle/>
                        <a:p>
                          <a:endParaRPr lang="zh-TW"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左三角形</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右三角形</a:t>
                          </a:r>
                        </a:p>
                      </a:txBody>
                      <a:tcPr anchor="ctr"/>
                    </a:tc>
                    <a:extLst>
                      <a:ext uri="{0D108BD9-81ED-4DB2-BD59-A6C34878D82A}">
                        <a16:rowId xmlns:a16="http://schemas.microsoft.com/office/drawing/2014/main" val="4117999107"/>
                      </a:ext>
                    </a:extLst>
                  </a:tr>
                  <a:tr h="370840">
                    <a:tc>
                      <a:txBody>
                        <a:bodyPr/>
                        <a:lstStyle/>
                        <a:p>
                          <a:pPr algn="ctr"/>
                          <a:r>
                            <a:rPr lang="zh-TW" altLang="en-US" dirty="0" smtClean="0">
                              <a:latin typeface="標楷體" panose="03000509000000000000" pitchFamily="65" charset="-120"/>
                              <a:ea typeface="標楷體" panose="03000509000000000000" pitchFamily="65" charset="-120"/>
                            </a:rPr>
                            <a:t>面積</a:t>
                          </a:r>
                          <a:endParaRPr lang="zh-TW" altLang="en-US" dirty="0"/>
                        </a:p>
                      </a:txBody>
                      <a:tcPr anchor="ctr"/>
                    </a:tc>
                    <a:tc>
                      <a:txBody>
                        <a:bodyPr/>
                        <a:lstStyle/>
                        <a:p>
                          <a:endParaRPr lang="zh-TW"/>
                        </a:p>
                      </a:txBody>
                      <a:tcPr anchor="ctr">
                        <a:blipFill>
                          <a:blip r:embed="rId5"/>
                          <a:stretch>
                            <a:fillRect l="-100000" t="-104918" r="-100898" b="-400000"/>
                          </a:stretch>
                        </a:blipFill>
                      </a:tcPr>
                    </a:tc>
                    <a:tc>
                      <a:txBody>
                        <a:bodyPr/>
                        <a:lstStyle/>
                        <a:p>
                          <a:endParaRPr lang="zh-TW"/>
                        </a:p>
                      </a:txBody>
                      <a:tcPr anchor="ctr">
                        <a:blipFill>
                          <a:blip r:embed="rId5"/>
                          <a:stretch>
                            <a:fillRect l="-200601" t="-104918" r="-1201" b="-400000"/>
                          </a:stretch>
                        </a:blipFill>
                      </a:tcPr>
                    </a:tc>
                    <a:extLst>
                      <a:ext uri="{0D108BD9-81ED-4DB2-BD59-A6C34878D82A}">
                        <a16:rowId xmlns:a16="http://schemas.microsoft.com/office/drawing/2014/main" val="3591437631"/>
                      </a:ext>
                    </a:extLst>
                  </a:tr>
                  <a:tr h="371920">
                    <a:tc>
                      <a:txBody>
                        <a:bodyPr/>
                        <a:lstStyle/>
                        <a:p>
                          <a:pPr algn="ctr"/>
                          <a:r>
                            <a:rPr lang="zh-TW" altLang="en-US" dirty="0" smtClean="0">
                              <a:latin typeface="標楷體" panose="03000509000000000000" pitchFamily="65" charset="-120"/>
                              <a:ea typeface="標楷體" panose="03000509000000000000" pitchFamily="65" charset="-120"/>
                            </a:rPr>
                            <a:t>最大內角度數 </a:t>
                          </a:r>
                          <a:endParaRPr lang="zh-TW" altLang="en-US" dirty="0"/>
                        </a:p>
                      </a:txBody>
                      <a:tcPr anchor="ctr"/>
                    </a:tc>
                    <a:tc>
                      <a:txBody>
                        <a:bodyPr/>
                        <a:lstStyle/>
                        <a:p>
                          <a:endParaRPr lang="zh-TW"/>
                        </a:p>
                      </a:txBody>
                      <a:tcPr anchor="ctr">
                        <a:blipFill>
                          <a:blip r:embed="rId5"/>
                          <a:stretch>
                            <a:fillRect l="-100000" t="-204918" r="-100898" b="-300000"/>
                          </a:stretch>
                        </a:blipFill>
                      </a:tcPr>
                    </a:tc>
                    <a:tc>
                      <a:txBody>
                        <a:bodyPr/>
                        <a:lstStyle/>
                        <a:p>
                          <a:endParaRPr lang="zh-TW"/>
                        </a:p>
                      </a:txBody>
                      <a:tcPr anchor="ctr">
                        <a:blipFill>
                          <a:blip r:embed="rId5"/>
                          <a:stretch>
                            <a:fillRect l="-200601" t="-204918" r="-1201" b="-300000"/>
                          </a:stretch>
                        </a:blipFill>
                      </a:tcPr>
                    </a:tc>
                    <a:extLst>
                      <a:ext uri="{0D108BD9-81ED-4DB2-BD59-A6C34878D82A}">
                        <a16:rowId xmlns:a16="http://schemas.microsoft.com/office/drawing/2014/main" val="2287748960"/>
                      </a:ext>
                    </a:extLst>
                  </a:tr>
                  <a:tr h="370840">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affine</a:t>
                          </a:r>
                          <a:r>
                            <a:rPr lang="zh-TW" altLang="en-US" dirty="0" smtClean="0">
                              <a:latin typeface="標楷體" panose="03000509000000000000" pitchFamily="65" charset="-120"/>
                              <a:ea typeface="標楷體" panose="03000509000000000000" pitchFamily="65" charset="-120"/>
                            </a:rPr>
                            <a:t>誤差 </a:t>
                          </a:r>
                          <a:endParaRPr lang="zh-TW" altLang="en-US" dirty="0"/>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0.78mm</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0.5mm</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9486674"/>
                      </a:ext>
                    </a:extLst>
                  </a:tr>
                  <a:tr h="6400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Affine+deformation</a:t>
                          </a:r>
                          <a:r>
                            <a:rPr lang="zh-TW" altLang="en-US" dirty="0" smtClean="0">
                              <a:latin typeface="標楷體" panose="03000509000000000000" pitchFamily="65" charset="-120"/>
                              <a:ea typeface="標楷體" panose="03000509000000000000" pitchFamily="65" charset="-120"/>
                            </a:rPr>
                            <a:t>誤差</a:t>
                          </a:r>
                          <a:endParaRPr lang="en-US" altLang="zh-TW" dirty="0" smtClean="0">
                            <a:latin typeface="標楷體" panose="03000509000000000000" pitchFamily="65" charset="-120"/>
                            <a:ea typeface="標楷體" panose="03000509000000000000" pitchFamily="65" charset="-12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0.63mm</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0.32mm</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60888389"/>
                      </a:ext>
                    </a:extLst>
                  </a:tr>
                </a:tbl>
              </a:graphicData>
            </a:graphic>
          </p:graphicFrame>
        </mc:Fallback>
      </mc:AlternateContent>
      <p:sp>
        <p:nvSpPr>
          <p:cNvPr id="11" name="文字方塊 10"/>
          <p:cNvSpPr txBox="1"/>
          <p:nvPr/>
        </p:nvSpPr>
        <p:spPr>
          <a:xfrm>
            <a:off x="7471353" y="6030851"/>
            <a:ext cx="3876223" cy="338554"/>
          </a:xfrm>
          <a:prstGeom prst="rect">
            <a:avLst/>
          </a:prstGeom>
          <a:noFill/>
        </p:spPr>
        <p:txBody>
          <a:bodyPr wrap="square" rtlCol="0">
            <a:spAutoFit/>
          </a:bodyPr>
          <a:lstStyle/>
          <a:p>
            <a:r>
              <a:rPr lang="zh-TW" altLang="en-US" sz="1600" dirty="0" smtClean="0">
                <a:latin typeface="標楷體" panose="03000509000000000000" pitchFamily="65" charset="-120"/>
                <a:ea typeface="標楷體" panose="03000509000000000000" pitchFamily="65" charset="-120"/>
              </a:rPr>
              <a:t>深綠色為</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affine</a:t>
            </a:r>
            <a:r>
              <a:rPr lang="zh-TW" altLang="en-US" sz="1600" dirty="0" smtClean="0">
                <a:latin typeface="標楷體" panose="03000509000000000000" pitchFamily="65" charset="-120"/>
                <a:ea typeface="標楷體" panose="03000509000000000000" pitchFamily="65" charset="-120"/>
              </a:rPr>
              <a:t>誤差 前綠色為</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deform</a:t>
            </a:r>
            <a:r>
              <a:rPr lang="zh-TW" altLang="en-US" sz="1600" dirty="0" smtClean="0">
                <a:latin typeface="標楷體" panose="03000509000000000000" pitchFamily="65" charset="-120"/>
                <a:ea typeface="標楷體" panose="03000509000000000000" pitchFamily="65" charset="-120"/>
              </a:rPr>
              <a:t>誤差 </a:t>
            </a: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9821101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624110"/>
            <a:ext cx="4511260" cy="1002467"/>
          </a:xfrm>
        </p:spPr>
        <p:txBody>
          <a:bodyPr>
            <a:normAutofit fontScale="90000"/>
          </a:bodyPr>
          <a:lstStyle/>
          <a:p>
            <a:r>
              <a:rPr lang="zh-TW" altLang="en-US" dirty="0">
                <a:latin typeface="標楷體" panose="03000509000000000000" pitchFamily="65" charset="-120"/>
                <a:ea typeface="標楷體" panose="03000509000000000000" pitchFamily="65" charset="-120"/>
              </a:rPr>
              <a:t>反光球數量與誤差關係</a:t>
            </a:r>
            <a:endParaRPr lang="zh-TW" altLang="en-US" dirty="0"/>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48</a:t>
            </a:fld>
            <a:endParaRPr lang="zh-TW" altLang="en-US"/>
          </a:p>
        </p:txBody>
      </p:sp>
      <p:pic>
        <p:nvPicPr>
          <p:cNvPr id="8" name="圖片 7"/>
          <p:cNvPicPr/>
          <p:nvPr/>
        </p:nvPicPr>
        <p:blipFill>
          <a:blip r:embed="rId2"/>
          <a:stretch>
            <a:fillRect/>
          </a:stretch>
        </p:blipFill>
        <p:spPr>
          <a:xfrm>
            <a:off x="2592925" y="1377248"/>
            <a:ext cx="3206504" cy="2524994"/>
          </a:xfrm>
          <a:prstGeom prst="rect">
            <a:avLst/>
          </a:prstGeom>
        </p:spPr>
      </p:pic>
      <p:pic>
        <p:nvPicPr>
          <p:cNvPr id="9" name="圖片 8"/>
          <p:cNvPicPr/>
          <p:nvPr/>
        </p:nvPicPr>
        <p:blipFill>
          <a:blip r:embed="rId3"/>
          <a:stretch>
            <a:fillRect/>
          </a:stretch>
        </p:blipFill>
        <p:spPr>
          <a:xfrm>
            <a:off x="6427413" y="1377248"/>
            <a:ext cx="3587294" cy="2524994"/>
          </a:xfrm>
          <a:prstGeom prst="rect">
            <a:avLst/>
          </a:prstGeom>
        </p:spPr>
      </p:pic>
      <p:pic>
        <p:nvPicPr>
          <p:cNvPr id="11" name="圖片 10"/>
          <p:cNvPicPr/>
          <p:nvPr/>
        </p:nvPicPr>
        <p:blipFill>
          <a:blip r:embed="rId4"/>
          <a:stretch>
            <a:fillRect/>
          </a:stretch>
        </p:blipFill>
        <p:spPr>
          <a:xfrm>
            <a:off x="6489228" y="4279110"/>
            <a:ext cx="3525479" cy="2256967"/>
          </a:xfrm>
          <a:prstGeom prst="rect">
            <a:avLst/>
          </a:prstGeom>
        </p:spPr>
      </p:pic>
      <p:sp>
        <p:nvSpPr>
          <p:cNvPr id="12" name="文字方塊 11"/>
          <p:cNvSpPr txBox="1"/>
          <p:nvPr/>
        </p:nvSpPr>
        <p:spPr>
          <a:xfrm>
            <a:off x="3877408" y="3982915"/>
            <a:ext cx="1063869"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四顆</a:t>
            </a:r>
            <a:endParaRPr lang="zh-TW" altLang="en-US" dirty="0">
              <a:latin typeface="標楷體" panose="03000509000000000000" pitchFamily="65" charset="-120"/>
              <a:ea typeface="標楷體" panose="03000509000000000000" pitchFamily="65" charset="-120"/>
            </a:endParaRPr>
          </a:p>
        </p:txBody>
      </p:sp>
      <p:sp>
        <p:nvSpPr>
          <p:cNvPr id="13" name="文字方塊 12"/>
          <p:cNvSpPr txBox="1"/>
          <p:nvPr/>
        </p:nvSpPr>
        <p:spPr>
          <a:xfrm>
            <a:off x="7959970" y="3985724"/>
            <a:ext cx="1063869"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五顆</a:t>
            </a:r>
            <a:endParaRPr lang="zh-TW" altLang="en-US" dirty="0">
              <a:latin typeface="標楷體" panose="03000509000000000000" pitchFamily="65" charset="-120"/>
              <a:ea typeface="標楷體" panose="03000509000000000000" pitchFamily="65" charset="-120"/>
            </a:endParaRPr>
          </a:p>
        </p:txBody>
      </p:sp>
      <p:sp>
        <p:nvSpPr>
          <p:cNvPr id="14" name="文字方塊 13"/>
          <p:cNvSpPr txBox="1"/>
          <p:nvPr/>
        </p:nvSpPr>
        <p:spPr>
          <a:xfrm>
            <a:off x="3784686" y="6517948"/>
            <a:ext cx="1063869"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六</a:t>
            </a:r>
            <a:r>
              <a:rPr lang="zh-TW" altLang="en-US" dirty="0" smtClean="0">
                <a:latin typeface="標楷體" panose="03000509000000000000" pitchFamily="65" charset="-120"/>
                <a:ea typeface="標楷體" panose="03000509000000000000" pitchFamily="65" charset="-120"/>
              </a:rPr>
              <a:t>顆</a:t>
            </a:r>
            <a:endParaRPr lang="zh-TW" altLang="en-US" dirty="0">
              <a:latin typeface="標楷體" panose="03000509000000000000" pitchFamily="65" charset="-120"/>
              <a:ea typeface="標楷體" panose="03000509000000000000" pitchFamily="65" charset="-120"/>
            </a:endParaRPr>
          </a:p>
        </p:txBody>
      </p:sp>
      <p:sp>
        <p:nvSpPr>
          <p:cNvPr id="15" name="文字方塊 14"/>
          <p:cNvSpPr txBox="1"/>
          <p:nvPr/>
        </p:nvSpPr>
        <p:spPr>
          <a:xfrm>
            <a:off x="8160325" y="6530534"/>
            <a:ext cx="863514"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七顆</a:t>
            </a:r>
            <a:endParaRPr lang="zh-TW" altLang="en-US" dirty="0">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a:blip r:embed="rId5"/>
          <a:stretch>
            <a:fillRect/>
          </a:stretch>
        </p:blipFill>
        <p:spPr>
          <a:xfrm>
            <a:off x="2743459" y="4338872"/>
            <a:ext cx="2905435" cy="2179076"/>
          </a:xfrm>
          <a:prstGeom prst="rect">
            <a:avLst/>
          </a:prstGeom>
        </p:spPr>
      </p:pic>
    </p:spTree>
    <p:extLst>
      <p:ext uri="{BB962C8B-B14F-4D97-AF65-F5344CB8AC3E}">
        <p14:creationId xmlns:p14="http://schemas.microsoft.com/office/powerpoint/2010/main" val="19667889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6" y="624110"/>
            <a:ext cx="5508338" cy="771553"/>
          </a:xfrm>
        </p:spPr>
        <p:txBody>
          <a:bodyPr/>
          <a:lstStyle/>
          <a:p>
            <a:r>
              <a:rPr lang="zh-TW" altLang="en-US" dirty="0" smtClean="0">
                <a:latin typeface="標楷體" panose="03000509000000000000" pitchFamily="65" charset="-120"/>
                <a:ea typeface="標楷體" panose="03000509000000000000" pitchFamily="65" charset="-120"/>
              </a:rPr>
              <a:t>反光球數量與誤差關係</a:t>
            </a: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49</a:t>
            </a:fld>
            <a:endParaRPr lang="zh-TW" altLang="en-US"/>
          </a:p>
        </p:txBody>
      </p:sp>
      <p:sp>
        <p:nvSpPr>
          <p:cNvPr id="5" name="Rectangle 2"/>
          <p:cNvSpPr>
            <a:spLocks noChangeArrowheads="1"/>
          </p:cNvSpPr>
          <p:nvPr/>
        </p:nvSpPr>
        <p:spPr bwMode="auto">
          <a:xfrm>
            <a:off x="1925053" y="24704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3429229174"/>
              </p:ext>
            </p:extLst>
          </p:nvPr>
        </p:nvGraphicFramePr>
        <p:xfrm>
          <a:off x="531812" y="1657525"/>
          <a:ext cx="6745288" cy="3774007"/>
        </p:xfrm>
        <a:graphic>
          <a:graphicData uri="http://schemas.openxmlformats.org/presentationml/2006/ole">
            <mc:AlternateContent xmlns:mc="http://schemas.openxmlformats.org/markup-compatibility/2006">
              <mc:Choice xmlns:v="urn:schemas-microsoft-com:vml" Requires="v">
                <p:oleObj spid="_x0000_s25739" name="投影片" r:id="rId3" imgW="6254448" imgH="3517401" progId="PowerPoint.Slide.8">
                  <p:embed/>
                </p:oleObj>
              </mc:Choice>
              <mc:Fallback>
                <p:oleObj name="投影片" r:id="rId3" imgW="6254448" imgH="3517401" progId="PowerPoint.Slide.8">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12" y="1657525"/>
                        <a:ext cx="6745288" cy="3774007"/>
                      </a:xfrm>
                      <a:prstGeom prst="rect">
                        <a:avLst/>
                      </a:prstGeom>
                      <a:noFill/>
                    </p:spPr>
                  </p:pic>
                </p:oleObj>
              </mc:Fallback>
            </mc:AlternateContent>
          </a:graphicData>
        </a:graphic>
      </p:graphicFrame>
      <p:pic>
        <p:nvPicPr>
          <p:cNvPr id="3" name="圖片 2"/>
          <p:cNvPicPr>
            <a:picLocks noChangeAspect="1"/>
          </p:cNvPicPr>
          <p:nvPr/>
        </p:nvPicPr>
        <p:blipFill>
          <a:blip r:embed="rId5"/>
          <a:stretch>
            <a:fillRect/>
          </a:stretch>
        </p:blipFill>
        <p:spPr>
          <a:xfrm>
            <a:off x="8431890" y="2966181"/>
            <a:ext cx="2929949" cy="2299537"/>
          </a:xfrm>
          <a:prstGeom prst="rect">
            <a:avLst/>
          </a:prstGeom>
        </p:spPr>
      </p:pic>
      <p:pic>
        <p:nvPicPr>
          <p:cNvPr id="8" name="圖片 7"/>
          <p:cNvPicPr>
            <a:picLocks noChangeAspect="1"/>
          </p:cNvPicPr>
          <p:nvPr/>
        </p:nvPicPr>
        <p:blipFill>
          <a:blip r:embed="rId6"/>
          <a:stretch>
            <a:fillRect/>
          </a:stretch>
        </p:blipFill>
        <p:spPr>
          <a:xfrm>
            <a:off x="8456404" y="567987"/>
            <a:ext cx="2905435" cy="2179076"/>
          </a:xfrm>
          <a:prstGeom prst="rect">
            <a:avLst/>
          </a:prstGeom>
        </p:spPr>
      </p:pic>
      <mc:AlternateContent xmlns:mc="http://schemas.openxmlformats.org/markup-compatibility/2006" xmlns:a14="http://schemas.microsoft.com/office/drawing/2010/main">
        <mc:Choice Requires="a14">
          <p:sp>
            <p:nvSpPr>
              <p:cNvPr id="9" name="文字方塊 8"/>
              <p:cNvSpPr txBox="1"/>
              <p:nvPr/>
            </p:nvSpPr>
            <p:spPr>
              <a:xfrm>
                <a:off x="8456404" y="5431532"/>
                <a:ext cx="3564146" cy="1206549"/>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總估測範圍</a:t>
                </a:r>
                <a14:m>
                  <m:oMath xmlns:m="http://schemas.openxmlformats.org/officeDocument/2006/math">
                    <m:sSup>
                      <m:sSupPr>
                        <m:ctrlPr>
                          <a:rPr lang="en-US" altLang="zh-TW" i="1">
                            <a:latin typeface="Cambria Math" panose="02040503050406030204" pitchFamily="18" charset="0"/>
                          </a:rPr>
                        </m:ctrlPr>
                      </m:sSupPr>
                      <m:e>
                        <m:r>
                          <m:rPr>
                            <m:nor/>
                          </m:rPr>
                          <a:rPr lang="en-US" altLang="zh-TW" b="0" i="0" smtClean="0">
                            <a:latin typeface="Cambria Math" panose="02040503050406030204" pitchFamily="18" charset="0"/>
                          </a:rPr>
                          <m:t>18000</m:t>
                        </m:r>
                        <m:r>
                          <m:rPr>
                            <m:nor/>
                          </m:rPr>
                          <a:rPr lang="en-US" altLang="zh-TW" dirty="0">
                            <a:latin typeface="Times New Roman" panose="02020603050405020304" pitchFamily="18" charset="0"/>
                            <a:cs typeface="Times New Roman" panose="02020603050405020304" pitchFamily="18" charset="0"/>
                          </a:rPr>
                          <m:t>mm</m:t>
                        </m:r>
                      </m:e>
                      <m:sup>
                        <m:r>
                          <a:rPr lang="en-US" altLang="zh-TW" i="1">
                            <a:latin typeface="Cambria Math" panose="02040503050406030204" pitchFamily="18" charset="0"/>
                          </a:rPr>
                          <m:t>2</m:t>
                        </m:r>
                      </m:sup>
                    </m:sSup>
                  </m:oMath>
                </a14:m>
                <a:endParaRPr lang="en-US" altLang="zh-TW" dirty="0" smtClean="0">
                  <a:latin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六顆涵蓋範圍</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80%</a:t>
                </a:r>
              </a:p>
              <a:p>
                <a:r>
                  <a:rPr lang="zh-TW" altLang="en-US" dirty="0">
                    <a:latin typeface="標楷體" panose="03000509000000000000" pitchFamily="65" charset="-120"/>
                    <a:ea typeface="標楷體" panose="03000509000000000000" pitchFamily="65" charset="-120"/>
                    <a:cs typeface="Times New Roman" panose="02020603050405020304" pitchFamily="18" charset="0"/>
                  </a:rPr>
                  <a:t>最大三角形</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面積</a:t>
                </a:r>
                <a:r>
                  <a:rPr lang="en-US" altLang="zh-TW" dirty="0" smtClean="0">
                    <a:latin typeface="標楷體" panose="03000509000000000000" pitchFamily="65" charset="-120"/>
                    <a:ea typeface="標楷體" panose="03000509000000000000" pitchFamily="65" charset="-120"/>
                    <a:cs typeface="Times New Roman" panose="02020603050405020304" pitchFamily="18" charset="0"/>
                  </a:rPr>
                  <a:t>&lt;</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2821</m:t>
                        </m:r>
                        <m:r>
                          <m:rPr>
                            <m:nor/>
                          </m:rPr>
                          <a:rPr lang="en-US" altLang="zh-TW" dirty="0">
                            <a:latin typeface="Times New Roman" panose="02020603050405020304" pitchFamily="18" charset="0"/>
                            <a:cs typeface="Times New Roman" panose="02020603050405020304" pitchFamily="18" charset="0"/>
                          </a:rPr>
                          <m:t>.4</m:t>
                        </m:r>
                        <m:r>
                          <m:rPr>
                            <m:nor/>
                          </m:rPr>
                          <a:rPr lang="en-US" altLang="zh-TW" dirty="0">
                            <a:latin typeface="Times New Roman" panose="02020603050405020304" pitchFamily="18" charset="0"/>
                            <a:cs typeface="Times New Roman" panose="02020603050405020304" pitchFamily="18" charset="0"/>
                          </a:rPr>
                          <m:t>mm</m:t>
                        </m:r>
                      </m:e>
                      <m:sup>
                        <m:r>
                          <a:rPr lang="en-US" altLang="zh-TW" i="1">
                            <a:latin typeface="Cambria Math" panose="02040503050406030204" pitchFamily="18" charset="0"/>
                          </a:rPr>
                          <m:t>2</m:t>
                        </m:r>
                      </m:sup>
                    </m:sSup>
                  </m:oMath>
                </a14:m>
                <a:endParaRPr lang="en-US" altLang="zh-TW" dirty="0" smtClean="0">
                  <a:latin typeface="標楷體" panose="03000509000000000000" pitchFamily="65" charset="-120"/>
                  <a:ea typeface="標楷體" panose="03000509000000000000" pitchFamily="65" charset="-120"/>
                  <a:cs typeface="Times New Roman" panose="02020603050405020304" pitchFamily="18" charset="0"/>
                </a:endParaRPr>
              </a:p>
              <a:p>
                <a:r>
                  <a:rPr lang="zh-TW" altLang="en-US" dirty="0">
                    <a:latin typeface="標楷體" panose="03000509000000000000" pitchFamily="65" charset="-120"/>
                    <a:ea typeface="標楷體" panose="03000509000000000000" pitchFamily="65" charset="-120"/>
                    <a:cs typeface="Times New Roman" panose="02020603050405020304" pitchFamily="18" charset="0"/>
                  </a:rPr>
                  <a:t>最大</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角度</a:t>
                </a:r>
                <a14:m>
                  <m:oMath xmlns:m="http://schemas.openxmlformats.org/officeDocument/2006/math">
                    <m:sSup>
                      <m:sSupPr>
                        <m:ctrlPr>
                          <a:rPr lang="en-US" altLang="zh-TW" i="1">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83</m:t>
                        </m:r>
                      </m:e>
                      <m:sup>
                        <m:r>
                          <a:rPr lang="en-US" altLang="zh-TW" i="1">
                            <a:latin typeface="Cambria Math" panose="02040503050406030204" pitchFamily="18" charset="0"/>
                            <a:ea typeface="Cambria Math" panose="02040503050406030204" pitchFamily="18" charset="0"/>
                            <a:cs typeface="Times New Roman" panose="02020603050405020304" pitchFamily="18" charset="0"/>
                          </a:rPr>
                          <m:t>°</m:t>
                        </m:r>
                      </m:sup>
                    </m:sSup>
                  </m:oMath>
                </a14:m>
                <a:endParaRPr lang="zh-TW" altLang="en-US" dirty="0">
                  <a:latin typeface="標楷體" panose="03000509000000000000" pitchFamily="65" charset="-120"/>
                  <a:ea typeface="標楷體" panose="03000509000000000000" pitchFamily="65" charset="-120"/>
                  <a:cs typeface="Times New Roman" panose="02020603050405020304" pitchFamily="18" charset="0"/>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8456404" y="5431532"/>
                <a:ext cx="3564146" cy="1206549"/>
              </a:xfrm>
              <a:prstGeom prst="rect">
                <a:avLst/>
              </a:prstGeom>
              <a:blipFill>
                <a:blip r:embed="rId7"/>
                <a:stretch>
                  <a:fillRect l="-1368" t="-2020" b="-7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8744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2592925" y="624110"/>
            <a:ext cx="8911687" cy="75580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smtClean="0">
                <a:latin typeface="標楷體" panose="03000509000000000000" pitchFamily="65" charset="-120"/>
                <a:ea typeface="標楷體" panose="03000509000000000000" pitchFamily="65" charset="-120"/>
              </a:rPr>
              <a:t>背景</a:t>
            </a:r>
            <a:r>
              <a:rPr lang="en-US" altLang="zh-TW" dirty="0" smtClean="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軟</a:t>
            </a:r>
            <a:r>
              <a:rPr lang="zh-TW" altLang="en-US" dirty="0" smtClean="0">
                <a:latin typeface="標楷體" panose="03000509000000000000" pitchFamily="65" charset="-120"/>
                <a:ea typeface="標楷體" panose="03000509000000000000" pitchFamily="65" charset="-120"/>
              </a:rPr>
              <a:t>組織穿刺</a:t>
            </a:r>
            <a:endParaRPr lang="zh-TW" altLang="en-US" dirty="0">
              <a:latin typeface="標楷體" panose="03000509000000000000" pitchFamily="65" charset="-120"/>
              <a:ea typeface="標楷體" panose="03000509000000000000" pitchFamily="65" charset="-120"/>
            </a:endParaRPr>
          </a:p>
        </p:txBody>
      </p:sp>
      <p:sp>
        <p:nvSpPr>
          <p:cNvPr id="7" name="投影片編號版面配置區 6"/>
          <p:cNvSpPr>
            <a:spLocks noGrp="1"/>
          </p:cNvSpPr>
          <p:nvPr>
            <p:ph type="sldNum" sz="quarter" idx="12"/>
          </p:nvPr>
        </p:nvSpPr>
        <p:spPr/>
        <p:txBody>
          <a:bodyPr/>
          <a:lstStyle/>
          <a:p>
            <a:fld id="{947994E6-6C4B-41BF-86D6-CAF6AF4852A8}" type="slidenum">
              <a:rPr lang="zh-TW" altLang="en-US" smtClean="0"/>
              <a:t>5</a:t>
            </a:fld>
            <a:endParaRPr lang="zh-TW" altLang="en-US"/>
          </a:p>
        </p:txBody>
      </p:sp>
      <p:pic>
        <p:nvPicPr>
          <p:cNvPr id="9" name="圖片 8"/>
          <p:cNvPicPr>
            <a:picLocks noChangeAspect="1"/>
          </p:cNvPicPr>
          <p:nvPr/>
        </p:nvPicPr>
        <p:blipFill>
          <a:blip r:embed="rId3"/>
          <a:stretch>
            <a:fillRect/>
          </a:stretch>
        </p:blipFill>
        <p:spPr>
          <a:xfrm>
            <a:off x="7911102" y="3538583"/>
            <a:ext cx="3897240" cy="2591854"/>
          </a:xfrm>
          <a:prstGeom prst="rect">
            <a:avLst/>
          </a:prstGeom>
        </p:spPr>
      </p:pic>
      <p:sp>
        <p:nvSpPr>
          <p:cNvPr id="12" name="內容版面配置區 2"/>
          <p:cNvSpPr txBox="1">
            <a:spLocks/>
          </p:cNvSpPr>
          <p:nvPr/>
        </p:nvSpPr>
        <p:spPr>
          <a:xfrm>
            <a:off x="1674688" y="1793697"/>
            <a:ext cx="6448548" cy="4343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TW" altLang="en-US" sz="2000" dirty="0" smtClean="0">
                <a:latin typeface="標楷體" panose="03000509000000000000" pitchFamily="65" charset="-120"/>
                <a:ea typeface="標楷體" panose="03000509000000000000" pitchFamily="65" charset="-120"/>
              </a:rPr>
              <a:t>骨科手術</a:t>
            </a:r>
            <a:endParaRPr lang="en-US" altLang="zh-TW" sz="2000" dirty="0" smtClean="0">
              <a:latin typeface="標楷體" panose="03000509000000000000" pitchFamily="65" charset="-120"/>
              <a:ea typeface="標楷體" panose="03000509000000000000" pitchFamily="65" charset="-120"/>
            </a:endParaRPr>
          </a:p>
          <a:p>
            <a:pPr marL="0" indent="0">
              <a:buNone/>
            </a:pP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特性</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標記與骨頭間沒有相對位移</a:t>
            </a:r>
            <a:endParaRPr lang="en-US" altLang="zh-TW" sz="2000" dirty="0" smtClean="0">
              <a:latin typeface="標楷體" panose="03000509000000000000" pitchFamily="65" charset="-120"/>
              <a:ea typeface="標楷體" panose="03000509000000000000" pitchFamily="65" charset="-120"/>
            </a:endParaRPr>
          </a:p>
          <a:p>
            <a:pPr marL="0" indent="0">
              <a:buNone/>
            </a:pPr>
            <a:r>
              <a:rPr lang="en-US" altLang="zh-TW" sz="2000" dirty="0">
                <a:latin typeface="標楷體" panose="03000509000000000000" pitchFamily="65" charset="-120"/>
                <a:ea typeface="標楷體" panose="03000509000000000000" pitchFamily="65" charset="-120"/>
              </a:rPr>
              <a:t>	</a:t>
            </a:r>
            <a:r>
              <a:rPr lang="zh-TW" altLang="en-US" sz="2000" dirty="0" smtClean="0">
                <a:latin typeface="標楷體" panose="03000509000000000000" pitchFamily="65" charset="-120"/>
                <a:ea typeface="標楷體" panose="03000509000000000000" pitchFamily="65" charset="-120"/>
              </a:rPr>
              <a:t>導航</a:t>
            </a:r>
            <a:r>
              <a:rPr lang="en-US" altLang="zh-TW" sz="2000" dirty="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傳統的固定式標記</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(DRF)</a:t>
            </a:r>
          </a:p>
          <a:p>
            <a:pPr marL="0" indent="0">
              <a:buNone/>
            </a:pPr>
            <a:r>
              <a:rPr lang="en-US" altLang="zh-TW" sz="2000" dirty="0" smtClean="0">
                <a:latin typeface="標楷體" panose="03000509000000000000" pitchFamily="65" charset="-120"/>
                <a:ea typeface="標楷體" panose="03000509000000000000" pitchFamily="65" charset="-120"/>
              </a:rPr>
              <a:t>	</a:t>
            </a:r>
            <a:endParaRPr lang="en-US" altLang="zh-TW" sz="2000" dirty="0">
              <a:latin typeface="標楷體" panose="03000509000000000000" pitchFamily="65" charset="-120"/>
              <a:ea typeface="標楷體" panose="03000509000000000000" pitchFamily="65" charset="-120"/>
            </a:endParaRPr>
          </a:p>
          <a:p>
            <a:r>
              <a:rPr lang="zh-TW" altLang="en-US" sz="2000" dirty="0" smtClean="0">
                <a:latin typeface="標楷體" panose="03000509000000000000" pitchFamily="65" charset="-120"/>
                <a:ea typeface="標楷體" panose="03000509000000000000" pitchFamily="65" charset="-120"/>
              </a:rPr>
              <a:t>軟組織穿刺</a:t>
            </a:r>
            <a:endParaRPr lang="en-US" altLang="zh-TW" sz="2000" dirty="0" smtClean="0">
              <a:latin typeface="標楷體" panose="03000509000000000000" pitchFamily="65" charset="-120"/>
              <a:ea typeface="標楷體" panose="03000509000000000000" pitchFamily="65" charset="-120"/>
            </a:endParaRPr>
          </a:p>
          <a:p>
            <a:pPr marL="0" indent="0">
              <a:buNone/>
            </a:pPr>
            <a:r>
              <a:rPr lang="en-US" altLang="zh-TW" sz="2000" dirty="0" smtClean="0">
                <a:latin typeface="標楷體" panose="03000509000000000000" pitchFamily="65" charset="-120"/>
                <a:ea typeface="標楷體" panose="03000509000000000000" pitchFamily="65" charset="-120"/>
              </a:rPr>
              <a:t>	</a:t>
            </a:r>
            <a:r>
              <a:rPr lang="zh-TW" altLang="en-US" sz="2000" dirty="0" smtClean="0">
                <a:latin typeface="標楷體" panose="03000509000000000000" pitchFamily="65" charset="-120"/>
                <a:ea typeface="標楷體" panose="03000509000000000000" pitchFamily="65" charset="-120"/>
              </a:rPr>
              <a:t>特性</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組織變形，傳統的</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DRF</a:t>
            </a:r>
            <a:r>
              <a:rPr lang="zh-TW" altLang="en-US" sz="2000" dirty="0" smtClean="0">
                <a:latin typeface="標楷體" panose="03000509000000000000" pitchFamily="65" charset="-120"/>
                <a:ea typeface="標楷體" panose="03000509000000000000" pitchFamily="65" charset="-120"/>
              </a:rPr>
              <a:t>無法計算組織變形</a:t>
            </a:r>
            <a:endParaRPr lang="en-US" altLang="zh-TW" sz="2000" dirty="0" smtClean="0">
              <a:latin typeface="標楷體" panose="03000509000000000000" pitchFamily="65" charset="-120"/>
              <a:ea typeface="標楷體" panose="03000509000000000000" pitchFamily="65" charset="-120"/>
            </a:endParaRPr>
          </a:p>
          <a:p>
            <a:pPr marL="0" indent="0">
              <a:buNone/>
            </a:pPr>
            <a:r>
              <a:rPr lang="en-US" altLang="zh-TW" sz="2000" dirty="0">
                <a:latin typeface="標楷體" panose="03000509000000000000" pitchFamily="65" charset="-120"/>
                <a:ea typeface="標楷體" panose="03000509000000000000" pitchFamily="65" charset="-120"/>
              </a:rPr>
              <a:t>	</a:t>
            </a:r>
            <a:r>
              <a:rPr lang="zh-TW" altLang="en-US" sz="2000" dirty="0" smtClean="0">
                <a:latin typeface="標楷體" panose="03000509000000000000" pitchFamily="65" charset="-120"/>
                <a:ea typeface="標楷體" panose="03000509000000000000" pitchFamily="65" charset="-120"/>
              </a:rPr>
              <a:t>目的</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開發可以</a:t>
            </a:r>
            <a:r>
              <a:rPr lang="zh-TW" altLang="en-US" sz="2000" dirty="0">
                <a:latin typeface="標楷體" panose="03000509000000000000" pitchFamily="65" charset="-120"/>
                <a:ea typeface="標楷體" panose="03000509000000000000" pitchFamily="65" charset="-120"/>
              </a:rPr>
              <a:t>計算</a:t>
            </a:r>
            <a:r>
              <a:rPr lang="zh-TW" altLang="en-US" sz="2000" dirty="0" smtClean="0">
                <a:latin typeface="標楷體" panose="03000509000000000000" pitchFamily="65" charset="-120"/>
                <a:ea typeface="標楷體" panose="03000509000000000000" pitchFamily="65" charset="-120"/>
              </a:rPr>
              <a:t>軟組織表面變形的</a:t>
            </a:r>
            <a:r>
              <a:rPr lang="zh-TW" altLang="zh-TW" sz="2000" dirty="0" smtClean="0">
                <a:latin typeface="標楷體" panose="03000509000000000000" pitchFamily="65" charset="-120"/>
                <a:ea typeface="標楷體" panose="03000509000000000000" pitchFamily="65" charset="-120"/>
              </a:rPr>
              <a:t>感</a:t>
            </a:r>
            <a:r>
              <a:rPr lang="zh-TW" altLang="zh-TW" sz="2000" dirty="0">
                <a:latin typeface="標楷體" panose="03000509000000000000" pitchFamily="65" charset="-120"/>
                <a:ea typeface="標楷體" panose="03000509000000000000" pitchFamily="65" charset="-120"/>
              </a:rPr>
              <a:t>測系統</a:t>
            </a:r>
            <a:endParaRPr lang="en-US" altLang="zh-TW" sz="2000" dirty="0">
              <a:latin typeface="標楷體" panose="03000509000000000000" pitchFamily="65" charset="-120"/>
              <a:ea typeface="標楷體" panose="03000509000000000000" pitchFamily="65" charset="-120"/>
            </a:endParaRPr>
          </a:p>
          <a:p>
            <a:pPr marL="0" indent="0">
              <a:buNone/>
            </a:pPr>
            <a:r>
              <a:rPr lang="en-US" altLang="zh-TW" sz="2000" dirty="0" smtClean="0">
                <a:latin typeface="標楷體" panose="03000509000000000000" pitchFamily="65" charset="-120"/>
                <a:ea typeface="標楷體" panose="03000509000000000000" pitchFamily="65" charset="-120"/>
              </a:rPr>
              <a:t>	</a:t>
            </a:r>
            <a:r>
              <a:rPr lang="zh-TW" altLang="en-US" sz="2000" dirty="0" smtClean="0">
                <a:latin typeface="標楷體" panose="03000509000000000000" pitchFamily="65" charset="-120"/>
                <a:ea typeface="標楷體" panose="03000509000000000000" pitchFamily="65" charset="-120"/>
              </a:rPr>
              <a:t>導航</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皮膚標記</a:t>
            </a:r>
            <a:endParaRPr lang="en-US" altLang="zh-TW" sz="2000" dirty="0" smtClean="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a:blip r:embed="rId4"/>
          <a:stretch>
            <a:fillRect/>
          </a:stretch>
        </p:blipFill>
        <p:spPr>
          <a:xfrm>
            <a:off x="8483198" y="87546"/>
            <a:ext cx="3169384" cy="2870819"/>
          </a:xfrm>
          <a:prstGeom prst="rect">
            <a:avLst/>
          </a:prstGeom>
        </p:spPr>
      </p:pic>
      <p:sp>
        <p:nvSpPr>
          <p:cNvPr id="5" name="文字方塊 4"/>
          <p:cNvSpPr txBox="1"/>
          <p:nvPr/>
        </p:nvSpPr>
        <p:spPr>
          <a:xfrm>
            <a:off x="8662853" y="2953664"/>
            <a:ext cx="2932488" cy="369332"/>
          </a:xfrm>
          <a:prstGeom prst="rect">
            <a:avLst/>
          </a:prstGeom>
          <a:noFill/>
        </p:spPr>
        <p:txBody>
          <a:bodyPr wrap="square" rtlCol="0">
            <a:spAutoFit/>
          </a:bodyPr>
          <a:lstStyle/>
          <a:p>
            <a:pPr algn="ctr"/>
            <a:r>
              <a:rPr lang="zh-TW" altLang="en-US" dirty="0" smtClean="0">
                <a:latin typeface="標楷體" panose="03000509000000000000" pitchFamily="65" charset="-120"/>
                <a:ea typeface="標楷體" panose="03000509000000000000" pitchFamily="65" charset="-120"/>
              </a:rPr>
              <a:t>骨科手術的</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DRF</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marker</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方塊 10"/>
          <p:cNvSpPr txBox="1"/>
          <p:nvPr/>
        </p:nvSpPr>
        <p:spPr>
          <a:xfrm>
            <a:off x="8484207" y="6163317"/>
            <a:ext cx="2899000"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軟</a:t>
            </a:r>
            <a:r>
              <a:rPr lang="zh-TW" altLang="en-US" dirty="0" smtClean="0">
                <a:latin typeface="標楷體" panose="03000509000000000000" pitchFamily="65" charset="-120"/>
                <a:ea typeface="標楷體" panose="03000509000000000000" pitchFamily="65" charset="-120"/>
              </a:rPr>
              <a:t>組織</a:t>
            </a:r>
            <a:r>
              <a:rPr lang="zh-TW" altLang="en-US" dirty="0">
                <a:latin typeface="標楷體" panose="03000509000000000000" pitchFamily="65" charset="-120"/>
                <a:ea typeface="標楷體" panose="03000509000000000000" pitchFamily="65" charset="-120"/>
              </a:rPr>
              <a:t>穿刺</a:t>
            </a:r>
            <a:r>
              <a:rPr lang="zh-TW" altLang="en-US" dirty="0" smtClean="0">
                <a:latin typeface="標楷體" panose="03000509000000000000" pitchFamily="65" charset="-120"/>
                <a:ea typeface="標楷體" panose="03000509000000000000" pitchFamily="65" charset="-120"/>
              </a:rPr>
              <a:t>的</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Skin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marker</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方塊 9"/>
          <p:cNvSpPr txBox="1"/>
          <p:nvPr/>
        </p:nvSpPr>
        <p:spPr>
          <a:xfrm>
            <a:off x="4360378" y="6539309"/>
            <a:ext cx="3550724"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Ref:(Jiang et al., 2018) </a:t>
            </a:r>
            <a:r>
              <a:rPr lang="nb-NO" altLang="zh-TW" sz="1200" dirty="0">
                <a:latin typeface="Times New Roman" panose="02020603050405020304" pitchFamily="18" charset="0"/>
                <a:cs typeface="Times New Roman" panose="02020603050405020304" pitchFamily="18" charset="0"/>
              </a:rPr>
              <a:t>(Luerken, Doppler et al. 2021</a:t>
            </a:r>
            <a:r>
              <a:rPr lang="nb-NO" altLang="zh-TW" sz="1200" dirty="0" smtClean="0">
                <a:latin typeface="Times New Roman" panose="02020603050405020304" pitchFamily="18" charset="0"/>
                <a:cs typeface="Times New Roman" panose="02020603050405020304" pitchFamily="18" charset="0"/>
              </a:rPr>
              <a:t>)</a:t>
            </a:r>
            <a:endParaRPr lang="zh-TW" altLang="en-US" sz="1200" dirty="0">
              <a:latin typeface="Times New Roman" panose="02020603050405020304" pitchFamily="18" charset="0"/>
              <a:cs typeface="Times New Roman" panose="02020603050405020304" pitchFamily="18" charset="0"/>
            </a:endParaRPr>
          </a:p>
        </p:txBody>
      </p:sp>
      <p:sp>
        <p:nvSpPr>
          <p:cNvPr id="13" name="橢圓 12"/>
          <p:cNvSpPr/>
          <p:nvPr/>
        </p:nvSpPr>
        <p:spPr>
          <a:xfrm>
            <a:off x="8662853" y="328773"/>
            <a:ext cx="1611304" cy="12945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7218305" y="361653"/>
            <a:ext cx="923651" cy="523220"/>
          </a:xfrm>
          <a:prstGeom prst="rect">
            <a:avLst/>
          </a:prstGeom>
          <a:ln w="57150">
            <a:solidFill>
              <a:srgbClr val="FF0000"/>
            </a:solidFill>
          </a:ln>
        </p:spPr>
        <p:txBody>
          <a:bodyPr wrap="none">
            <a:spAutoFit/>
          </a:bodyPr>
          <a:lstStyle/>
          <a:p>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DRF</a:t>
            </a:r>
            <a:endParaRPr lang="zh-TW" altLang="en-US" sz="2800" b="1" dirty="0">
              <a:latin typeface="Times New Roman" panose="02020603050405020304" pitchFamily="18" charset="0"/>
              <a:cs typeface="Times New Roman" panose="02020603050405020304" pitchFamily="18" charset="0"/>
            </a:endParaRPr>
          </a:p>
        </p:txBody>
      </p:sp>
      <p:cxnSp>
        <p:nvCxnSpPr>
          <p:cNvPr id="16" name="直線單箭頭接點 15"/>
          <p:cNvCxnSpPr>
            <a:stCxn id="14" idx="3"/>
          </p:cNvCxnSpPr>
          <p:nvPr/>
        </p:nvCxnSpPr>
        <p:spPr>
          <a:xfrm>
            <a:off x="8141956" y="623263"/>
            <a:ext cx="611626" cy="8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8455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624110"/>
            <a:ext cx="4511260" cy="1002467"/>
          </a:xfrm>
        </p:spPr>
        <p:txBody>
          <a:bodyPr>
            <a:normAutofit fontScale="90000"/>
          </a:bodyPr>
          <a:lstStyle/>
          <a:p>
            <a:r>
              <a:rPr lang="zh-TW" altLang="en-US" dirty="0">
                <a:latin typeface="標楷體" panose="03000509000000000000" pitchFamily="65" charset="-120"/>
                <a:ea typeface="標楷體" panose="03000509000000000000" pitchFamily="65" charset="-120"/>
              </a:rPr>
              <a:t>反光球數量與誤差關係</a:t>
            </a:r>
            <a:endParaRPr lang="zh-TW" altLang="en-US" dirty="0"/>
          </a:p>
        </p:txBody>
      </p:sp>
      <p:sp>
        <p:nvSpPr>
          <p:cNvPr id="4" name="投影片編號版面配置區 3"/>
          <p:cNvSpPr>
            <a:spLocks noGrp="1"/>
          </p:cNvSpPr>
          <p:nvPr>
            <p:ph type="sldNum" sz="quarter" idx="12"/>
          </p:nvPr>
        </p:nvSpPr>
        <p:spPr>
          <a:xfrm>
            <a:off x="10831110" y="6220958"/>
            <a:ext cx="779767" cy="365125"/>
          </a:xfrm>
        </p:spPr>
        <p:txBody>
          <a:bodyPr/>
          <a:lstStyle/>
          <a:p>
            <a:fld id="{947994E6-6C4B-41BF-86D6-CAF6AF4852A8}" type="slidenum">
              <a:rPr lang="zh-TW" altLang="en-US" smtClean="0"/>
              <a:t>50</a:t>
            </a:fld>
            <a:endParaRPr lang="zh-TW" altLang="en-US" dirty="0"/>
          </a:p>
        </p:txBody>
      </p:sp>
      <p:pic>
        <p:nvPicPr>
          <p:cNvPr id="8" name="圖片 7"/>
          <p:cNvPicPr/>
          <p:nvPr/>
        </p:nvPicPr>
        <p:blipFill>
          <a:blip r:embed="rId2"/>
          <a:stretch>
            <a:fillRect/>
          </a:stretch>
        </p:blipFill>
        <p:spPr>
          <a:xfrm>
            <a:off x="6214597" y="1735391"/>
            <a:ext cx="2367860" cy="1864595"/>
          </a:xfrm>
          <a:prstGeom prst="rect">
            <a:avLst/>
          </a:prstGeom>
        </p:spPr>
      </p:pic>
      <p:pic>
        <p:nvPicPr>
          <p:cNvPr id="9" name="圖片 8"/>
          <p:cNvPicPr/>
          <p:nvPr/>
        </p:nvPicPr>
        <p:blipFill>
          <a:blip r:embed="rId3"/>
          <a:stretch>
            <a:fillRect/>
          </a:stretch>
        </p:blipFill>
        <p:spPr>
          <a:xfrm>
            <a:off x="8988502" y="1735692"/>
            <a:ext cx="2617314" cy="1842253"/>
          </a:xfrm>
          <a:prstGeom prst="rect">
            <a:avLst/>
          </a:prstGeom>
        </p:spPr>
      </p:pic>
      <p:pic>
        <p:nvPicPr>
          <p:cNvPr id="11" name="圖片 10"/>
          <p:cNvPicPr/>
          <p:nvPr/>
        </p:nvPicPr>
        <p:blipFill>
          <a:blip r:embed="rId4"/>
          <a:stretch>
            <a:fillRect/>
          </a:stretch>
        </p:blipFill>
        <p:spPr>
          <a:xfrm>
            <a:off x="8988502" y="4352226"/>
            <a:ext cx="2617314" cy="1739282"/>
          </a:xfrm>
          <a:prstGeom prst="rect">
            <a:avLst/>
          </a:prstGeom>
        </p:spPr>
      </p:pic>
      <p:sp>
        <p:nvSpPr>
          <p:cNvPr id="12" name="文字方塊 11"/>
          <p:cNvSpPr txBox="1"/>
          <p:nvPr/>
        </p:nvSpPr>
        <p:spPr>
          <a:xfrm>
            <a:off x="7234062" y="3672299"/>
            <a:ext cx="704866"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四顆</a:t>
            </a:r>
            <a:endParaRPr lang="zh-TW" altLang="en-US" dirty="0">
              <a:latin typeface="標楷體" panose="03000509000000000000" pitchFamily="65" charset="-120"/>
              <a:ea typeface="標楷體" panose="03000509000000000000" pitchFamily="65" charset="-120"/>
            </a:endParaRPr>
          </a:p>
        </p:txBody>
      </p:sp>
      <p:sp>
        <p:nvSpPr>
          <p:cNvPr id="13" name="文字方塊 12"/>
          <p:cNvSpPr txBox="1"/>
          <p:nvPr/>
        </p:nvSpPr>
        <p:spPr>
          <a:xfrm>
            <a:off x="10129965" y="3670881"/>
            <a:ext cx="701145"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五顆</a:t>
            </a:r>
            <a:endParaRPr lang="zh-TW" altLang="en-US" dirty="0">
              <a:latin typeface="標楷體" panose="03000509000000000000" pitchFamily="65" charset="-120"/>
              <a:ea typeface="標楷體" panose="03000509000000000000" pitchFamily="65" charset="-120"/>
            </a:endParaRPr>
          </a:p>
        </p:txBody>
      </p:sp>
      <p:sp>
        <p:nvSpPr>
          <p:cNvPr id="14" name="文字方塊 13"/>
          <p:cNvSpPr txBox="1"/>
          <p:nvPr/>
        </p:nvSpPr>
        <p:spPr>
          <a:xfrm>
            <a:off x="7234062" y="6094871"/>
            <a:ext cx="70512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六</a:t>
            </a:r>
            <a:r>
              <a:rPr lang="zh-TW" altLang="en-US" dirty="0" smtClean="0">
                <a:latin typeface="標楷體" panose="03000509000000000000" pitchFamily="65" charset="-120"/>
                <a:ea typeface="標楷體" panose="03000509000000000000" pitchFamily="65" charset="-120"/>
              </a:rPr>
              <a:t>顆</a:t>
            </a:r>
            <a:endParaRPr lang="zh-TW" altLang="en-US" dirty="0">
              <a:latin typeface="標楷體" panose="03000509000000000000" pitchFamily="65" charset="-120"/>
              <a:ea typeface="標楷體" panose="03000509000000000000" pitchFamily="65" charset="-120"/>
            </a:endParaRPr>
          </a:p>
        </p:txBody>
      </p:sp>
      <p:sp>
        <p:nvSpPr>
          <p:cNvPr id="15" name="文字方塊 14"/>
          <p:cNvSpPr txBox="1"/>
          <p:nvPr/>
        </p:nvSpPr>
        <p:spPr>
          <a:xfrm>
            <a:off x="10212159" y="6094871"/>
            <a:ext cx="863514"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七顆</a:t>
            </a:r>
            <a:endParaRPr lang="zh-TW" altLang="en-US" dirty="0">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a:blip r:embed="rId5"/>
          <a:stretch>
            <a:fillRect/>
          </a:stretch>
        </p:blipFill>
        <p:spPr>
          <a:xfrm>
            <a:off x="6214597" y="4315614"/>
            <a:ext cx="2367860" cy="1775894"/>
          </a:xfrm>
          <a:prstGeom prst="rect">
            <a:avLst/>
          </a:prstGeom>
        </p:spPr>
      </p:pic>
      <p:pic>
        <p:nvPicPr>
          <p:cNvPr id="5" name="圖片 4"/>
          <p:cNvPicPr>
            <a:picLocks noChangeAspect="1"/>
          </p:cNvPicPr>
          <p:nvPr/>
        </p:nvPicPr>
        <p:blipFill>
          <a:blip r:embed="rId6"/>
          <a:stretch>
            <a:fillRect/>
          </a:stretch>
        </p:blipFill>
        <p:spPr>
          <a:xfrm>
            <a:off x="1353979" y="1735391"/>
            <a:ext cx="4012851" cy="2407711"/>
          </a:xfrm>
          <a:prstGeom prst="rect">
            <a:avLst/>
          </a:prstGeom>
        </p:spPr>
      </p:pic>
      <p:sp>
        <p:nvSpPr>
          <p:cNvPr id="6" name="橢圓 5"/>
          <p:cNvSpPr/>
          <p:nvPr/>
        </p:nvSpPr>
        <p:spPr>
          <a:xfrm>
            <a:off x="6757477" y="2315263"/>
            <a:ext cx="424030" cy="352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6778649" y="4851136"/>
            <a:ext cx="424030" cy="352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9540899" y="4869442"/>
            <a:ext cx="424030" cy="352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p:cNvSpPr/>
          <p:nvPr/>
        </p:nvSpPr>
        <p:spPr>
          <a:xfrm>
            <a:off x="9542678" y="2304393"/>
            <a:ext cx="424030" cy="352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3" name="圖表 22"/>
          <p:cNvGraphicFramePr>
            <a:graphicFrameLocks/>
          </p:cNvGraphicFramePr>
          <p:nvPr>
            <p:extLst>
              <p:ext uri="{D42A27DB-BD31-4B8C-83A1-F6EECF244321}">
                <p14:modId xmlns:p14="http://schemas.microsoft.com/office/powerpoint/2010/main" val="4199071669"/>
              </p:ext>
            </p:extLst>
          </p:nvPr>
        </p:nvGraphicFramePr>
        <p:xfrm>
          <a:off x="1626042" y="4369637"/>
          <a:ext cx="3745964" cy="2247578"/>
        </p:xfrm>
        <a:graphic>
          <a:graphicData uri="http://schemas.openxmlformats.org/drawingml/2006/chart">
            <c:chart xmlns:c="http://schemas.openxmlformats.org/drawingml/2006/chart" xmlns:r="http://schemas.openxmlformats.org/officeDocument/2006/relationships" r:id="rId7"/>
          </a:graphicData>
        </a:graphic>
      </p:graphicFrame>
      <p:cxnSp>
        <p:nvCxnSpPr>
          <p:cNvPr id="10" name="直線單箭頭接點 9"/>
          <p:cNvCxnSpPr/>
          <p:nvPr/>
        </p:nvCxnSpPr>
        <p:spPr>
          <a:xfrm>
            <a:off x="800100" y="1735391"/>
            <a:ext cx="1390650" cy="7125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9998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624110"/>
            <a:ext cx="4511260" cy="1002467"/>
          </a:xfrm>
        </p:spPr>
        <p:txBody>
          <a:bodyPr>
            <a:normAutofit fontScale="90000"/>
          </a:bodyPr>
          <a:lstStyle/>
          <a:p>
            <a:r>
              <a:rPr lang="zh-TW" altLang="en-US" dirty="0">
                <a:latin typeface="標楷體" panose="03000509000000000000" pitchFamily="65" charset="-120"/>
                <a:ea typeface="標楷體" panose="03000509000000000000" pitchFamily="65" charset="-120"/>
              </a:rPr>
              <a:t>反光球數量與誤差關係</a:t>
            </a:r>
            <a:endParaRPr lang="zh-TW" altLang="en-US" dirty="0"/>
          </a:p>
        </p:txBody>
      </p:sp>
      <p:sp>
        <p:nvSpPr>
          <p:cNvPr id="4" name="投影片編號版面配置區 3"/>
          <p:cNvSpPr>
            <a:spLocks noGrp="1"/>
          </p:cNvSpPr>
          <p:nvPr>
            <p:ph type="sldNum" sz="quarter" idx="12"/>
          </p:nvPr>
        </p:nvSpPr>
        <p:spPr>
          <a:xfrm>
            <a:off x="10797474" y="6161203"/>
            <a:ext cx="779767" cy="365125"/>
          </a:xfrm>
        </p:spPr>
        <p:txBody>
          <a:bodyPr/>
          <a:lstStyle/>
          <a:p>
            <a:fld id="{947994E6-6C4B-41BF-86D6-CAF6AF4852A8}" type="slidenum">
              <a:rPr lang="zh-TW" altLang="en-US" smtClean="0"/>
              <a:t>51</a:t>
            </a:fld>
            <a:endParaRPr lang="zh-TW" altLang="en-US"/>
          </a:p>
        </p:txBody>
      </p:sp>
      <p:pic>
        <p:nvPicPr>
          <p:cNvPr id="8" name="圖片 7"/>
          <p:cNvPicPr/>
          <p:nvPr/>
        </p:nvPicPr>
        <p:blipFill>
          <a:blip r:embed="rId2"/>
          <a:stretch>
            <a:fillRect/>
          </a:stretch>
        </p:blipFill>
        <p:spPr>
          <a:xfrm>
            <a:off x="6186022" y="1735391"/>
            <a:ext cx="2367860" cy="1864595"/>
          </a:xfrm>
          <a:prstGeom prst="rect">
            <a:avLst/>
          </a:prstGeom>
        </p:spPr>
      </p:pic>
      <p:pic>
        <p:nvPicPr>
          <p:cNvPr id="9" name="圖片 8"/>
          <p:cNvPicPr/>
          <p:nvPr/>
        </p:nvPicPr>
        <p:blipFill>
          <a:blip r:embed="rId3"/>
          <a:stretch>
            <a:fillRect/>
          </a:stretch>
        </p:blipFill>
        <p:spPr>
          <a:xfrm>
            <a:off x="8959927" y="1735692"/>
            <a:ext cx="2617314" cy="1842253"/>
          </a:xfrm>
          <a:prstGeom prst="rect">
            <a:avLst/>
          </a:prstGeom>
        </p:spPr>
      </p:pic>
      <p:pic>
        <p:nvPicPr>
          <p:cNvPr id="11" name="圖片 10"/>
          <p:cNvPicPr/>
          <p:nvPr/>
        </p:nvPicPr>
        <p:blipFill>
          <a:blip r:embed="rId4"/>
          <a:stretch>
            <a:fillRect/>
          </a:stretch>
        </p:blipFill>
        <p:spPr>
          <a:xfrm>
            <a:off x="8959927" y="4352226"/>
            <a:ext cx="2617314" cy="1739282"/>
          </a:xfrm>
          <a:prstGeom prst="rect">
            <a:avLst/>
          </a:prstGeom>
        </p:spPr>
      </p:pic>
      <p:sp>
        <p:nvSpPr>
          <p:cNvPr id="12" name="文字方塊 11"/>
          <p:cNvSpPr txBox="1"/>
          <p:nvPr/>
        </p:nvSpPr>
        <p:spPr>
          <a:xfrm>
            <a:off x="7205487" y="3672299"/>
            <a:ext cx="704866"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四顆</a:t>
            </a:r>
            <a:endParaRPr lang="zh-TW" altLang="en-US" dirty="0">
              <a:latin typeface="標楷體" panose="03000509000000000000" pitchFamily="65" charset="-120"/>
              <a:ea typeface="標楷體" panose="03000509000000000000" pitchFamily="65" charset="-120"/>
            </a:endParaRPr>
          </a:p>
        </p:txBody>
      </p:sp>
      <p:sp>
        <p:nvSpPr>
          <p:cNvPr id="13" name="文字方塊 12"/>
          <p:cNvSpPr txBox="1"/>
          <p:nvPr/>
        </p:nvSpPr>
        <p:spPr>
          <a:xfrm>
            <a:off x="10101390" y="3670881"/>
            <a:ext cx="701145"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五顆</a:t>
            </a:r>
            <a:endParaRPr lang="zh-TW" altLang="en-US" dirty="0">
              <a:latin typeface="標楷體" panose="03000509000000000000" pitchFamily="65" charset="-120"/>
              <a:ea typeface="標楷體" panose="03000509000000000000" pitchFamily="65" charset="-120"/>
            </a:endParaRPr>
          </a:p>
        </p:txBody>
      </p:sp>
      <p:sp>
        <p:nvSpPr>
          <p:cNvPr id="14" name="文字方塊 13"/>
          <p:cNvSpPr txBox="1"/>
          <p:nvPr/>
        </p:nvSpPr>
        <p:spPr>
          <a:xfrm>
            <a:off x="7205487" y="6094871"/>
            <a:ext cx="70512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六</a:t>
            </a:r>
            <a:r>
              <a:rPr lang="zh-TW" altLang="en-US" dirty="0" smtClean="0">
                <a:latin typeface="標楷體" panose="03000509000000000000" pitchFamily="65" charset="-120"/>
                <a:ea typeface="標楷體" panose="03000509000000000000" pitchFamily="65" charset="-120"/>
              </a:rPr>
              <a:t>顆</a:t>
            </a:r>
            <a:endParaRPr lang="zh-TW" altLang="en-US" dirty="0">
              <a:latin typeface="標楷體" panose="03000509000000000000" pitchFamily="65" charset="-120"/>
              <a:ea typeface="標楷體" panose="03000509000000000000" pitchFamily="65" charset="-120"/>
            </a:endParaRPr>
          </a:p>
        </p:txBody>
      </p:sp>
      <p:sp>
        <p:nvSpPr>
          <p:cNvPr id="15" name="文字方塊 14"/>
          <p:cNvSpPr txBox="1"/>
          <p:nvPr/>
        </p:nvSpPr>
        <p:spPr>
          <a:xfrm>
            <a:off x="10183584" y="6094871"/>
            <a:ext cx="863514"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七顆</a:t>
            </a:r>
            <a:endParaRPr lang="zh-TW" altLang="en-US" dirty="0">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a:blip r:embed="rId5"/>
          <a:stretch>
            <a:fillRect/>
          </a:stretch>
        </p:blipFill>
        <p:spPr>
          <a:xfrm>
            <a:off x="6186022" y="4315614"/>
            <a:ext cx="2367860" cy="1775894"/>
          </a:xfrm>
          <a:prstGeom prst="rect">
            <a:avLst/>
          </a:prstGeom>
        </p:spPr>
      </p:pic>
      <p:pic>
        <p:nvPicPr>
          <p:cNvPr id="5" name="圖片 4"/>
          <p:cNvPicPr>
            <a:picLocks noChangeAspect="1"/>
          </p:cNvPicPr>
          <p:nvPr/>
        </p:nvPicPr>
        <p:blipFill>
          <a:blip r:embed="rId6"/>
          <a:stretch>
            <a:fillRect/>
          </a:stretch>
        </p:blipFill>
        <p:spPr>
          <a:xfrm>
            <a:off x="1353979" y="1735391"/>
            <a:ext cx="4012851" cy="2407711"/>
          </a:xfrm>
          <a:prstGeom prst="rect">
            <a:avLst/>
          </a:prstGeom>
        </p:spPr>
      </p:pic>
      <p:sp>
        <p:nvSpPr>
          <p:cNvPr id="6" name="橢圓 5"/>
          <p:cNvSpPr/>
          <p:nvPr/>
        </p:nvSpPr>
        <p:spPr>
          <a:xfrm>
            <a:off x="7493329" y="2318677"/>
            <a:ext cx="424030" cy="352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7484858" y="4869442"/>
            <a:ext cx="424030" cy="352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10378505" y="4869442"/>
            <a:ext cx="424030" cy="352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p:cNvSpPr/>
          <p:nvPr/>
        </p:nvSpPr>
        <p:spPr>
          <a:xfrm>
            <a:off x="10403326" y="2315262"/>
            <a:ext cx="424030" cy="352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3" name="圖表 22"/>
          <p:cNvGraphicFramePr>
            <a:graphicFrameLocks/>
          </p:cNvGraphicFramePr>
          <p:nvPr/>
        </p:nvGraphicFramePr>
        <p:xfrm>
          <a:off x="1626042" y="4369637"/>
          <a:ext cx="3745964" cy="2247578"/>
        </p:xfrm>
        <a:graphic>
          <a:graphicData uri="http://schemas.openxmlformats.org/drawingml/2006/chart">
            <c:chart xmlns:c="http://schemas.openxmlformats.org/drawingml/2006/chart" xmlns:r="http://schemas.openxmlformats.org/officeDocument/2006/relationships" r:id="rId7"/>
          </a:graphicData>
        </a:graphic>
      </p:graphicFrame>
      <p:cxnSp>
        <p:nvCxnSpPr>
          <p:cNvPr id="10" name="直線單箭頭接點 9"/>
          <p:cNvCxnSpPr/>
          <p:nvPr/>
        </p:nvCxnSpPr>
        <p:spPr>
          <a:xfrm>
            <a:off x="800100" y="2144966"/>
            <a:ext cx="1390650" cy="7125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3955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2925" y="624110"/>
            <a:ext cx="4511260" cy="1002467"/>
          </a:xfrm>
        </p:spPr>
        <p:txBody>
          <a:bodyPr>
            <a:normAutofit fontScale="90000"/>
          </a:bodyPr>
          <a:lstStyle/>
          <a:p>
            <a:r>
              <a:rPr lang="zh-TW" altLang="en-US" dirty="0">
                <a:latin typeface="標楷體" panose="03000509000000000000" pitchFamily="65" charset="-120"/>
                <a:ea typeface="標楷體" panose="03000509000000000000" pitchFamily="65" charset="-120"/>
              </a:rPr>
              <a:t>反光球數量與誤差關係</a:t>
            </a:r>
            <a:endParaRPr lang="zh-TW" altLang="en-US" dirty="0"/>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52</a:t>
            </a:fld>
            <a:endParaRPr lang="zh-TW" altLang="en-US"/>
          </a:p>
        </p:txBody>
      </p:sp>
      <p:pic>
        <p:nvPicPr>
          <p:cNvPr id="8" name="圖片 7"/>
          <p:cNvPicPr/>
          <p:nvPr/>
        </p:nvPicPr>
        <p:blipFill>
          <a:blip r:embed="rId2"/>
          <a:stretch>
            <a:fillRect/>
          </a:stretch>
        </p:blipFill>
        <p:spPr>
          <a:xfrm>
            <a:off x="6176497" y="2006950"/>
            <a:ext cx="2367860" cy="1864595"/>
          </a:xfrm>
          <a:prstGeom prst="rect">
            <a:avLst/>
          </a:prstGeom>
        </p:spPr>
      </p:pic>
      <p:sp>
        <p:nvSpPr>
          <p:cNvPr id="12" name="文字方塊 11"/>
          <p:cNvSpPr txBox="1"/>
          <p:nvPr/>
        </p:nvSpPr>
        <p:spPr>
          <a:xfrm>
            <a:off x="7195962" y="3943858"/>
            <a:ext cx="704866"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四顆</a:t>
            </a:r>
            <a:endParaRPr lang="zh-TW" altLang="en-US" dirty="0">
              <a:latin typeface="標楷體" panose="03000509000000000000" pitchFamily="65" charset="-120"/>
              <a:ea typeface="標楷體" panose="03000509000000000000" pitchFamily="65" charset="-120"/>
            </a:endParaRPr>
          </a:p>
        </p:txBody>
      </p:sp>
      <p:sp>
        <p:nvSpPr>
          <p:cNvPr id="14" name="文字方塊 13"/>
          <p:cNvSpPr txBox="1"/>
          <p:nvPr/>
        </p:nvSpPr>
        <p:spPr>
          <a:xfrm>
            <a:off x="10148712" y="3758875"/>
            <a:ext cx="70512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六</a:t>
            </a:r>
            <a:r>
              <a:rPr lang="zh-TW" altLang="en-US" dirty="0" smtClean="0">
                <a:latin typeface="標楷體" panose="03000509000000000000" pitchFamily="65" charset="-120"/>
                <a:ea typeface="標楷體" panose="03000509000000000000" pitchFamily="65" charset="-120"/>
              </a:rPr>
              <a:t>顆</a:t>
            </a:r>
            <a:endParaRPr lang="zh-TW" altLang="en-US" dirty="0">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a:blip r:embed="rId3"/>
          <a:stretch>
            <a:fillRect/>
          </a:stretch>
        </p:blipFill>
        <p:spPr>
          <a:xfrm>
            <a:off x="9129247" y="1979618"/>
            <a:ext cx="2367860" cy="1775894"/>
          </a:xfrm>
          <a:prstGeom prst="rect">
            <a:avLst/>
          </a:prstGeom>
        </p:spPr>
      </p:pic>
      <p:sp>
        <p:nvSpPr>
          <p:cNvPr id="6" name="橢圓 5"/>
          <p:cNvSpPr/>
          <p:nvPr/>
        </p:nvSpPr>
        <p:spPr>
          <a:xfrm>
            <a:off x="7483804" y="2590236"/>
            <a:ext cx="424030" cy="352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10428083" y="2533446"/>
            <a:ext cx="424030" cy="352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2049776242"/>
                  </p:ext>
                </p:extLst>
              </p:nvPr>
            </p:nvGraphicFramePr>
            <p:xfrm>
              <a:off x="863960" y="3571407"/>
              <a:ext cx="4689186" cy="1113600"/>
            </p:xfrm>
            <a:graphic>
              <a:graphicData uri="http://schemas.openxmlformats.org/drawingml/2006/table">
                <a:tbl>
                  <a:tblPr firstRow="1" bandRow="1">
                    <a:tableStyleId>{5C22544A-7EE6-4342-B048-85BDC9FD1C3A}</a:tableStyleId>
                  </a:tblPr>
                  <a:tblGrid>
                    <a:gridCol w="1563062">
                      <a:extLst>
                        <a:ext uri="{9D8B030D-6E8A-4147-A177-3AD203B41FA5}">
                          <a16:colId xmlns:a16="http://schemas.microsoft.com/office/drawing/2014/main" val="2554752006"/>
                        </a:ext>
                      </a:extLst>
                    </a:gridCol>
                    <a:gridCol w="1563062">
                      <a:extLst>
                        <a:ext uri="{9D8B030D-6E8A-4147-A177-3AD203B41FA5}">
                          <a16:colId xmlns:a16="http://schemas.microsoft.com/office/drawing/2014/main" val="4294764818"/>
                        </a:ext>
                      </a:extLst>
                    </a:gridCol>
                    <a:gridCol w="1563062">
                      <a:extLst>
                        <a:ext uri="{9D8B030D-6E8A-4147-A177-3AD203B41FA5}">
                          <a16:colId xmlns:a16="http://schemas.microsoft.com/office/drawing/2014/main" val="1511464148"/>
                        </a:ext>
                      </a:extLst>
                    </a:gridCol>
                  </a:tblGrid>
                  <a:tr h="370840">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四顆</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六顆</a:t>
                          </a:r>
                          <a:endParaRPr lang="zh-TW" altLang="en-US" dirty="0">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893904449"/>
                      </a:ext>
                    </a:extLst>
                  </a:tr>
                  <a:tr h="370840">
                    <a:tc>
                      <a:txBody>
                        <a:bodyPr/>
                        <a:lstStyle/>
                        <a:p>
                          <a:pPr algn="ctr"/>
                          <a:r>
                            <a:rPr lang="zh-TW" altLang="en-US" dirty="0" smtClean="0">
                              <a:latin typeface="標楷體" panose="03000509000000000000" pitchFamily="65" charset="-120"/>
                              <a:ea typeface="標楷體" panose="03000509000000000000" pitchFamily="65" charset="-120"/>
                            </a:rPr>
                            <a:t>三角型面積</a:t>
                          </a:r>
                          <a:endParaRPr lang="zh-TW" altLang="en-US" dirty="0">
                            <a:latin typeface="標楷體" panose="03000509000000000000" pitchFamily="65" charset="-120"/>
                            <a:ea typeface="標楷體" panose="03000509000000000000" pitchFamily="65" charset="-12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i="1" smtClean="0">
                                        <a:latin typeface="Cambria Math" panose="02040503050406030204" pitchFamily="18" charset="0"/>
                                      </a:rPr>
                                      <m:t>2358</m:t>
                                    </m:r>
                                    <m:r>
                                      <m:rPr>
                                        <m:nor/>
                                      </m:rPr>
                                      <a:rPr lang="en-US" altLang="zh-TW" dirty="0" smtClean="0">
                                        <a:latin typeface="Times New Roman" panose="02020603050405020304" pitchFamily="18" charset="0"/>
                                        <a:cs typeface="Times New Roman" panose="02020603050405020304" pitchFamily="18" charset="0"/>
                                      </a:rPr>
                                      <m:t>.4</m:t>
                                    </m:r>
                                    <m:r>
                                      <m:rPr>
                                        <m:nor/>
                                      </m:rPr>
                                      <a:rPr lang="en-US" altLang="zh-TW" dirty="0" smtClean="0">
                                        <a:latin typeface="Times New Roman" panose="02020603050405020304" pitchFamily="18" charset="0"/>
                                        <a:cs typeface="Times New Roman" panose="02020603050405020304" pitchFamily="18" charset="0"/>
                                      </a:rPr>
                                      <m:t>mm</m:t>
                                    </m:r>
                                  </m:e>
                                  <m:sup>
                                    <m:r>
                                      <a:rPr lang="en-US" altLang="zh-TW" b="0" i="1" smtClean="0">
                                        <a:latin typeface="Cambria Math" panose="02040503050406030204" pitchFamily="18" charset="0"/>
                                      </a:rPr>
                                      <m:t>2</m:t>
                                    </m:r>
                                  </m:sup>
                                </m:sSup>
                              </m:oMath>
                            </m:oMathPara>
                          </a14:m>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i="1" smtClean="0">
                                        <a:latin typeface="Cambria Math" panose="02040503050406030204" pitchFamily="18" charset="0"/>
                                      </a:rPr>
                                      <m:t>2</m:t>
                                    </m:r>
                                    <m:r>
                                      <a:rPr lang="en-US" altLang="zh-TW" b="0" i="1" smtClean="0">
                                        <a:latin typeface="Cambria Math" panose="02040503050406030204" pitchFamily="18" charset="0"/>
                                      </a:rPr>
                                      <m:t>821</m:t>
                                    </m:r>
                                    <m:r>
                                      <m:rPr>
                                        <m:nor/>
                                      </m:rPr>
                                      <a:rPr lang="en-US" altLang="zh-TW" dirty="0" smtClean="0">
                                        <a:latin typeface="Times New Roman" panose="02020603050405020304" pitchFamily="18" charset="0"/>
                                        <a:cs typeface="Times New Roman" panose="02020603050405020304" pitchFamily="18" charset="0"/>
                                      </a:rPr>
                                      <m:t>.4</m:t>
                                    </m:r>
                                    <m:r>
                                      <m:rPr>
                                        <m:nor/>
                                      </m:rPr>
                                      <a:rPr lang="en-US" altLang="zh-TW" dirty="0" smtClean="0">
                                        <a:latin typeface="Times New Roman" panose="02020603050405020304" pitchFamily="18" charset="0"/>
                                        <a:cs typeface="Times New Roman" panose="02020603050405020304" pitchFamily="18" charset="0"/>
                                      </a:rPr>
                                      <m:t>mm</m:t>
                                    </m:r>
                                  </m:e>
                                  <m:sup>
                                    <m:r>
                                      <a:rPr lang="en-US" altLang="zh-TW" b="0" i="1" smtClean="0">
                                        <a:latin typeface="Cambria Math" panose="02040503050406030204" pitchFamily="18" charset="0"/>
                                      </a:rPr>
                                      <m:t>2</m:t>
                                    </m:r>
                                  </m:sup>
                                </m:sSup>
                              </m:oMath>
                            </m:oMathPara>
                          </a14:m>
                          <a:endParaRPr lang="zh-TW" altLang="en-US" dirty="0">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021807536"/>
                      </a:ext>
                    </a:extLst>
                  </a:tr>
                  <a:tr h="370840">
                    <a:tc>
                      <a:txBody>
                        <a:bodyPr/>
                        <a:lstStyle/>
                        <a:p>
                          <a:pPr algn="ctr"/>
                          <a:r>
                            <a:rPr lang="zh-TW" altLang="en-US" dirty="0" smtClean="0">
                              <a:latin typeface="標楷體" panose="03000509000000000000" pitchFamily="65" charset="-120"/>
                              <a:ea typeface="標楷體" panose="03000509000000000000" pitchFamily="65" charset="-120"/>
                            </a:rPr>
                            <a:t>最大角</a:t>
                          </a:r>
                          <a:endParaRPr lang="zh-TW" altLang="en-US" dirty="0">
                            <a:latin typeface="標楷體" panose="03000509000000000000" pitchFamily="65" charset="-120"/>
                            <a:ea typeface="標楷體" panose="03000509000000000000" pitchFamily="65" charset="-12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sz="1800" b="0" i="1" kern="1200" smtClean="0">
                                        <a:effectLst/>
                                        <a:latin typeface="Cambria Math" panose="02040503050406030204" pitchFamily="18" charset="0"/>
                                        <a:ea typeface="標楷體" panose="03000509000000000000" pitchFamily="65" charset="-120"/>
                                        <a:cs typeface="Times New Roman" panose="02020603050405020304" pitchFamily="18" charset="0"/>
                                      </a:rPr>
                                      <m:t>68</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sz="1800" i="1" kern="1200" smtClean="0">
                                        <a:effectLst/>
                                        <a:latin typeface="Cambria Math" panose="02040503050406030204" pitchFamily="18" charset="0"/>
                                        <a:ea typeface="標楷體" panose="03000509000000000000" pitchFamily="65" charset="-120"/>
                                        <a:cs typeface="Times New Roman" panose="02020603050405020304" pitchFamily="18" charset="0"/>
                                      </a:rPr>
                                      <m:t>83</m:t>
                                    </m:r>
                                  </m:e>
                                  <m:sup>
                                    <m:r>
                                      <a:rPr lang="en-US" altLang="zh-TW" sz="1800" i="1" kern="1200" smtClean="0">
                                        <a:effectLst/>
                                        <a:latin typeface="Cambria Math" panose="02040503050406030204" pitchFamily="18" charset="0"/>
                                        <a:ea typeface="Cambria Math" panose="02040503050406030204" pitchFamily="18" charset="0"/>
                                        <a:cs typeface="Times New Roman" panose="02020603050405020304" pitchFamily="18" charset="0"/>
                                      </a:rPr>
                                      <m:t>°</m:t>
                                    </m:r>
                                  </m:sup>
                                </m:sSup>
                              </m:oMath>
                            </m:oMathPara>
                          </a14:m>
                          <a:endParaRPr lang="zh-TW" altLang="en-US" dirty="0">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217758030"/>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2049776242"/>
                  </p:ext>
                </p:extLst>
              </p:nvPr>
            </p:nvGraphicFramePr>
            <p:xfrm>
              <a:off x="863960" y="3571407"/>
              <a:ext cx="4689186" cy="1113600"/>
            </p:xfrm>
            <a:graphic>
              <a:graphicData uri="http://schemas.openxmlformats.org/drawingml/2006/table">
                <a:tbl>
                  <a:tblPr firstRow="1" bandRow="1">
                    <a:tableStyleId>{5C22544A-7EE6-4342-B048-85BDC9FD1C3A}</a:tableStyleId>
                  </a:tblPr>
                  <a:tblGrid>
                    <a:gridCol w="1563062">
                      <a:extLst>
                        <a:ext uri="{9D8B030D-6E8A-4147-A177-3AD203B41FA5}">
                          <a16:colId xmlns:a16="http://schemas.microsoft.com/office/drawing/2014/main" val="2554752006"/>
                        </a:ext>
                      </a:extLst>
                    </a:gridCol>
                    <a:gridCol w="1563062">
                      <a:extLst>
                        <a:ext uri="{9D8B030D-6E8A-4147-A177-3AD203B41FA5}">
                          <a16:colId xmlns:a16="http://schemas.microsoft.com/office/drawing/2014/main" val="4294764818"/>
                        </a:ext>
                      </a:extLst>
                    </a:gridCol>
                    <a:gridCol w="1563062">
                      <a:extLst>
                        <a:ext uri="{9D8B030D-6E8A-4147-A177-3AD203B41FA5}">
                          <a16:colId xmlns:a16="http://schemas.microsoft.com/office/drawing/2014/main" val="1511464148"/>
                        </a:ext>
                      </a:extLst>
                    </a:gridCol>
                  </a:tblGrid>
                  <a:tr h="370840">
                    <a:tc>
                      <a:txBody>
                        <a:bodyPr/>
                        <a:lstStyle/>
                        <a:p>
                          <a:pPr algn="ct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四顆</a:t>
                          </a:r>
                          <a:endParaRPr lang="zh-TW" altLang="en-US" dirty="0">
                            <a:latin typeface="標楷體" panose="03000509000000000000" pitchFamily="65" charset="-120"/>
                            <a:ea typeface="標楷體" panose="03000509000000000000" pitchFamily="65" charset="-120"/>
                          </a:endParaRPr>
                        </a:p>
                      </a:txBody>
                      <a:tcPr/>
                    </a:tc>
                    <a:tc>
                      <a:txBody>
                        <a:bodyPr/>
                        <a:lstStyle/>
                        <a:p>
                          <a:pPr algn="ctr"/>
                          <a:r>
                            <a:rPr lang="zh-TW" altLang="en-US" dirty="0" smtClean="0">
                              <a:latin typeface="標楷體" panose="03000509000000000000" pitchFamily="65" charset="-120"/>
                              <a:ea typeface="標楷體" panose="03000509000000000000" pitchFamily="65" charset="-120"/>
                            </a:rPr>
                            <a:t>六顆</a:t>
                          </a:r>
                          <a:endParaRPr lang="zh-TW" altLang="en-US" dirty="0">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893904449"/>
                      </a:ext>
                    </a:extLst>
                  </a:tr>
                  <a:tr h="370840">
                    <a:tc>
                      <a:txBody>
                        <a:bodyPr/>
                        <a:lstStyle/>
                        <a:p>
                          <a:pPr algn="ctr"/>
                          <a:r>
                            <a:rPr lang="zh-TW" altLang="en-US" dirty="0" smtClean="0">
                              <a:latin typeface="標楷體" panose="03000509000000000000" pitchFamily="65" charset="-120"/>
                              <a:ea typeface="標楷體" panose="03000509000000000000" pitchFamily="65" charset="-120"/>
                            </a:rPr>
                            <a:t>三角型面積</a:t>
                          </a:r>
                          <a:endParaRPr lang="zh-TW" altLang="en-US" dirty="0">
                            <a:latin typeface="標楷體" panose="03000509000000000000" pitchFamily="65" charset="-120"/>
                            <a:ea typeface="標楷體" panose="03000509000000000000" pitchFamily="65" charset="-120"/>
                          </a:endParaRPr>
                        </a:p>
                      </a:txBody>
                      <a:tcPr/>
                    </a:tc>
                    <a:tc>
                      <a:txBody>
                        <a:bodyPr/>
                        <a:lstStyle/>
                        <a:p>
                          <a:endParaRPr lang="zh-TW"/>
                        </a:p>
                      </a:txBody>
                      <a:tcPr anchor="ctr">
                        <a:blipFill>
                          <a:blip r:embed="rId4"/>
                          <a:stretch>
                            <a:fillRect l="-100781" t="-104839" r="-102344" b="-124194"/>
                          </a:stretch>
                        </a:blipFill>
                      </a:tcPr>
                    </a:tc>
                    <a:tc>
                      <a:txBody>
                        <a:bodyPr/>
                        <a:lstStyle/>
                        <a:p>
                          <a:endParaRPr lang="zh-TW"/>
                        </a:p>
                      </a:txBody>
                      <a:tcPr>
                        <a:blipFill>
                          <a:blip r:embed="rId4"/>
                          <a:stretch>
                            <a:fillRect l="-200000" t="-104839" r="-1946" b="-124194"/>
                          </a:stretch>
                        </a:blipFill>
                      </a:tcPr>
                    </a:tc>
                    <a:extLst>
                      <a:ext uri="{0D108BD9-81ED-4DB2-BD59-A6C34878D82A}">
                        <a16:rowId xmlns:a16="http://schemas.microsoft.com/office/drawing/2014/main" val="1021807536"/>
                      </a:ext>
                    </a:extLst>
                  </a:tr>
                  <a:tr h="371920">
                    <a:tc>
                      <a:txBody>
                        <a:bodyPr/>
                        <a:lstStyle/>
                        <a:p>
                          <a:pPr algn="ctr"/>
                          <a:r>
                            <a:rPr lang="zh-TW" altLang="en-US" dirty="0" smtClean="0">
                              <a:latin typeface="標楷體" panose="03000509000000000000" pitchFamily="65" charset="-120"/>
                              <a:ea typeface="標楷體" panose="03000509000000000000" pitchFamily="65" charset="-120"/>
                            </a:rPr>
                            <a:t>最大角</a:t>
                          </a:r>
                          <a:endParaRPr lang="zh-TW" altLang="en-US" dirty="0">
                            <a:latin typeface="標楷體" panose="03000509000000000000" pitchFamily="65" charset="-120"/>
                            <a:ea typeface="標楷體" panose="03000509000000000000" pitchFamily="65" charset="-120"/>
                          </a:endParaRPr>
                        </a:p>
                      </a:txBody>
                      <a:tcPr/>
                    </a:tc>
                    <a:tc>
                      <a:txBody>
                        <a:bodyPr/>
                        <a:lstStyle/>
                        <a:p>
                          <a:endParaRPr lang="zh-TW"/>
                        </a:p>
                      </a:txBody>
                      <a:tcPr anchor="ctr">
                        <a:blipFill>
                          <a:blip r:embed="rId4"/>
                          <a:stretch>
                            <a:fillRect l="-100781" t="-208197" r="-102344" b="-26230"/>
                          </a:stretch>
                        </a:blipFill>
                      </a:tcPr>
                    </a:tc>
                    <a:tc>
                      <a:txBody>
                        <a:bodyPr/>
                        <a:lstStyle/>
                        <a:p>
                          <a:endParaRPr lang="zh-TW"/>
                        </a:p>
                      </a:txBody>
                      <a:tcPr>
                        <a:blipFill>
                          <a:blip r:embed="rId4"/>
                          <a:stretch>
                            <a:fillRect l="-200000" t="-208197" r="-1946" b="-26230"/>
                          </a:stretch>
                        </a:blipFill>
                      </a:tcPr>
                    </a:tc>
                    <a:extLst>
                      <a:ext uri="{0D108BD9-81ED-4DB2-BD59-A6C34878D82A}">
                        <a16:rowId xmlns:a16="http://schemas.microsoft.com/office/drawing/2014/main" val="1217758030"/>
                      </a:ext>
                    </a:extLst>
                  </a:tr>
                </a:tbl>
              </a:graphicData>
            </a:graphic>
          </p:graphicFrame>
        </mc:Fallback>
      </mc:AlternateContent>
      <p:pic>
        <p:nvPicPr>
          <p:cNvPr id="16" name="圖片 15"/>
          <p:cNvPicPr>
            <a:picLocks noChangeAspect="1"/>
          </p:cNvPicPr>
          <p:nvPr/>
        </p:nvPicPr>
        <p:blipFill>
          <a:blip r:embed="rId5"/>
          <a:stretch>
            <a:fillRect/>
          </a:stretch>
        </p:blipFill>
        <p:spPr>
          <a:xfrm>
            <a:off x="5825447" y="4251918"/>
            <a:ext cx="2975653" cy="2229252"/>
          </a:xfrm>
          <a:prstGeom prst="rect">
            <a:avLst/>
          </a:prstGeom>
        </p:spPr>
      </p:pic>
      <p:pic>
        <p:nvPicPr>
          <p:cNvPr id="17" name="圖片 16"/>
          <p:cNvPicPr>
            <a:picLocks noChangeAspect="1"/>
          </p:cNvPicPr>
          <p:nvPr/>
        </p:nvPicPr>
        <p:blipFill>
          <a:blip r:embed="rId6"/>
          <a:stretch>
            <a:fillRect/>
          </a:stretch>
        </p:blipFill>
        <p:spPr>
          <a:xfrm>
            <a:off x="9021681" y="4251918"/>
            <a:ext cx="2812803" cy="2207596"/>
          </a:xfrm>
          <a:prstGeom prst="rect">
            <a:avLst/>
          </a:prstGeom>
        </p:spPr>
      </p:pic>
      <p:sp>
        <p:nvSpPr>
          <p:cNvPr id="24" name="橢圓 23"/>
          <p:cNvSpPr/>
          <p:nvPr/>
        </p:nvSpPr>
        <p:spPr>
          <a:xfrm>
            <a:off x="7476798" y="5044754"/>
            <a:ext cx="424030" cy="352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10606007" y="4974038"/>
            <a:ext cx="492211" cy="38167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923854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人體測試</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819022785"/>
              </p:ext>
            </p:extLst>
          </p:nvPr>
        </p:nvGraphicFramePr>
        <p:xfrm>
          <a:off x="3366417" y="4525526"/>
          <a:ext cx="6741088" cy="1828800"/>
        </p:xfrm>
        <a:graphic>
          <a:graphicData uri="http://schemas.openxmlformats.org/drawingml/2006/table">
            <a:tbl>
              <a:tblPr firstRow="1" firstCol="1" bandRow="1">
                <a:tableStyleId>{5C22544A-7EE6-4342-B048-85BDC9FD1C3A}</a:tableStyleId>
              </a:tblPr>
              <a:tblGrid>
                <a:gridCol w="1796195">
                  <a:extLst>
                    <a:ext uri="{9D8B030D-6E8A-4147-A177-3AD203B41FA5}">
                      <a16:colId xmlns:a16="http://schemas.microsoft.com/office/drawing/2014/main" val="3930328517"/>
                    </a:ext>
                  </a:extLst>
                </a:gridCol>
                <a:gridCol w="1573952">
                  <a:extLst>
                    <a:ext uri="{9D8B030D-6E8A-4147-A177-3AD203B41FA5}">
                      <a16:colId xmlns:a16="http://schemas.microsoft.com/office/drawing/2014/main" val="3732798541"/>
                    </a:ext>
                  </a:extLst>
                </a:gridCol>
                <a:gridCol w="1685074">
                  <a:extLst>
                    <a:ext uri="{9D8B030D-6E8A-4147-A177-3AD203B41FA5}">
                      <a16:colId xmlns:a16="http://schemas.microsoft.com/office/drawing/2014/main" val="1741649296"/>
                    </a:ext>
                  </a:extLst>
                </a:gridCol>
                <a:gridCol w="1685867">
                  <a:extLst>
                    <a:ext uri="{9D8B030D-6E8A-4147-A177-3AD203B41FA5}">
                      <a16:colId xmlns:a16="http://schemas.microsoft.com/office/drawing/2014/main" val="172576810"/>
                    </a:ext>
                  </a:extLst>
                </a:gridCol>
              </a:tblGrid>
              <a:tr h="0">
                <a:tc>
                  <a:txBody>
                    <a:bodyPr/>
                    <a:lstStyle/>
                    <a:p>
                      <a:pPr algn="ctr">
                        <a:lnSpc>
                          <a:spcPct val="150000"/>
                        </a:lnSpc>
                        <a:spcAft>
                          <a:spcPts val="0"/>
                        </a:spcAft>
                      </a:pPr>
                      <a:r>
                        <a:rPr lang="en-US" sz="2000" kern="2600" dirty="0">
                          <a:effectLst/>
                        </a:rPr>
                        <a:t> </a:t>
                      </a:r>
                      <a:endParaRPr lang="zh-TW" sz="2000" kern="2600" dirty="0">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a:lnSpc>
                          <a:spcPct val="150000"/>
                        </a:lnSpc>
                        <a:spcAft>
                          <a:spcPts val="0"/>
                        </a:spcAft>
                      </a:pPr>
                      <a:r>
                        <a:rPr lang="en-US" sz="2000" kern="2600" dirty="0">
                          <a:effectLst/>
                          <a:latin typeface="標楷體" panose="03000509000000000000" pitchFamily="65" charset="-120"/>
                          <a:ea typeface="標楷體" panose="03000509000000000000" pitchFamily="65" charset="-120"/>
                        </a:rPr>
                        <a:t>4</a:t>
                      </a:r>
                      <a:r>
                        <a:rPr lang="zh-TW" sz="2000" kern="2600" dirty="0">
                          <a:effectLst/>
                          <a:latin typeface="標楷體" panose="03000509000000000000" pitchFamily="65" charset="-120"/>
                          <a:ea typeface="標楷體" panose="03000509000000000000" pitchFamily="65" charset="-120"/>
                        </a:rPr>
                        <a:t>顆菱形</a:t>
                      </a:r>
                    </a:p>
                  </a:txBody>
                  <a:tcPr marL="68580" marR="68580" marT="0" marB="0" anchor="ctr"/>
                </a:tc>
                <a:tc>
                  <a:txBody>
                    <a:bodyPr/>
                    <a:lstStyle/>
                    <a:p>
                      <a:pPr algn="ctr">
                        <a:lnSpc>
                          <a:spcPct val="150000"/>
                        </a:lnSpc>
                        <a:spcAft>
                          <a:spcPts val="0"/>
                        </a:spcAft>
                      </a:pPr>
                      <a:r>
                        <a:rPr lang="en-US" sz="2000" kern="2600" dirty="0">
                          <a:effectLst/>
                          <a:latin typeface="標楷體" panose="03000509000000000000" pitchFamily="65" charset="-120"/>
                          <a:ea typeface="標楷體" panose="03000509000000000000" pitchFamily="65" charset="-120"/>
                        </a:rPr>
                        <a:t>4</a:t>
                      </a:r>
                      <a:r>
                        <a:rPr lang="zh-TW" sz="2000" kern="2600" dirty="0">
                          <a:effectLst/>
                          <a:latin typeface="標楷體" panose="03000509000000000000" pitchFamily="65" charset="-120"/>
                          <a:ea typeface="標楷體" panose="03000509000000000000" pitchFamily="65" charset="-120"/>
                        </a:rPr>
                        <a:t>顆斜長方</a:t>
                      </a:r>
                    </a:p>
                  </a:txBody>
                  <a:tcPr marL="68580" marR="68580" marT="0" marB="0" anchor="ctr"/>
                </a:tc>
                <a:tc>
                  <a:txBody>
                    <a:bodyPr/>
                    <a:lstStyle/>
                    <a:p>
                      <a:pPr algn="ctr">
                        <a:lnSpc>
                          <a:spcPct val="150000"/>
                        </a:lnSpc>
                        <a:spcAft>
                          <a:spcPts val="0"/>
                        </a:spcAft>
                      </a:pPr>
                      <a:r>
                        <a:rPr lang="en-US" sz="2000" kern="2600" dirty="0">
                          <a:effectLst/>
                          <a:latin typeface="標楷體" panose="03000509000000000000" pitchFamily="65" charset="-120"/>
                          <a:ea typeface="標楷體" panose="03000509000000000000" pitchFamily="65" charset="-120"/>
                        </a:rPr>
                        <a:t>6</a:t>
                      </a:r>
                      <a:r>
                        <a:rPr lang="zh-TW" sz="2000" kern="2600" dirty="0">
                          <a:effectLst/>
                          <a:latin typeface="標楷體" panose="03000509000000000000" pitchFamily="65" charset="-120"/>
                          <a:ea typeface="標楷體" panose="03000509000000000000" pitchFamily="65" charset="-120"/>
                        </a:rPr>
                        <a:t>顆</a:t>
                      </a:r>
                    </a:p>
                  </a:txBody>
                  <a:tcPr marL="68580" marR="68580" marT="0" marB="0" anchor="ctr"/>
                </a:tc>
                <a:extLst>
                  <a:ext uri="{0D108BD9-81ED-4DB2-BD59-A6C34878D82A}">
                    <a16:rowId xmlns:a16="http://schemas.microsoft.com/office/drawing/2014/main" val="1381242004"/>
                  </a:ext>
                </a:extLst>
              </a:tr>
              <a:tr h="0">
                <a:tc>
                  <a:txBody>
                    <a:bodyPr/>
                    <a:lstStyle/>
                    <a:p>
                      <a:pPr algn="ctr">
                        <a:lnSpc>
                          <a:spcPct val="150000"/>
                        </a:lnSpc>
                        <a:spcAft>
                          <a:spcPts val="0"/>
                        </a:spcAft>
                      </a:pPr>
                      <a:r>
                        <a:rPr lang="en-US" sz="2000" kern="2600" dirty="0">
                          <a:effectLst/>
                          <a:latin typeface="Times New Roman" panose="02020603050405020304" pitchFamily="18" charset="0"/>
                          <a:cs typeface="Times New Roman" panose="02020603050405020304" pitchFamily="18" charset="0"/>
                        </a:rPr>
                        <a:t>Affine</a:t>
                      </a:r>
                      <a:r>
                        <a:rPr lang="zh-TW" sz="2000" kern="2600" dirty="0">
                          <a:effectLst/>
                          <a:latin typeface="標楷體" panose="03000509000000000000" pitchFamily="65" charset="-120"/>
                          <a:ea typeface="標楷體" panose="03000509000000000000" pitchFamily="65" charset="-120"/>
                        </a:rPr>
                        <a:t>誤差</a:t>
                      </a:r>
                    </a:p>
                  </a:txBody>
                  <a:tcPr marL="68580" marR="68580" marT="0" marB="0" anchor="ctr"/>
                </a:tc>
                <a:tc>
                  <a:txBody>
                    <a:bodyPr/>
                    <a:lstStyle/>
                    <a:p>
                      <a:pPr algn="ctr">
                        <a:lnSpc>
                          <a:spcPct val="150000"/>
                        </a:lnSpc>
                        <a:spcAft>
                          <a:spcPts val="0"/>
                        </a:spcAft>
                      </a:pPr>
                      <a:r>
                        <a:rPr lang="en-US" sz="2000" kern="2600" dirty="0" smtClean="0">
                          <a:effectLst/>
                          <a:latin typeface="Times New Roman" panose="02020603050405020304" pitchFamily="18" charset="0"/>
                          <a:cs typeface="Times New Roman" panose="02020603050405020304" pitchFamily="18" charset="0"/>
                        </a:rPr>
                        <a:t>1.88mm</a:t>
                      </a:r>
                      <a:endParaRPr lang="zh-TW" sz="20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2600" dirty="0" smtClean="0">
                          <a:effectLst/>
                          <a:latin typeface="Times New Roman" panose="02020603050405020304" pitchFamily="18" charset="0"/>
                          <a:cs typeface="Times New Roman" panose="02020603050405020304" pitchFamily="18" charset="0"/>
                        </a:rPr>
                        <a:t>2.86mm</a:t>
                      </a:r>
                      <a:endParaRPr lang="zh-TW" sz="20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2600" dirty="0" smtClean="0">
                          <a:effectLst/>
                          <a:latin typeface="Times New Roman" panose="02020603050405020304" pitchFamily="18" charset="0"/>
                          <a:cs typeface="Times New Roman" panose="02020603050405020304" pitchFamily="18" charset="0"/>
                        </a:rPr>
                        <a:t>1.35mm</a:t>
                      </a:r>
                      <a:endParaRPr lang="zh-TW" sz="20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55409953"/>
                  </a:ext>
                </a:extLst>
              </a:tr>
              <a:tr h="0">
                <a:tc>
                  <a:txBody>
                    <a:bodyPr/>
                    <a:lstStyle/>
                    <a:p>
                      <a:pPr algn="ctr">
                        <a:lnSpc>
                          <a:spcPct val="150000"/>
                        </a:lnSpc>
                        <a:spcAft>
                          <a:spcPts val="0"/>
                        </a:spcAft>
                      </a:pPr>
                      <a:r>
                        <a:rPr lang="en-US" sz="2000" kern="2600" dirty="0" err="1">
                          <a:effectLst/>
                          <a:latin typeface="Times New Roman" panose="02020603050405020304" pitchFamily="18" charset="0"/>
                          <a:cs typeface="Times New Roman" panose="02020603050405020304" pitchFamily="18" charset="0"/>
                        </a:rPr>
                        <a:t>Affine+deform</a:t>
                      </a:r>
                      <a:r>
                        <a:rPr lang="zh-TW" sz="2000" kern="2600" dirty="0">
                          <a:effectLst/>
                          <a:latin typeface="標楷體" panose="03000509000000000000" pitchFamily="65" charset="-120"/>
                          <a:ea typeface="標楷體" panose="03000509000000000000" pitchFamily="65" charset="-120"/>
                        </a:rPr>
                        <a:t>誤差</a:t>
                      </a:r>
                    </a:p>
                  </a:txBody>
                  <a:tcPr marL="68580" marR="68580" marT="0" marB="0" anchor="ctr"/>
                </a:tc>
                <a:tc>
                  <a:txBody>
                    <a:bodyPr/>
                    <a:lstStyle/>
                    <a:p>
                      <a:pPr algn="ctr">
                        <a:lnSpc>
                          <a:spcPct val="150000"/>
                        </a:lnSpc>
                        <a:spcAft>
                          <a:spcPts val="0"/>
                        </a:spcAft>
                      </a:pPr>
                      <a:r>
                        <a:rPr lang="en-US" sz="2000" kern="2600" dirty="0" smtClean="0">
                          <a:effectLst/>
                          <a:latin typeface="Times New Roman" panose="02020603050405020304" pitchFamily="18" charset="0"/>
                          <a:cs typeface="Times New Roman" panose="02020603050405020304" pitchFamily="18" charset="0"/>
                        </a:rPr>
                        <a:t>1.43mm</a:t>
                      </a:r>
                      <a:endParaRPr lang="zh-TW" sz="20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2600" dirty="0" smtClean="0">
                          <a:effectLst/>
                          <a:latin typeface="Times New Roman" panose="02020603050405020304" pitchFamily="18" charset="0"/>
                          <a:cs typeface="Times New Roman" panose="02020603050405020304" pitchFamily="18" charset="0"/>
                        </a:rPr>
                        <a:t>2.83mm</a:t>
                      </a:r>
                      <a:endParaRPr lang="zh-TW" sz="20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2000" kern="2600" dirty="0" smtClean="0">
                          <a:effectLst/>
                          <a:latin typeface="Times New Roman" panose="02020603050405020304" pitchFamily="18" charset="0"/>
                          <a:cs typeface="Times New Roman" panose="02020603050405020304" pitchFamily="18" charset="0"/>
                        </a:rPr>
                        <a:t>0.63mm</a:t>
                      </a:r>
                      <a:endParaRPr lang="zh-TW" sz="2000" kern="26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721544447"/>
                  </a:ext>
                </a:extLst>
              </a:tr>
            </a:tbl>
          </a:graphicData>
        </a:graphic>
      </p:graphicFrame>
      <p:sp>
        <p:nvSpPr>
          <p:cNvPr id="4" name="投影片編號版面配置區 3"/>
          <p:cNvSpPr>
            <a:spLocks noGrp="1"/>
          </p:cNvSpPr>
          <p:nvPr>
            <p:ph type="sldNum" sz="quarter" idx="12"/>
          </p:nvPr>
        </p:nvSpPr>
        <p:spPr/>
        <p:txBody>
          <a:bodyPr/>
          <a:lstStyle/>
          <a:p>
            <a:fld id="{947994E6-6C4B-41BF-86D6-CAF6AF4852A8}" type="slidenum">
              <a:rPr lang="zh-TW" altLang="en-US" smtClean="0"/>
              <a:t>53</a:t>
            </a:fld>
            <a:endParaRPr lang="zh-TW" altLang="en-US"/>
          </a:p>
        </p:txBody>
      </p:sp>
      <p:pic>
        <p:nvPicPr>
          <p:cNvPr id="6" name="圖片 5" descr="D:\Patricio\studyfromLAB_1year\碩論\4_6_4.jpg"/>
          <p:cNvPicPr/>
          <p:nvPr/>
        </p:nvPicPr>
        <p:blipFill rotWithShape="1">
          <a:blip r:embed="rId2" cstate="print">
            <a:extLst>
              <a:ext uri="{28A0092B-C50C-407E-A947-70E740481C1C}">
                <a14:useLocalDpi xmlns:a14="http://schemas.microsoft.com/office/drawing/2010/main" val="0"/>
              </a:ext>
            </a:extLst>
          </a:blip>
          <a:srcRect t="38745" r="766"/>
          <a:stretch/>
        </p:blipFill>
        <p:spPr bwMode="auto">
          <a:xfrm>
            <a:off x="2270860" y="1770380"/>
            <a:ext cx="2548890" cy="2098040"/>
          </a:xfrm>
          <a:prstGeom prst="rect">
            <a:avLst/>
          </a:prstGeom>
          <a:noFill/>
          <a:ln>
            <a:noFill/>
          </a:ln>
          <a:extLst>
            <a:ext uri="{53640926-AAD7-44D8-BBD7-CCE9431645EC}">
              <a14:shadowObscured xmlns:a14="http://schemas.microsoft.com/office/drawing/2010/main"/>
            </a:ext>
          </a:extLst>
        </p:spPr>
      </p:pic>
      <p:pic>
        <p:nvPicPr>
          <p:cNvPr id="7" name="圖片 6" descr="D:\Patricio\studyfromLAB_1year\碩論\4_7_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0785" y="1770380"/>
            <a:ext cx="2632352" cy="2098040"/>
          </a:xfrm>
          <a:prstGeom prst="rect">
            <a:avLst/>
          </a:prstGeom>
          <a:noFill/>
          <a:ln>
            <a:noFill/>
          </a:ln>
        </p:spPr>
      </p:pic>
      <p:pic>
        <p:nvPicPr>
          <p:cNvPr id="9" name="圖片 8" descr="D:\Patricio\studyfromLAB_1year\碩論\6_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4172" y="1770380"/>
            <a:ext cx="2850440" cy="2098040"/>
          </a:xfrm>
          <a:prstGeom prst="rect">
            <a:avLst/>
          </a:prstGeom>
          <a:noFill/>
          <a:ln>
            <a:noFill/>
          </a:ln>
        </p:spPr>
      </p:pic>
    </p:spTree>
    <p:extLst>
      <p:ext uri="{BB962C8B-B14F-4D97-AF65-F5344CB8AC3E}">
        <p14:creationId xmlns:p14="http://schemas.microsoft.com/office/powerpoint/2010/main" val="41390853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459449" y="1521644"/>
                <a:ext cx="10437275" cy="4698715"/>
              </a:xfrm>
            </p:spPr>
            <p:txBody>
              <a:bodyPr>
                <a:noAutofit/>
              </a:bodyPr>
              <a:lstStyle/>
              <a:p>
                <a:r>
                  <a:rPr lang="zh-TW" altLang="en-US" sz="2400" b="1" dirty="0" smtClean="0">
                    <a:latin typeface="標楷體" panose="03000509000000000000" pitchFamily="65" charset="-120"/>
                    <a:ea typeface="標楷體" panose="03000509000000000000" pitchFamily="65" charset="-120"/>
                  </a:rPr>
                  <a:t>擺放方式</a:t>
                </a:r>
                <a:endParaRPr lang="en-US" altLang="zh-TW" sz="2400" b="1" dirty="0" smtClean="0">
                  <a:latin typeface="標楷體" panose="03000509000000000000" pitchFamily="65" charset="-120"/>
                  <a:ea typeface="標楷體" panose="03000509000000000000" pitchFamily="65" charset="-120"/>
                </a:endParaRPr>
              </a:p>
              <a:p>
                <a:pPr marL="457200" lvl="1" indent="0">
                  <a:buNone/>
                </a:pPr>
                <a:r>
                  <a:rPr lang="zh-TW" altLang="en-US" sz="2400" dirty="0" smtClean="0">
                    <a:latin typeface="標楷體" panose="03000509000000000000" pitchFamily="65" charset="-120"/>
                    <a:ea typeface="標楷體" panose="03000509000000000000" pitchFamily="65" charset="-120"/>
                  </a:rPr>
                  <a:t>德</a:t>
                </a:r>
                <a:r>
                  <a:rPr lang="zh-TW" altLang="en-US" sz="2400" dirty="0">
                    <a:latin typeface="標楷體" panose="03000509000000000000" pitchFamily="65" charset="-120"/>
                    <a:ea typeface="標楷體" panose="03000509000000000000" pitchFamily="65" charset="-120"/>
                  </a:rPr>
                  <a:t>勞內</a:t>
                </a:r>
                <a:r>
                  <a:rPr lang="zh-TW" altLang="en-US" sz="2400" dirty="0" smtClean="0">
                    <a:latin typeface="標楷體" panose="03000509000000000000" pitchFamily="65" charset="-120"/>
                    <a:ea typeface="標楷體" panose="03000509000000000000" pitchFamily="65" charset="-120"/>
                  </a:rPr>
                  <a:t>三角化銳角三角形準確度</a:t>
                </a:r>
                <a:r>
                  <a:rPr lang="zh-TW" altLang="en-US" sz="2400" dirty="0">
                    <a:latin typeface="標楷體" panose="03000509000000000000" pitchFamily="65" charset="-120"/>
                    <a:ea typeface="標楷體" panose="03000509000000000000" pitchFamily="65" charset="-120"/>
                  </a:rPr>
                  <a:t>較</a:t>
                </a:r>
                <a:r>
                  <a:rPr lang="zh-TW" altLang="en-US" sz="2400" dirty="0" smtClean="0">
                    <a:latin typeface="標楷體" panose="03000509000000000000" pitchFamily="65" charset="-120"/>
                    <a:ea typeface="標楷體" panose="03000509000000000000" pitchFamily="65" charset="-120"/>
                  </a:rPr>
                  <a:t>高</a:t>
                </a:r>
                <a:r>
                  <a:rPr lang="en-US" altLang="zh-TW" sz="2400" dirty="0" smtClean="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最大角</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&lt;</a:t>
                </a:r>
                <a14:m>
                  <m:oMath xmlns:m="http://schemas.openxmlformats.org/officeDocument/2006/math">
                    <m:sSup>
                      <m:sSupPr>
                        <m:ctrlPr>
                          <a:rPr lang="en-US" altLang="zh-TW" sz="2400" i="1">
                            <a:latin typeface="Cambria Math" panose="02040503050406030204" pitchFamily="18" charset="0"/>
                            <a:ea typeface="標楷體" panose="03000509000000000000" pitchFamily="65" charset="-120"/>
                            <a:cs typeface="Times New Roman" panose="02020603050405020304" pitchFamily="18" charset="0"/>
                          </a:rPr>
                        </m:ctrlPr>
                      </m:sSupPr>
                      <m:e>
                        <m:r>
                          <a:rPr lang="en-US" altLang="zh-TW" sz="2400" i="1">
                            <a:latin typeface="Cambria Math" panose="02040503050406030204" pitchFamily="18" charset="0"/>
                            <a:ea typeface="標楷體" panose="03000509000000000000" pitchFamily="65" charset="-120"/>
                            <a:cs typeface="Times New Roman" panose="02020603050405020304" pitchFamily="18" charset="0"/>
                          </a:rPr>
                          <m:t>70</m:t>
                        </m:r>
                      </m:e>
                      <m:sup>
                        <m:r>
                          <a:rPr lang="en-US" altLang="zh-TW" sz="2400" i="1">
                            <a:latin typeface="Cambria Math" panose="02040503050406030204" pitchFamily="18" charset="0"/>
                            <a:ea typeface="Cambria Math" panose="02040503050406030204" pitchFamily="18" charset="0"/>
                            <a:cs typeface="Times New Roman" panose="02020603050405020304" pitchFamily="18" charset="0"/>
                          </a:rPr>
                          <m:t>°</m:t>
                        </m:r>
                      </m:sup>
                    </m:sSup>
                  </m:oMath>
                </a14:m>
                <a:r>
                  <a:rPr lang="en-US" altLang="zh-TW" sz="2400" dirty="0" smtClean="0">
                    <a:latin typeface="標楷體" panose="03000509000000000000" pitchFamily="65" charset="-120"/>
                    <a:ea typeface="標楷體" panose="03000509000000000000" pitchFamily="65" charset="-120"/>
                  </a:rPr>
                  <a:t>)</a:t>
                </a:r>
              </a:p>
              <a:p>
                <a:pPr marL="457200" lvl="1" indent="0">
                  <a:buNone/>
                </a:pPr>
                <a:r>
                  <a:rPr lang="zh-TW" altLang="en-US" sz="2400" dirty="0" smtClean="0">
                    <a:latin typeface="標楷體" panose="03000509000000000000" pitchFamily="65" charset="-120"/>
                    <a:ea typeface="標楷體" panose="03000509000000000000" pitchFamily="65" charset="-120"/>
                  </a:rPr>
                  <a:t>三角形面積</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&lt;</a:t>
                </a:r>
                <a14:m>
                  <m:oMath xmlns:m="http://schemas.openxmlformats.org/officeDocument/2006/math">
                    <m:sSup>
                      <m:sSupPr>
                        <m:ctrlPr>
                          <a:rPr lang="en-US" altLang="zh-TW" sz="2400" i="1">
                            <a:latin typeface="Cambria Math" panose="02040503050406030204" pitchFamily="18" charset="0"/>
                          </a:rPr>
                        </m:ctrlPr>
                      </m:sSupPr>
                      <m:e>
                        <m:r>
                          <m:rPr>
                            <m:nor/>
                          </m:rPr>
                          <a:rPr lang="en-US" altLang="zh-TW" sz="2400" dirty="0">
                            <a:latin typeface="Times New Roman" panose="02020603050405020304" pitchFamily="18" charset="0"/>
                            <a:cs typeface="Times New Roman" panose="02020603050405020304" pitchFamily="18" charset="0"/>
                          </a:rPr>
                          <m:t>2700</m:t>
                        </m:r>
                        <m:r>
                          <m:rPr>
                            <m:nor/>
                          </m:rPr>
                          <a:rPr lang="en-US" altLang="zh-TW" sz="2400" dirty="0">
                            <a:latin typeface="Times New Roman" panose="02020603050405020304" pitchFamily="18" charset="0"/>
                            <a:cs typeface="Times New Roman" panose="02020603050405020304" pitchFamily="18" charset="0"/>
                          </a:rPr>
                          <m:t>mm</m:t>
                        </m:r>
                      </m:e>
                      <m:sup>
                        <m:r>
                          <a:rPr lang="en-US" altLang="zh-TW" sz="2400" i="1">
                            <a:latin typeface="Cambria Math" panose="02040503050406030204" pitchFamily="18" charset="0"/>
                          </a:rPr>
                          <m:t>2</m:t>
                        </m:r>
                      </m:sup>
                    </m:sSup>
                  </m:oMath>
                </a14:m>
                <a:endParaRPr lang="en-US" altLang="zh-TW" sz="2400" dirty="0" smtClean="0">
                  <a:latin typeface="標楷體" panose="03000509000000000000" pitchFamily="65" charset="-120"/>
                  <a:ea typeface="標楷體" panose="03000509000000000000" pitchFamily="65" charset="-120"/>
                </a:endParaRPr>
              </a:p>
              <a:p>
                <a:pPr marL="457200" lvl="1" indent="0">
                  <a:buNone/>
                </a:pPr>
                <a:r>
                  <a:rPr lang="zh-TW" altLang="en-US" sz="2400" dirty="0">
                    <a:latin typeface="標楷體" panose="03000509000000000000" pitchFamily="65" charset="-120"/>
                    <a:ea typeface="標楷體" panose="03000509000000000000" pitchFamily="65" charset="-120"/>
                  </a:rPr>
                  <a:t>擺放方式左右對稱準確度</a:t>
                </a:r>
                <a:r>
                  <a:rPr lang="zh-TW" altLang="en-US" sz="2400" dirty="0" smtClean="0">
                    <a:latin typeface="標楷體" panose="03000509000000000000" pitchFamily="65" charset="-120"/>
                    <a:ea typeface="標楷體" panose="03000509000000000000" pitchFamily="65" charset="-120"/>
                  </a:rPr>
                  <a:t>較</a:t>
                </a:r>
                <a:r>
                  <a:rPr lang="zh-TW" altLang="en-US" sz="2400" dirty="0">
                    <a:latin typeface="標楷體" panose="03000509000000000000" pitchFamily="65" charset="-120"/>
                    <a:ea typeface="標楷體" panose="03000509000000000000" pitchFamily="65" charset="-120"/>
                  </a:rPr>
                  <a:t>高</a:t>
                </a:r>
                <a:endParaRPr lang="en-US" altLang="zh-TW" sz="2400" dirty="0">
                  <a:latin typeface="標楷體" panose="03000509000000000000" pitchFamily="65" charset="-120"/>
                  <a:ea typeface="標楷體" panose="03000509000000000000" pitchFamily="65" charset="-120"/>
                </a:endParaRPr>
              </a:p>
              <a:p>
                <a:r>
                  <a:rPr lang="zh-TW" altLang="en-US" sz="2400" b="1" dirty="0">
                    <a:latin typeface="標楷體" panose="03000509000000000000" pitchFamily="65" charset="-120"/>
                    <a:ea typeface="標楷體" panose="03000509000000000000" pitchFamily="65" charset="-120"/>
                  </a:rPr>
                  <a:t>光學標記</a:t>
                </a:r>
                <a:r>
                  <a:rPr lang="zh-TW" altLang="en-US" sz="2400" b="1" dirty="0" smtClean="0">
                    <a:latin typeface="標楷體" panose="03000509000000000000" pitchFamily="65" charset="-120"/>
                    <a:ea typeface="標楷體" panose="03000509000000000000" pitchFamily="65" charset="-120"/>
                  </a:rPr>
                  <a:t>數量</a:t>
                </a:r>
                <a:endParaRPr lang="en-US" altLang="zh-TW" sz="2400" b="1" dirty="0" smtClean="0">
                  <a:latin typeface="標楷體" panose="03000509000000000000" pitchFamily="65" charset="-120"/>
                  <a:ea typeface="標楷體" panose="03000509000000000000" pitchFamily="65" charset="-120"/>
                </a:endParaRPr>
              </a:p>
              <a:p>
                <a:pPr marL="0" indent="0">
                  <a:buNone/>
                </a:pPr>
                <a:r>
                  <a:rPr lang="en-US" altLang="zh-TW" sz="2400" b="1" dirty="0" smtClean="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數量越多越準確</a:t>
                </a:r>
                <a:endParaRPr lang="en-US" altLang="zh-TW" sz="2400" dirty="0">
                  <a:latin typeface="標楷體" panose="03000509000000000000" pitchFamily="65" charset="-120"/>
                  <a:ea typeface="標楷體" panose="03000509000000000000" pitchFamily="65" charset="-120"/>
                </a:endParaRPr>
              </a:p>
              <a:p>
                <a:pPr marL="0" indent="0">
                  <a:buNone/>
                </a:pPr>
                <a:r>
                  <a:rPr lang="en-US" altLang="zh-TW" sz="2400" dirty="0">
                    <a:latin typeface="標楷體" panose="03000509000000000000" pitchFamily="65" charset="-120"/>
                    <a:ea typeface="標楷體" panose="03000509000000000000" pitchFamily="65" charset="-120"/>
                  </a:rPr>
                  <a:t>	</a:t>
                </a:r>
                <a:r>
                  <a:rPr lang="zh-TW" altLang="en-US" sz="2400" dirty="0" smtClean="0">
                    <a:latin typeface="標楷體" panose="03000509000000000000" pitchFamily="65" charset="-120"/>
                    <a:ea typeface="標楷體" panose="03000509000000000000" pitchFamily="65" charset="-120"/>
                  </a:rPr>
                  <a:t>超過</a:t>
                </a:r>
                <a:r>
                  <a:rPr lang="en-US" altLang="zh-TW" sz="2400" dirty="0" smtClean="0">
                    <a:latin typeface="標楷體" panose="03000509000000000000" pitchFamily="65" charset="-120"/>
                    <a:ea typeface="標楷體" panose="03000509000000000000" pitchFamily="65" charset="-120"/>
                  </a:rPr>
                  <a:t>6</a:t>
                </a:r>
                <a:r>
                  <a:rPr lang="zh-TW" altLang="en-US" sz="2400" dirty="0" smtClean="0">
                    <a:latin typeface="標楷體" panose="03000509000000000000" pitchFamily="65" charset="-120"/>
                    <a:ea typeface="標楷體" panose="03000509000000000000" pitchFamily="65" charset="-120"/>
                  </a:rPr>
                  <a:t>顆光學標記後 </a:t>
                </a:r>
                <a:r>
                  <a:rPr lang="zh-TW" altLang="en-US" sz="2400" dirty="0">
                    <a:latin typeface="標楷體" panose="03000509000000000000" pitchFamily="65" charset="-120"/>
                    <a:ea typeface="標楷體" panose="03000509000000000000" pitchFamily="65" charset="-120"/>
                  </a:rPr>
                  <a:t>平均誤差維持在</a:t>
                </a:r>
                <a:r>
                  <a:rPr lang="en-US" altLang="zh-TW" sz="2400" dirty="0" smtClean="0">
                    <a:latin typeface="標楷體" panose="03000509000000000000" pitchFamily="65" charset="-120"/>
                    <a:ea typeface="標楷體" panose="03000509000000000000" pitchFamily="65" charset="-120"/>
                  </a:rPr>
                  <a:t>0.37mm</a:t>
                </a:r>
              </a:p>
              <a:p>
                <a:r>
                  <a:rPr lang="zh-TW" altLang="en-US" sz="2400" b="1" dirty="0" smtClean="0">
                    <a:latin typeface="標楷體" panose="03000509000000000000" pitchFamily="65" charset="-120"/>
                    <a:ea typeface="標楷體" panose="03000509000000000000" pitchFamily="65" charset="-120"/>
                  </a:rPr>
                  <a:t>未來展望</a:t>
                </a:r>
                <a:endParaRPr lang="en-US" altLang="zh-TW" sz="2400" b="1" dirty="0" smtClean="0">
                  <a:latin typeface="標楷體" panose="03000509000000000000" pitchFamily="65" charset="-120"/>
                  <a:ea typeface="標楷體" panose="03000509000000000000" pitchFamily="65" charset="-120"/>
                </a:endParaRPr>
              </a:p>
              <a:p>
                <a:pPr marL="0" indent="0">
                  <a:buNone/>
                </a:pPr>
                <a:r>
                  <a:rPr lang="en-US" altLang="zh-TW" sz="2400" b="1"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估測內部腫瘤</a:t>
                </a:r>
                <a:endParaRPr lang="en-US" altLang="zh-TW" sz="2400" dirty="0" smtClean="0">
                  <a:latin typeface="標楷體" panose="03000509000000000000" pitchFamily="65" charset="-120"/>
                  <a:ea typeface="標楷體" panose="03000509000000000000" pitchFamily="65" charset="-120"/>
                </a:endParaRPr>
              </a:p>
              <a:p>
                <a:pPr marL="0" indent="0">
                  <a:buNone/>
                </a:pPr>
                <a:r>
                  <a:rPr lang="en-US" altLang="zh-TW" sz="2400" dirty="0">
                    <a:latin typeface="標楷體" panose="03000509000000000000" pitchFamily="65" charset="-120"/>
                    <a:ea typeface="標楷體" panose="03000509000000000000" pitchFamily="65" charset="-120"/>
                  </a:rPr>
                  <a:t>	</a:t>
                </a:r>
                <a:r>
                  <a:rPr lang="zh-TW" altLang="en-US" sz="2400" dirty="0" smtClean="0">
                    <a:latin typeface="標楷體" panose="03000509000000000000" pitchFamily="65" charset="-120"/>
                    <a:ea typeface="標楷體" panose="03000509000000000000" pitchFamily="65" charset="-120"/>
                  </a:rPr>
                  <a:t>針對不同的穿刺部位做分析</a:t>
                </a:r>
                <a:endParaRPr lang="en-US" altLang="zh-TW" sz="2400" dirty="0" smtClean="0">
                  <a:latin typeface="標楷體" panose="03000509000000000000" pitchFamily="65" charset="-120"/>
                  <a:ea typeface="標楷體" panose="03000509000000000000" pitchFamily="65" charset="-12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459449" y="1521644"/>
                <a:ext cx="10437275" cy="4698715"/>
              </a:xfrm>
              <a:blipFill>
                <a:blip r:embed="rId2"/>
                <a:stretch>
                  <a:fillRect l="-817" t="-1039" b="-7403"/>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947994E6-6C4B-41BF-86D6-CAF6AF4852A8}" type="slidenum">
              <a:rPr lang="zh-TW" altLang="en-US" smtClean="0"/>
              <a:t>54</a:t>
            </a:fld>
            <a:endParaRPr lang="zh-TW" altLang="en-US"/>
          </a:p>
        </p:txBody>
      </p:sp>
      <p:sp>
        <p:nvSpPr>
          <p:cNvPr id="7" name="標題 1"/>
          <p:cNvSpPr>
            <a:spLocks noGrp="1"/>
          </p:cNvSpPr>
          <p:nvPr>
            <p:ph type="title"/>
          </p:nvPr>
        </p:nvSpPr>
        <p:spPr>
          <a:xfrm>
            <a:off x="2592925" y="624110"/>
            <a:ext cx="5103275" cy="737762"/>
          </a:xfrm>
        </p:spPr>
        <p:txBody>
          <a:bodyPr/>
          <a:lstStyle/>
          <a:p>
            <a:r>
              <a:rPr lang="zh-TW" altLang="en-US" b="1" dirty="0" smtClean="0">
                <a:solidFill>
                  <a:prstClr val="black"/>
                </a:solidFill>
                <a:latin typeface="標楷體" panose="03000509000000000000" pitchFamily="65" charset="-120"/>
                <a:ea typeface="標楷體" panose="03000509000000000000" pitchFamily="65" charset="-120"/>
              </a:rPr>
              <a:t>結論</a:t>
            </a:r>
            <a:endParaRPr lang="zh-TW" altLang="en-US" dirty="0"/>
          </a:p>
        </p:txBody>
      </p:sp>
    </p:spTree>
    <p:extLst>
      <p:ext uri="{BB962C8B-B14F-4D97-AF65-F5344CB8AC3E}">
        <p14:creationId xmlns:p14="http://schemas.microsoft.com/office/powerpoint/2010/main" val="42210995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64588" y="3575857"/>
            <a:ext cx="8911687" cy="1280890"/>
          </a:xfrm>
        </p:spPr>
        <p:txBody>
          <a:bodyPr>
            <a:normAutofit/>
          </a:bodyPr>
          <a:lstStyle/>
          <a:p>
            <a:pPr algn="ctr"/>
            <a:r>
              <a:rPr lang="zh-TW" altLang="en-US" sz="6000" dirty="0">
                <a:latin typeface="標楷體" panose="03000509000000000000" pitchFamily="65" charset="-120"/>
                <a:ea typeface="標楷體" panose="03000509000000000000" pitchFamily="65" charset="-120"/>
              </a:rPr>
              <a:t>謝謝委員聆聽</a:t>
            </a:r>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55</a:t>
            </a:fld>
            <a:endParaRPr lang="zh-TW" altLang="en-US"/>
          </a:p>
        </p:txBody>
      </p:sp>
    </p:spTree>
    <p:extLst>
      <p:ext uri="{BB962C8B-B14F-4D97-AF65-F5344CB8AC3E}">
        <p14:creationId xmlns:p14="http://schemas.microsoft.com/office/powerpoint/2010/main" val="4585056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參考文獻</a:t>
            </a:r>
          </a:p>
        </p:txBody>
      </p:sp>
      <p:sp>
        <p:nvSpPr>
          <p:cNvPr id="3" name="內容版面配置區 2"/>
          <p:cNvSpPr>
            <a:spLocks noGrp="1"/>
          </p:cNvSpPr>
          <p:nvPr>
            <p:ph idx="1"/>
          </p:nvPr>
        </p:nvSpPr>
        <p:spPr>
          <a:xfrm>
            <a:off x="2589212" y="1506876"/>
            <a:ext cx="9441826" cy="5351124"/>
          </a:xfrm>
        </p:spPr>
        <p:txBody>
          <a:bodyPr>
            <a:normAutofit fontScale="70000" lnSpcReduction="20000"/>
          </a:bodyPr>
          <a:lstStyle/>
          <a:p>
            <a:pPr marL="0" indent="0">
              <a:buNone/>
            </a:pPr>
            <a:r>
              <a:rPr lang="en-US" altLang="zh-TW" dirty="0" smtClean="0"/>
              <a:t>1.	</a:t>
            </a:r>
            <a:r>
              <a:rPr lang="it-IT" altLang="zh-TW" dirty="0" smtClean="0"/>
              <a:t>Li, J., et al., </a:t>
            </a:r>
            <a:r>
              <a:rPr lang="en-US" altLang="zh-TW" i="1" dirty="0" smtClean="0"/>
              <a:t>Application of Artificial Intelligence in Diabetes Education and 	Management: Present Status 	and 	Promising Prospect.</a:t>
            </a:r>
            <a:r>
              <a:rPr lang="en-US" altLang="zh-TW" dirty="0" smtClean="0"/>
              <a:t> Front Public Health, 2020. </a:t>
            </a:r>
            <a:r>
              <a:rPr lang="en-US" altLang="zh-TW" b="1" dirty="0" smtClean="0"/>
              <a:t>8</a:t>
            </a:r>
            <a:r>
              <a:rPr lang="en-US" altLang="zh-TW" dirty="0" smtClean="0"/>
              <a:t>: p. 173.</a:t>
            </a:r>
            <a:endParaRPr lang="en-US" altLang="zh-TW" b="1" dirty="0" smtClean="0"/>
          </a:p>
          <a:p>
            <a:pPr marL="0" indent="0">
              <a:buNone/>
            </a:pPr>
            <a:r>
              <a:rPr lang="en-US" altLang="zh-TW" dirty="0" smtClean="0"/>
              <a:t>2.	</a:t>
            </a:r>
            <a:r>
              <a:rPr lang="en-US" altLang="zh-TW" dirty="0" err="1" smtClean="0"/>
              <a:t>Keylock</a:t>
            </a:r>
            <a:r>
              <a:rPr lang="en-US" altLang="zh-TW" dirty="0" smtClean="0"/>
              <a:t>, L., et al., </a:t>
            </a:r>
            <a:r>
              <a:rPr lang="en-US" altLang="zh-TW" i="1" dirty="0" smtClean="0"/>
              <a:t>The Effect Of Age On The Lumbar Spine Of Cricket Fast 	Bowlers.</a:t>
            </a:r>
            <a:r>
              <a:rPr lang="en-US" altLang="zh-TW" dirty="0" smtClean="0"/>
              <a:t> Medicine &amp; Science 	in Sports &amp; 	Exercise, 2020. </a:t>
            </a:r>
            <a:r>
              <a:rPr lang="en-US" altLang="zh-TW" b="1" dirty="0" smtClean="0"/>
              <a:t>52</a:t>
            </a:r>
            <a:r>
              <a:rPr lang="en-US" altLang="zh-TW" dirty="0" smtClean="0"/>
              <a:t>(7S): p. 72-73.</a:t>
            </a:r>
          </a:p>
          <a:p>
            <a:pPr marL="0" indent="0">
              <a:buNone/>
            </a:pPr>
            <a:r>
              <a:rPr lang="en-US" altLang="zh-TW" dirty="0"/>
              <a:t>3</a:t>
            </a:r>
            <a:r>
              <a:rPr lang="en-US" altLang="zh-TW" dirty="0" smtClean="0"/>
              <a:t>.	</a:t>
            </a:r>
            <a:r>
              <a:rPr lang="en-US" altLang="zh-TW" dirty="0" err="1" smtClean="0"/>
              <a:t>Luerken</a:t>
            </a:r>
            <a:r>
              <a:rPr lang="en-US" altLang="zh-TW" dirty="0" smtClean="0"/>
              <a:t>, L., et al., </a:t>
            </a:r>
            <a:r>
              <a:rPr lang="en-US" altLang="zh-TW" i="1" dirty="0" smtClean="0"/>
              <a:t>Stereotactic Percutaneous </a:t>
            </a:r>
            <a:r>
              <a:rPr lang="en-US" altLang="zh-TW" i="1" dirty="0" err="1" smtClean="0"/>
              <a:t>Electrochemotherapy</a:t>
            </a:r>
            <a:r>
              <a:rPr lang="en-US" altLang="zh-TW" i="1" dirty="0" smtClean="0"/>
              <a:t> as Primary 	Approach </a:t>
            </a:r>
            <a:r>
              <a:rPr lang="en-US" altLang="zh-TW" i="1" dirty="0" err="1" smtClean="0"/>
              <a:t>forUnresectable</a:t>
            </a:r>
            <a:r>
              <a:rPr lang="en-US" altLang="zh-TW" i="1" dirty="0" smtClean="0"/>
              <a:t> 	Large HCC at the Hepatic Hilum.</a:t>
            </a:r>
            <a:r>
              <a:rPr lang="en-US" altLang="zh-TW" dirty="0" smtClean="0"/>
              <a:t> </a:t>
            </a:r>
            <a:r>
              <a:rPr lang="en-US" altLang="zh-TW" dirty="0" err="1" smtClean="0"/>
              <a:t>Cardiovasc</a:t>
            </a:r>
            <a:r>
              <a:rPr lang="en-US" altLang="zh-TW" dirty="0" smtClean="0"/>
              <a:t> 	</a:t>
            </a:r>
            <a:r>
              <a:rPr lang="en-US" altLang="zh-TW" dirty="0" err="1" smtClean="0"/>
              <a:t>Intervent</a:t>
            </a:r>
            <a:r>
              <a:rPr lang="en-US" altLang="zh-TW" dirty="0" smtClean="0"/>
              <a:t> </a:t>
            </a:r>
            <a:r>
              <a:rPr lang="en-US" altLang="zh-TW" dirty="0" err="1" smtClean="0"/>
              <a:t>Radiol</a:t>
            </a:r>
            <a:r>
              <a:rPr lang="en-US" altLang="zh-TW" dirty="0" smtClean="0"/>
              <a:t>, 2021. </a:t>
            </a:r>
            <a:r>
              <a:rPr lang="en-US" altLang="zh-TW" b="1" dirty="0" smtClean="0"/>
              <a:t>44</a:t>
            </a:r>
            <a:r>
              <a:rPr lang="en-US" altLang="zh-TW" dirty="0" smtClean="0"/>
              <a:t>(9): p. 1462-1466.</a:t>
            </a:r>
            <a:endParaRPr lang="en-US" altLang="zh-TW" b="1" dirty="0"/>
          </a:p>
          <a:p>
            <a:pPr>
              <a:buAutoNum type="arabicPeriod" startAt="4"/>
            </a:pPr>
            <a:r>
              <a:rPr lang="en-US" altLang="zh-TW" dirty="0" smtClean="0"/>
              <a:t>Jiang, B., et al., </a:t>
            </a:r>
            <a:r>
              <a:rPr lang="en-US" altLang="zh-TW" i="1" dirty="0" smtClean="0"/>
              <a:t>Pedicle screw accuracy assessment in </a:t>
            </a:r>
            <a:r>
              <a:rPr lang="en-US" altLang="zh-TW" i="1" dirty="0" err="1" smtClean="0"/>
              <a:t>ExcelsiusGPS</a:t>
            </a:r>
            <a:r>
              <a:rPr lang="en-US" altLang="zh-TW" i="1" dirty="0" smtClean="0"/>
              <a:t>® robotic spine surgery: evaluation of deviation from pre-planned trajectory.</a:t>
            </a:r>
            <a:r>
              <a:rPr lang="en-US" altLang="zh-TW" dirty="0" smtClean="0"/>
              <a:t> Chin </a:t>
            </a:r>
            <a:r>
              <a:rPr lang="en-US" altLang="zh-TW" dirty="0" err="1" smtClean="0"/>
              <a:t>Neurosurg</a:t>
            </a:r>
            <a:r>
              <a:rPr lang="en-US" altLang="zh-TW" dirty="0" smtClean="0"/>
              <a:t> J, 2018. </a:t>
            </a:r>
            <a:r>
              <a:rPr lang="en-US" altLang="zh-TW" b="1" dirty="0" smtClean="0"/>
              <a:t>4</a:t>
            </a:r>
            <a:r>
              <a:rPr lang="en-US" altLang="zh-TW" dirty="0" smtClean="0"/>
              <a:t>: p. 23.</a:t>
            </a:r>
          </a:p>
          <a:p>
            <a:pPr>
              <a:buAutoNum type="arabicPeriod" startAt="4"/>
            </a:pPr>
            <a:r>
              <a:rPr lang="en-US" altLang="zh-TW" dirty="0" err="1" smtClean="0"/>
              <a:t>Nicolau</a:t>
            </a:r>
            <a:r>
              <a:rPr lang="en-US" altLang="zh-TW" dirty="0" smtClean="0"/>
              <a:t>, S., et al., </a:t>
            </a:r>
            <a:r>
              <a:rPr lang="en-US" altLang="zh-TW" i="1" dirty="0" smtClean="0"/>
              <a:t>Augmented reality in laparoscopic surgical oncology.</a:t>
            </a:r>
            <a:r>
              <a:rPr lang="en-US" altLang="zh-TW" dirty="0" smtClean="0"/>
              <a:t> </a:t>
            </a:r>
            <a:r>
              <a:rPr lang="en-US" altLang="zh-TW" dirty="0" err="1" smtClean="0"/>
              <a:t>Surg</a:t>
            </a:r>
            <a:r>
              <a:rPr lang="en-US" altLang="zh-TW" dirty="0" smtClean="0"/>
              <a:t> </a:t>
            </a:r>
            <a:r>
              <a:rPr lang="en-US" altLang="zh-TW" dirty="0" err="1" smtClean="0"/>
              <a:t>Oncol</a:t>
            </a:r>
            <a:r>
              <a:rPr lang="en-US" altLang="zh-TW" dirty="0" smtClean="0"/>
              <a:t>, 2011. </a:t>
            </a:r>
            <a:r>
              <a:rPr lang="en-US" altLang="zh-TW" b="1" dirty="0" smtClean="0"/>
              <a:t>20</a:t>
            </a:r>
            <a:r>
              <a:rPr lang="en-US" altLang="zh-TW" dirty="0" smtClean="0"/>
              <a:t>(3): p. 189-201.</a:t>
            </a:r>
          </a:p>
          <a:p>
            <a:pPr>
              <a:buAutoNum type="arabicPeriod" startAt="4"/>
            </a:pPr>
            <a:r>
              <a:rPr lang="en-US" altLang="zh-TW" dirty="0" err="1" smtClean="0"/>
              <a:t>Spinczyk</a:t>
            </a:r>
            <a:r>
              <a:rPr lang="en-US" altLang="zh-TW" dirty="0" smtClean="0"/>
              <a:t>, D., A. </a:t>
            </a:r>
            <a:r>
              <a:rPr lang="en-US" altLang="zh-TW" dirty="0" err="1" smtClean="0"/>
              <a:t>Karwan</a:t>
            </a:r>
            <a:r>
              <a:rPr lang="en-US" altLang="zh-TW" dirty="0" smtClean="0"/>
              <a:t>, and M. </a:t>
            </a:r>
            <a:r>
              <a:rPr lang="en-US" altLang="zh-TW" dirty="0" err="1" smtClean="0"/>
              <a:t>Copik</a:t>
            </a:r>
            <a:r>
              <a:rPr lang="en-US" altLang="zh-TW" dirty="0" smtClean="0"/>
              <a:t>, </a:t>
            </a:r>
            <a:r>
              <a:rPr lang="en-US" altLang="zh-TW" i="1" dirty="0" smtClean="0"/>
              <a:t>Methods for abdominal respiratory motion tracking.</a:t>
            </a:r>
            <a:r>
              <a:rPr lang="en-US" altLang="zh-TW" dirty="0" smtClean="0"/>
              <a:t> </a:t>
            </a:r>
            <a:r>
              <a:rPr lang="en-US" altLang="zh-TW" dirty="0" err="1" smtClean="0"/>
              <a:t>Comput</a:t>
            </a:r>
            <a:r>
              <a:rPr lang="en-US" altLang="zh-TW" dirty="0" smtClean="0"/>
              <a:t> Aided </a:t>
            </a:r>
            <a:r>
              <a:rPr lang="en-US" altLang="zh-TW" dirty="0" err="1" smtClean="0"/>
              <a:t>Surg</a:t>
            </a:r>
            <a:r>
              <a:rPr lang="en-US" altLang="zh-TW" dirty="0" smtClean="0"/>
              <a:t>, 2014. </a:t>
            </a:r>
            <a:r>
              <a:rPr lang="en-US" altLang="zh-TW" b="1" dirty="0" smtClean="0"/>
              <a:t>19</a:t>
            </a:r>
            <a:r>
              <a:rPr lang="en-US" altLang="zh-TW" dirty="0" smtClean="0"/>
              <a:t>(1-3): p. 34-47.</a:t>
            </a:r>
          </a:p>
          <a:p>
            <a:pPr>
              <a:buAutoNum type="arabicPeriod" startAt="4"/>
            </a:pPr>
            <a:r>
              <a:rPr lang="en-US" altLang="zh-TW" dirty="0" smtClean="0"/>
              <a:t>Wood, B.J., et al., </a:t>
            </a:r>
            <a:r>
              <a:rPr lang="en-US" altLang="zh-TW" i="1" dirty="0" smtClean="0"/>
              <a:t>Navigation with electromagnetic tracking for interventional radiology procedures: a feasibility study.</a:t>
            </a:r>
            <a:r>
              <a:rPr lang="en-US" altLang="zh-TW" dirty="0" smtClean="0"/>
              <a:t> J </a:t>
            </a:r>
            <a:r>
              <a:rPr lang="en-US" altLang="zh-TW" dirty="0" err="1" smtClean="0"/>
              <a:t>Vasc</a:t>
            </a:r>
            <a:r>
              <a:rPr lang="en-US" altLang="zh-TW" dirty="0" smtClean="0"/>
              <a:t> </a:t>
            </a:r>
            <a:r>
              <a:rPr lang="en-US" altLang="zh-TW" dirty="0" err="1" smtClean="0"/>
              <a:t>Interv</a:t>
            </a:r>
            <a:r>
              <a:rPr lang="en-US" altLang="zh-TW" dirty="0" smtClean="0"/>
              <a:t> </a:t>
            </a:r>
            <a:r>
              <a:rPr lang="en-US" altLang="zh-TW" dirty="0" err="1" smtClean="0"/>
              <a:t>Radiol</a:t>
            </a:r>
            <a:r>
              <a:rPr lang="en-US" altLang="zh-TW" dirty="0" smtClean="0"/>
              <a:t>, 2005. </a:t>
            </a:r>
            <a:r>
              <a:rPr lang="en-US" altLang="zh-TW" b="1" dirty="0" smtClean="0"/>
              <a:t>16</a:t>
            </a:r>
            <a:r>
              <a:rPr lang="en-US" altLang="zh-TW" dirty="0" smtClean="0"/>
              <a:t>(4): p. 493-505.</a:t>
            </a:r>
          </a:p>
          <a:p>
            <a:pPr>
              <a:buAutoNum type="arabicPeriod" startAt="4"/>
            </a:pPr>
            <a:r>
              <a:rPr lang="en-US" altLang="zh-TW" dirty="0" err="1" smtClean="0"/>
              <a:t>Tinguely</a:t>
            </a:r>
            <a:r>
              <a:rPr lang="en-US" altLang="zh-TW" dirty="0" smtClean="0"/>
              <a:t>, P., et al., </a:t>
            </a:r>
            <a:r>
              <a:rPr lang="en-US" altLang="zh-TW" i="1" dirty="0" smtClean="0"/>
              <a:t>Stereotactic image-guided microwave ablation for malignant liver tumors—a multivariable accuracy and efficacy analysis.</a:t>
            </a:r>
            <a:r>
              <a:rPr lang="en-US" altLang="zh-TW" dirty="0" smtClean="0"/>
              <a:t> Frontiers in oncology, 2020. </a:t>
            </a:r>
            <a:r>
              <a:rPr lang="en-US" altLang="zh-TW" b="1" dirty="0" smtClean="0"/>
              <a:t>10</a:t>
            </a:r>
            <a:r>
              <a:rPr lang="en-US" altLang="zh-TW" dirty="0" smtClean="0"/>
              <a:t>: p. 842.</a:t>
            </a:r>
          </a:p>
          <a:p>
            <a:pPr>
              <a:buAutoNum type="arabicPeriod" startAt="4"/>
            </a:pPr>
            <a:r>
              <a:rPr lang="pt-BR" altLang="zh-TW" dirty="0" smtClean="0"/>
              <a:t>Oliveira-Santos, T., et al. </a:t>
            </a:r>
            <a:r>
              <a:rPr lang="en-US" altLang="zh-TW" i="1" dirty="0" smtClean="0"/>
              <a:t>Passive single marker tracking for organ motion and deformation detection in open liver surgery</a:t>
            </a:r>
            <a:r>
              <a:rPr lang="en-US" altLang="zh-TW" dirty="0" smtClean="0"/>
              <a:t>. in </a:t>
            </a:r>
            <a:r>
              <a:rPr lang="en-US" altLang="zh-TW" i="1" dirty="0" smtClean="0"/>
              <a:t>International Conference on Information Processing in Computer-Assisted Interventions</a:t>
            </a:r>
            <a:r>
              <a:rPr lang="en-US" altLang="zh-TW" dirty="0" smtClean="0"/>
              <a:t>. 2011. Springer.</a:t>
            </a:r>
          </a:p>
          <a:p>
            <a:pPr>
              <a:buAutoNum type="arabicPeriod" startAt="4"/>
            </a:pPr>
            <a:r>
              <a:rPr lang="en-US" altLang="zh-TW" dirty="0" err="1" smtClean="0"/>
              <a:t>Sorkine-Hornung</a:t>
            </a:r>
            <a:r>
              <a:rPr lang="en-US" altLang="zh-TW" dirty="0" smtClean="0"/>
              <a:t>, O. and M. </a:t>
            </a:r>
            <a:r>
              <a:rPr lang="en-US" altLang="zh-TW" dirty="0" err="1" smtClean="0"/>
              <a:t>Rabinovich</a:t>
            </a:r>
            <a:r>
              <a:rPr lang="en-US" altLang="zh-TW" dirty="0" smtClean="0"/>
              <a:t>, </a:t>
            </a:r>
            <a:r>
              <a:rPr lang="en-US" altLang="zh-TW" i="1" dirty="0" smtClean="0"/>
              <a:t>Least-squares rigid motion using </a:t>
            </a:r>
            <a:r>
              <a:rPr lang="en-US" altLang="zh-TW" i="1" dirty="0" err="1" smtClean="0"/>
              <a:t>svd</a:t>
            </a:r>
            <a:r>
              <a:rPr lang="en-US" altLang="zh-TW" i="1" dirty="0" smtClean="0"/>
              <a:t>.</a:t>
            </a:r>
            <a:r>
              <a:rPr lang="en-US" altLang="zh-TW" dirty="0" smtClean="0"/>
              <a:t> Computing, 2017. </a:t>
            </a:r>
            <a:r>
              <a:rPr lang="en-US" altLang="zh-TW" b="1" dirty="0" smtClean="0"/>
              <a:t>1</a:t>
            </a:r>
            <a:r>
              <a:rPr lang="en-US" altLang="zh-TW" dirty="0" smtClean="0"/>
              <a:t>(1): p. 1-5.</a:t>
            </a:r>
          </a:p>
          <a:p>
            <a:pPr>
              <a:buAutoNum type="arabicPeriod" startAt="4"/>
            </a:pPr>
            <a:r>
              <a:rPr lang="en-US" altLang="zh-TW" dirty="0" err="1" smtClean="0"/>
              <a:t>Giesen</a:t>
            </a:r>
            <a:r>
              <a:rPr lang="en-US" altLang="zh-TW" dirty="0" smtClean="0"/>
              <a:t>, </a:t>
            </a:r>
            <a:r>
              <a:rPr lang="en-US" altLang="zh-TW" dirty="0" err="1" smtClean="0"/>
              <a:t>F.e.e.C.a.J</a:t>
            </a:r>
            <a:r>
              <a:rPr lang="en-US" altLang="zh-TW" dirty="0" smtClean="0"/>
              <a:t>., </a:t>
            </a:r>
            <a:r>
              <a:rPr lang="en-US" altLang="zh-TW" i="1" dirty="0" smtClean="0"/>
              <a:t>Delaunay Triangulation Based Surface Reconstruction.</a:t>
            </a:r>
            <a:r>
              <a:rPr lang="en-US" altLang="zh-TW" dirty="0" smtClean="0"/>
              <a:t> 2006.</a:t>
            </a:r>
            <a:endParaRPr lang="en-US" altLang="zh-TW" i="1" dirty="0" smtClean="0"/>
          </a:p>
          <a:p>
            <a:pPr>
              <a:buAutoNum type="arabicPeriod" startAt="4"/>
            </a:pPr>
            <a:r>
              <a:rPr lang="en-US" altLang="zh-TW" dirty="0" err="1" smtClean="0"/>
              <a:t>Markert</a:t>
            </a:r>
            <a:r>
              <a:rPr lang="en-US" altLang="zh-TW" dirty="0" smtClean="0"/>
              <a:t>, M., A. </a:t>
            </a:r>
            <a:r>
              <a:rPr lang="en-US" altLang="zh-TW" dirty="0" err="1" smtClean="0"/>
              <a:t>Koschany</a:t>
            </a:r>
            <a:r>
              <a:rPr lang="en-US" altLang="zh-TW" dirty="0" smtClean="0"/>
              <a:t>, and T. </a:t>
            </a:r>
            <a:r>
              <a:rPr lang="en-US" altLang="zh-TW" dirty="0" err="1" smtClean="0"/>
              <a:t>Lueth</a:t>
            </a:r>
            <a:r>
              <a:rPr lang="en-US" altLang="zh-TW" dirty="0" smtClean="0"/>
              <a:t>, </a:t>
            </a:r>
            <a:r>
              <a:rPr lang="en-US" altLang="zh-TW" i="1" dirty="0" smtClean="0"/>
              <a:t>Tracking of the liver for navigation in open surgery.</a:t>
            </a:r>
            <a:r>
              <a:rPr lang="en-US" altLang="zh-TW" dirty="0" smtClean="0"/>
              <a:t> International journal of computer assisted radiology and surgery, 2010. </a:t>
            </a:r>
            <a:r>
              <a:rPr lang="en-US" altLang="zh-TW" b="1" dirty="0" smtClean="0"/>
              <a:t>5</a:t>
            </a:r>
            <a:r>
              <a:rPr lang="en-US" altLang="zh-TW" dirty="0" smtClean="0"/>
              <a:t>(3): p. 229-235.</a:t>
            </a:r>
          </a:p>
          <a:p>
            <a:pPr>
              <a:buAutoNum type="arabicPeriod" startAt="4"/>
            </a:pPr>
            <a:endParaRPr lang="en-US" altLang="zh-TW" b="1" dirty="0" smtClean="0"/>
          </a:p>
        </p:txBody>
      </p:sp>
      <p:sp>
        <p:nvSpPr>
          <p:cNvPr id="4" name="投影片編號版面配置區 3"/>
          <p:cNvSpPr>
            <a:spLocks noGrp="1"/>
          </p:cNvSpPr>
          <p:nvPr>
            <p:ph type="sldNum" sz="quarter" idx="12"/>
          </p:nvPr>
        </p:nvSpPr>
        <p:spPr/>
        <p:txBody>
          <a:bodyPr/>
          <a:lstStyle/>
          <a:p>
            <a:fld id="{947994E6-6C4B-41BF-86D6-CAF6AF4852A8}" type="slidenum">
              <a:rPr lang="zh-TW" altLang="en-US" smtClean="0"/>
              <a:t>56</a:t>
            </a:fld>
            <a:endParaRPr lang="zh-TW" altLang="en-US"/>
          </a:p>
        </p:txBody>
      </p:sp>
    </p:spTree>
    <p:extLst>
      <p:ext uri="{BB962C8B-B14F-4D97-AF65-F5344CB8AC3E}">
        <p14:creationId xmlns:p14="http://schemas.microsoft.com/office/powerpoint/2010/main" val="33777702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445374" y="1379913"/>
            <a:ext cx="8915400" cy="3777622"/>
          </a:xfrm>
        </p:spPr>
        <p:txBody>
          <a:bodyPr>
            <a:normAutofit/>
          </a:bodyPr>
          <a:lstStyle/>
          <a:p>
            <a:r>
              <a:rPr lang="zh-TW" altLang="en-US" sz="2800" dirty="0">
                <a:latin typeface="標楷體" panose="03000509000000000000" pitchFamily="65" charset="-120"/>
                <a:ea typeface="標楷體" panose="03000509000000000000" pitchFamily="65" charset="-120"/>
              </a:rPr>
              <a:t>常見</a:t>
            </a:r>
            <a:r>
              <a:rPr lang="zh-TW" altLang="en-US" sz="2800" dirty="0" smtClean="0">
                <a:latin typeface="標楷體" panose="03000509000000000000" pitchFamily="65" charset="-120"/>
                <a:ea typeface="標楷體" panose="03000509000000000000" pitchFamily="65" charset="-120"/>
              </a:rPr>
              <a:t>的皮膚標記感測系統</a:t>
            </a:r>
            <a:endParaRPr lang="en-US" altLang="zh-TW" sz="2800" dirty="0" smtClean="0">
              <a:latin typeface="標楷體" panose="03000509000000000000" pitchFamily="65" charset="-120"/>
              <a:ea typeface="標楷體" panose="03000509000000000000" pitchFamily="65" charset="-120"/>
            </a:endParaRPr>
          </a:p>
          <a:p>
            <a:pPr marL="0" indent="0">
              <a:buNone/>
            </a:pPr>
            <a:r>
              <a:rPr lang="en-US" altLang="zh-TW" sz="2800" dirty="0" smtClean="0">
                <a:latin typeface="標楷體" panose="03000509000000000000" pitchFamily="65" charset="-120"/>
                <a:ea typeface="標楷體" panose="03000509000000000000" pitchFamily="65" charset="-120"/>
              </a:rPr>
              <a:t>	1.</a:t>
            </a:r>
            <a:r>
              <a:rPr lang="zh-TW" altLang="en-US" sz="2800" dirty="0">
                <a:latin typeface="標楷體" panose="03000509000000000000" pitchFamily="65" charset="-120"/>
                <a:ea typeface="標楷體" panose="03000509000000000000" pitchFamily="65" charset="-120"/>
              </a:rPr>
              <a:t>雙眼視覺相機</a:t>
            </a:r>
            <a:endParaRPr lang="en-US" altLang="zh-TW" sz="2800" dirty="0" smtClean="0">
              <a:latin typeface="標楷體" panose="03000509000000000000" pitchFamily="65" charset="-120"/>
              <a:ea typeface="標楷體" panose="03000509000000000000" pitchFamily="65" charset="-120"/>
            </a:endParaRPr>
          </a:p>
          <a:p>
            <a:pPr marL="0" indent="0">
              <a:buNone/>
            </a:pPr>
            <a:r>
              <a:rPr lang="en-US" altLang="zh-TW" sz="2800" dirty="0" smtClean="0">
                <a:latin typeface="標楷體" panose="03000509000000000000" pitchFamily="65" charset="-120"/>
                <a:ea typeface="標楷體" panose="03000509000000000000" pitchFamily="65" charset="-120"/>
              </a:rPr>
              <a:t>	2.</a:t>
            </a:r>
            <a:r>
              <a:rPr lang="zh-TW" altLang="en-US" sz="2800" dirty="0" smtClean="0">
                <a:latin typeface="標楷體" panose="03000509000000000000" pitchFamily="65" charset="-120"/>
                <a:ea typeface="標楷體" panose="03000509000000000000" pitchFamily="65" charset="-120"/>
              </a:rPr>
              <a:t>電磁式追蹤器</a:t>
            </a:r>
            <a:endParaRPr lang="en-US" altLang="zh-TW" sz="2800" dirty="0" smtClean="0">
              <a:latin typeface="標楷體" panose="03000509000000000000" pitchFamily="65" charset="-120"/>
              <a:ea typeface="標楷體" panose="03000509000000000000" pitchFamily="65" charset="-120"/>
            </a:endParaRPr>
          </a:p>
          <a:p>
            <a:pPr marL="0" indent="0">
              <a:buNone/>
            </a:pPr>
            <a:r>
              <a:rPr lang="en-US" altLang="zh-TW" sz="2800" dirty="0" smtClean="0">
                <a:latin typeface="標楷體" panose="03000509000000000000" pitchFamily="65" charset="-120"/>
                <a:ea typeface="標楷體" panose="03000509000000000000" pitchFamily="65" charset="-120"/>
              </a:rPr>
              <a:t>	3.</a:t>
            </a:r>
            <a:r>
              <a:rPr lang="zh-TW" altLang="en-US" sz="2800" dirty="0" smtClean="0">
                <a:latin typeface="標楷體" panose="03000509000000000000" pitchFamily="65" charset="-120"/>
                <a:ea typeface="標楷體" panose="03000509000000000000" pitchFamily="65" charset="-120"/>
              </a:rPr>
              <a:t>光學追蹤器</a:t>
            </a:r>
            <a:endParaRPr lang="zh-TW" altLang="en-US" sz="2800" dirty="0">
              <a:latin typeface="標楷體" panose="03000509000000000000" pitchFamily="65" charset="-120"/>
              <a:ea typeface="標楷體" panose="03000509000000000000" pitchFamily="65" charset="-120"/>
            </a:endParaRPr>
          </a:p>
        </p:txBody>
      </p:sp>
      <p:sp>
        <p:nvSpPr>
          <p:cNvPr id="4" name="標題 1"/>
          <p:cNvSpPr txBox="1">
            <a:spLocks/>
          </p:cNvSpPr>
          <p:nvPr/>
        </p:nvSpPr>
        <p:spPr>
          <a:xfrm>
            <a:off x="2592925" y="624110"/>
            <a:ext cx="8911687" cy="75580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a:latin typeface="標楷體" panose="03000509000000000000" pitchFamily="65" charset="-120"/>
                <a:ea typeface="標楷體" panose="03000509000000000000" pitchFamily="65" charset="-120"/>
              </a:rPr>
              <a:t>文獻</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總括</a:t>
            </a:r>
            <a:endParaRPr lang="zh-TW" altLang="en-US" dirty="0">
              <a:latin typeface="標楷體" panose="03000509000000000000" pitchFamily="65" charset="-120"/>
              <a:ea typeface="標楷體" panose="03000509000000000000" pitchFamily="65" charset="-120"/>
            </a:endParaRPr>
          </a:p>
        </p:txBody>
      </p:sp>
      <p:sp>
        <p:nvSpPr>
          <p:cNvPr id="7" name="投影片編號版面配置區 6"/>
          <p:cNvSpPr>
            <a:spLocks noGrp="1"/>
          </p:cNvSpPr>
          <p:nvPr>
            <p:ph type="sldNum" sz="quarter" idx="12"/>
          </p:nvPr>
        </p:nvSpPr>
        <p:spPr/>
        <p:txBody>
          <a:bodyPr/>
          <a:lstStyle/>
          <a:p>
            <a:fld id="{947994E6-6C4B-41BF-86D6-CAF6AF4852A8}" type="slidenum">
              <a:rPr lang="zh-TW" altLang="en-US" smtClean="0"/>
              <a:t>6</a:t>
            </a:fld>
            <a:endParaRPr lang="zh-TW" altLang="en-US"/>
          </a:p>
        </p:txBody>
      </p:sp>
      <p:pic>
        <p:nvPicPr>
          <p:cNvPr id="8" name="圖片 7"/>
          <p:cNvPicPr/>
          <p:nvPr/>
        </p:nvPicPr>
        <p:blipFill>
          <a:blip r:embed="rId3"/>
          <a:stretch>
            <a:fillRect/>
          </a:stretch>
        </p:blipFill>
        <p:spPr>
          <a:xfrm>
            <a:off x="3218414" y="3849800"/>
            <a:ext cx="8214279" cy="1819413"/>
          </a:xfrm>
          <a:prstGeom prst="rect">
            <a:avLst/>
          </a:prstGeom>
        </p:spPr>
      </p:pic>
      <p:sp>
        <p:nvSpPr>
          <p:cNvPr id="6" name="文字方塊 5"/>
          <p:cNvSpPr txBox="1"/>
          <p:nvPr/>
        </p:nvSpPr>
        <p:spPr>
          <a:xfrm>
            <a:off x="5595620" y="6581001"/>
            <a:ext cx="2152717"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a:t>
            </a:r>
            <a:r>
              <a:rPr lang="en-US" altLang="zh-TW" sz="1200" dirty="0" err="1" smtClean="0">
                <a:latin typeface="Times New Roman" panose="02020603050405020304" pitchFamily="18" charset="0"/>
                <a:cs typeface="Times New Roman" panose="02020603050405020304" pitchFamily="18" charset="0"/>
              </a:rPr>
              <a:t>Nicolau</a:t>
            </a:r>
            <a:r>
              <a:rPr lang="en-US" altLang="zh-TW" sz="1200" dirty="0" smtClean="0">
                <a:latin typeface="Times New Roman" panose="02020603050405020304" pitchFamily="18" charset="0"/>
                <a:cs typeface="Times New Roman" panose="02020603050405020304" pitchFamily="18" charset="0"/>
              </a:rPr>
              <a:t>, </a:t>
            </a:r>
            <a:r>
              <a:rPr lang="en-US" altLang="zh-TW" sz="1200" dirty="0" err="1" smtClean="0">
                <a:latin typeface="Times New Roman" panose="02020603050405020304" pitchFamily="18" charset="0"/>
                <a:cs typeface="Times New Roman" panose="02020603050405020304" pitchFamily="18" charset="0"/>
              </a:rPr>
              <a:t>Soler</a:t>
            </a:r>
            <a:r>
              <a:rPr lang="en-US" altLang="zh-TW" sz="1200" dirty="0" smtClean="0">
                <a:latin typeface="Times New Roman" panose="02020603050405020304" pitchFamily="18" charset="0"/>
                <a:cs typeface="Times New Roman" panose="02020603050405020304" pitchFamily="18" charset="0"/>
              </a:rPr>
              <a:t> et al. 2011)</a:t>
            </a:r>
            <a:endParaRPr lang="zh-TW" altLang="en-US" sz="1200" dirty="0">
              <a:latin typeface="Times New Roman" panose="02020603050405020304" pitchFamily="18" charset="0"/>
              <a:cs typeface="Times New Roman" panose="02020603050405020304" pitchFamily="18" charset="0"/>
            </a:endParaRPr>
          </a:p>
        </p:txBody>
      </p:sp>
      <p:sp>
        <p:nvSpPr>
          <p:cNvPr id="2" name="文字方塊 1"/>
          <p:cNvSpPr txBox="1"/>
          <p:nvPr/>
        </p:nvSpPr>
        <p:spPr>
          <a:xfrm>
            <a:off x="5417855" y="5669213"/>
            <a:ext cx="3994485" cy="400110"/>
          </a:xfrm>
          <a:prstGeom prst="rect">
            <a:avLst/>
          </a:prstGeom>
          <a:noFill/>
        </p:spPr>
        <p:txBody>
          <a:bodyPr wrap="square" rtlCol="0">
            <a:spAutoFit/>
          </a:bodyPr>
          <a:lstStyle/>
          <a:p>
            <a:pPr algn="ctr"/>
            <a:r>
              <a:rPr lang="zh-TW" altLang="en-US" sz="2000" dirty="0">
                <a:latin typeface="標楷體" panose="03000509000000000000" pitchFamily="65" charset="-120"/>
                <a:ea typeface="標楷體" panose="03000509000000000000" pitchFamily="65" charset="-120"/>
              </a:rPr>
              <a:t>常見</a:t>
            </a:r>
            <a:r>
              <a:rPr lang="zh-TW" altLang="en-US" sz="2000" dirty="0" smtClean="0">
                <a:latin typeface="標楷體" panose="03000509000000000000" pitchFamily="65" charset="-120"/>
                <a:ea typeface="標楷體" panose="03000509000000000000" pitchFamily="65" charset="-120"/>
              </a:rPr>
              <a:t>的皮膚標記方式</a:t>
            </a: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7993969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589212" y="2133600"/>
            <a:ext cx="4661820" cy="3777622"/>
          </a:xfrm>
        </p:spPr>
        <p:txBody>
          <a:bodyPr>
            <a:normAutofit/>
          </a:bodyPr>
          <a:lstStyle/>
          <a:p>
            <a:r>
              <a:rPr lang="zh-TW" altLang="en-US" sz="2400" dirty="0" smtClean="0">
                <a:latin typeface="標楷體" panose="03000509000000000000" pitchFamily="65" charset="-120"/>
                <a:ea typeface="標楷體" panose="03000509000000000000" pitchFamily="65" charset="-120"/>
              </a:rPr>
              <a:t>皮膚標記</a:t>
            </a:r>
            <a:r>
              <a:rPr lang="en-US" altLang="zh-TW" sz="2400" dirty="0" smtClean="0">
                <a:latin typeface="標楷體" panose="03000509000000000000" pitchFamily="65" charset="-120"/>
                <a:ea typeface="標楷體" panose="03000509000000000000" pitchFamily="65" charset="-120"/>
              </a:rPr>
              <a:t>:</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AR marker</a:t>
            </a:r>
          </a:p>
          <a:p>
            <a:r>
              <a:rPr lang="zh-TW" altLang="en-US" sz="2400" dirty="0">
                <a:latin typeface="標楷體" panose="03000509000000000000" pitchFamily="65" charset="-120"/>
                <a:ea typeface="標楷體" panose="03000509000000000000" pitchFamily="65" charset="-120"/>
              </a:rPr>
              <a:t>感測</a:t>
            </a:r>
            <a:r>
              <a:rPr lang="zh-TW" altLang="en-US" sz="2400" dirty="0" smtClean="0">
                <a:latin typeface="標楷體" panose="03000509000000000000" pitchFamily="65" charset="-120"/>
                <a:ea typeface="標楷體" panose="03000509000000000000" pitchFamily="65" charset="-120"/>
              </a:rPr>
              <a:t>原理</a:t>
            </a:r>
            <a:r>
              <a:rPr lang="en-US" altLang="zh-TW" sz="2400" dirty="0" smtClean="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雙目視覺相機</a:t>
            </a:r>
            <a:endParaRPr lang="en-US" altLang="zh-TW" sz="2400" dirty="0" smtClean="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特性</a:t>
            </a:r>
            <a:r>
              <a:rPr lang="en-US" altLang="zh-TW" sz="2400" dirty="0" smtClean="0">
                <a:latin typeface="標楷體" panose="03000509000000000000" pitchFamily="65" charset="-120"/>
                <a:ea typeface="標楷體" panose="03000509000000000000" pitchFamily="65" charset="-120"/>
              </a:rPr>
              <a:t>:</a:t>
            </a:r>
          </a:p>
          <a:p>
            <a:pPr marL="0" indent="0">
              <a:buNone/>
            </a:pPr>
            <a:r>
              <a:rPr lang="en-US" altLang="zh-TW" sz="2400" dirty="0">
                <a:latin typeface="標楷體" panose="03000509000000000000" pitchFamily="65" charset="-120"/>
                <a:ea typeface="標楷體" panose="03000509000000000000" pitchFamily="65" charset="-120"/>
              </a:rPr>
              <a:t>	</a:t>
            </a:r>
            <a:r>
              <a:rPr lang="zh-TW" altLang="en-US" sz="2000" dirty="0" smtClean="0">
                <a:latin typeface="標楷體" panose="03000509000000000000" pitchFamily="65" charset="-120"/>
                <a:ea typeface="標楷體" panose="03000509000000000000" pitchFamily="65" charset="-120"/>
              </a:rPr>
              <a:t>深度資訊誤差大</a:t>
            </a:r>
            <a:endParaRPr lang="en-US" altLang="zh-TW" sz="2000" dirty="0">
              <a:latin typeface="標楷體" panose="03000509000000000000" pitchFamily="65" charset="-120"/>
              <a:ea typeface="標楷體" panose="03000509000000000000" pitchFamily="65" charset="-120"/>
            </a:endParaRPr>
          </a:p>
          <a:p>
            <a:pPr marL="0" indent="0">
              <a:buNone/>
            </a:pP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內外部</a:t>
            </a:r>
            <a:r>
              <a:rPr lang="zh-TW" altLang="en-US" sz="2000" dirty="0" smtClean="0">
                <a:latin typeface="標楷體" panose="03000509000000000000" pitchFamily="65" charset="-120"/>
                <a:ea typeface="標楷體" panose="03000509000000000000" pitchFamily="65" charset="-120"/>
              </a:rPr>
              <a:t>參數校準</a:t>
            </a:r>
            <a:endParaRPr lang="en-US" altLang="zh-TW" sz="2000" dirty="0" smtClean="0">
              <a:latin typeface="標楷體" panose="03000509000000000000" pitchFamily="65" charset="-120"/>
              <a:ea typeface="標楷體" panose="03000509000000000000" pitchFamily="65" charset="-120"/>
            </a:endParaRPr>
          </a:p>
        </p:txBody>
      </p:sp>
      <p:sp>
        <p:nvSpPr>
          <p:cNvPr id="4" name="標題 1"/>
          <p:cNvSpPr txBox="1">
            <a:spLocks/>
          </p:cNvSpPr>
          <p:nvPr/>
        </p:nvSpPr>
        <p:spPr>
          <a:xfrm>
            <a:off x="2592925" y="624110"/>
            <a:ext cx="8911687" cy="75580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a:latin typeface="標楷體" panose="03000509000000000000" pitchFamily="65" charset="-120"/>
                <a:ea typeface="標楷體" panose="03000509000000000000" pitchFamily="65" charset="-120"/>
              </a:rPr>
              <a:t>文獻</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雙目視覺</a:t>
            </a:r>
            <a:endParaRPr lang="zh-TW" altLang="en-US" dirty="0">
              <a:latin typeface="標楷體" panose="03000509000000000000" pitchFamily="65" charset="-120"/>
              <a:ea typeface="標楷體" panose="03000509000000000000" pitchFamily="65" charset="-120"/>
            </a:endParaRPr>
          </a:p>
        </p:txBody>
      </p:sp>
      <p:sp>
        <p:nvSpPr>
          <p:cNvPr id="7" name="投影片編號版面配置區 6"/>
          <p:cNvSpPr>
            <a:spLocks noGrp="1"/>
          </p:cNvSpPr>
          <p:nvPr>
            <p:ph type="sldNum" sz="quarter" idx="12"/>
          </p:nvPr>
        </p:nvSpPr>
        <p:spPr/>
        <p:txBody>
          <a:bodyPr/>
          <a:lstStyle/>
          <a:p>
            <a:fld id="{947994E6-6C4B-41BF-86D6-CAF6AF4852A8}" type="slidenum">
              <a:rPr lang="zh-TW" altLang="en-US" smtClean="0"/>
              <a:t>7</a:t>
            </a:fld>
            <a:endParaRPr lang="zh-TW" altLang="en-US"/>
          </a:p>
        </p:txBody>
      </p:sp>
      <p:pic>
        <p:nvPicPr>
          <p:cNvPr id="10" name="圖片 9"/>
          <p:cNvPicPr>
            <a:picLocks noChangeAspect="1"/>
          </p:cNvPicPr>
          <p:nvPr/>
        </p:nvPicPr>
        <p:blipFill>
          <a:blip r:embed="rId3"/>
          <a:stretch>
            <a:fillRect/>
          </a:stretch>
        </p:blipFill>
        <p:spPr>
          <a:xfrm>
            <a:off x="6949415" y="1887267"/>
            <a:ext cx="4666213" cy="3290908"/>
          </a:xfrm>
          <a:prstGeom prst="rect">
            <a:avLst/>
          </a:prstGeom>
        </p:spPr>
      </p:pic>
      <p:sp>
        <p:nvSpPr>
          <p:cNvPr id="6" name="文字方塊 5"/>
          <p:cNvSpPr txBox="1"/>
          <p:nvPr/>
        </p:nvSpPr>
        <p:spPr>
          <a:xfrm>
            <a:off x="5595620" y="6581001"/>
            <a:ext cx="2479868"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a:t>
            </a:r>
            <a:r>
              <a:rPr lang="en-US" altLang="zh-TW" sz="1200" dirty="0" err="1" smtClean="0">
                <a:latin typeface="Times New Roman" panose="02020603050405020304" pitchFamily="18" charset="0"/>
                <a:cs typeface="Times New Roman" panose="02020603050405020304" pitchFamily="18" charset="0"/>
              </a:rPr>
              <a:t>Spinczyk</a:t>
            </a:r>
            <a:r>
              <a:rPr lang="en-US" altLang="zh-TW" sz="1200" dirty="0" smtClean="0">
                <a:latin typeface="Times New Roman" panose="02020603050405020304" pitchFamily="18" charset="0"/>
                <a:cs typeface="Times New Roman" panose="02020603050405020304" pitchFamily="18" charset="0"/>
              </a:rPr>
              <a:t>, </a:t>
            </a:r>
            <a:r>
              <a:rPr lang="en-US" altLang="zh-TW" sz="1200" dirty="0" err="1" smtClean="0">
                <a:latin typeface="Times New Roman" panose="02020603050405020304" pitchFamily="18" charset="0"/>
                <a:cs typeface="Times New Roman" panose="02020603050405020304" pitchFamily="18" charset="0"/>
              </a:rPr>
              <a:t>Karwan</a:t>
            </a:r>
            <a:r>
              <a:rPr lang="en-US" altLang="zh-TW" sz="1200" dirty="0" smtClean="0">
                <a:latin typeface="Times New Roman" panose="02020603050405020304" pitchFamily="18" charset="0"/>
                <a:cs typeface="Times New Roman" panose="02020603050405020304" pitchFamily="18" charset="0"/>
              </a:rPr>
              <a:t> et al. 2014)</a:t>
            </a:r>
            <a:endParaRPr lang="zh-TW" altLang="en-US" sz="1200" dirty="0">
              <a:latin typeface="Times New Roman" panose="02020603050405020304" pitchFamily="18" charset="0"/>
              <a:cs typeface="Times New Roman" panose="02020603050405020304" pitchFamily="18" charset="0"/>
            </a:endParaRPr>
          </a:p>
        </p:txBody>
      </p:sp>
      <p:sp>
        <p:nvSpPr>
          <p:cNvPr id="8" name="文字方塊 7"/>
          <p:cNvSpPr txBox="1"/>
          <p:nvPr/>
        </p:nvSpPr>
        <p:spPr>
          <a:xfrm>
            <a:off x="7285278" y="5178175"/>
            <a:ext cx="3994485" cy="400110"/>
          </a:xfrm>
          <a:prstGeom prst="rect">
            <a:avLst/>
          </a:prstGeom>
          <a:noFill/>
        </p:spPr>
        <p:txBody>
          <a:bodyPr wrap="square" rtlCol="0">
            <a:spAutoFit/>
          </a:bodyPr>
          <a:lstStyle/>
          <a:p>
            <a:pPr algn="ctr"/>
            <a:r>
              <a:rPr lang="zh-TW" altLang="en-US" sz="2000" dirty="0" smtClean="0">
                <a:latin typeface="標楷體" panose="03000509000000000000" pitchFamily="65" charset="-120"/>
                <a:ea typeface="標楷體" panose="03000509000000000000" pitchFamily="65" charset="-120"/>
              </a:rPr>
              <a:t>以</a:t>
            </a:r>
            <a:r>
              <a:rPr lang="en-US" altLang="zh-TW" sz="2000" dirty="0" smtClean="0">
                <a:latin typeface="標楷體" panose="03000509000000000000" pitchFamily="65" charset="-120"/>
                <a:ea typeface="標楷體" panose="03000509000000000000" pitchFamily="65" charset="-120"/>
              </a:rPr>
              <a:t>AR marker</a:t>
            </a:r>
            <a:r>
              <a:rPr lang="zh-TW" altLang="en-US" sz="2000" dirty="0" smtClean="0">
                <a:latin typeface="標楷體" panose="03000509000000000000" pitchFamily="65" charset="-120"/>
                <a:ea typeface="標楷體" panose="03000509000000000000" pitchFamily="65" charset="-120"/>
              </a:rPr>
              <a:t>作為皮膚標記</a:t>
            </a: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24615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26151" y="2471790"/>
            <a:ext cx="5719181" cy="3777622"/>
          </a:xfrm>
        </p:spPr>
        <p:txBody>
          <a:bodyPr/>
          <a:lstStyle/>
          <a:p>
            <a:r>
              <a:rPr lang="zh-TW" altLang="en-US" dirty="0" smtClean="0">
                <a:latin typeface="標楷體" panose="03000509000000000000" pitchFamily="65" charset="-120"/>
                <a:ea typeface="標楷體" panose="03000509000000000000" pitchFamily="65" charset="-120"/>
              </a:rPr>
              <a:t>皮膚標記</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微小的感測線圈</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感測原理</a:t>
            </a:r>
            <a:r>
              <a:rPr lang="en-US" altLang="zh-TW" dirty="0" smtClean="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以磁場產生器在工作範圍內產生</a:t>
            </a:r>
            <a:r>
              <a:rPr lang="zh-TW" altLang="en-US" dirty="0" smtClean="0">
                <a:latin typeface="標楷體" panose="03000509000000000000" pitchFamily="65" charset="-120"/>
                <a:ea typeface="標楷體" panose="03000509000000000000" pitchFamily="65" charset="-120"/>
              </a:rPr>
              <a:t>磁場</a:t>
            </a:r>
            <a:endParaRPr lang="en-US" altLang="zh-TW" dirty="0" smtClean="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特性</a:t>
            </a:r>
            <a:r>
              <a:rPr lang="en-US" altLang="zh-TW" dirty="0" smtClean="0">
                <a:latin typeface="標楷體" panose="03000509000000000000" pitchFamily="65" charset="-120"/>
                <a:ea typeface="標楷體" panose="03000509000000000000" pitchFamily="65" charset="-120"/>
              </a:rPr>
              <a:t>:</a:t>
            </a:r>
          </a:p>
          <a:p>
            <a:pPr marL="0" indent="0">
              <a:buNone/>
            </a:pPr>
            <a:r>
              <a:rPr lang="en-US" altLang="zh-TW"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手術</a:t>
            </a:r>
            <a:r>
              <a:rPr lang="zh-TW" altLang="en-US" dirty="0">
                <a:latin typeface="標楷體" panose="03000509000000000000" pitchFamily="65" charset="-120"/>
                <a:ea typeface="標楷體" panose="03000509000000000000" pitchFamily="65" charset="-120"/>
              </a:rPr>
              <a:t>房中同時</a:t>
            </a:r>
            <a:r>
              <a:rPr lang="zh-TW" altLang="en-US" dirty="0" smtClean="0">
                <a:latin typeface="標楷體" panose="03000509000000000000" pitchFamily="65" charset="-120"/>
                <a:ea typeface="標楷體" panose="03000509000000000000" pitchFamily="65" charset="-120"/>
              </a:rPr>
              <a:t>有產生磁場的機器</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如電腦斷層掃描</a:t>
            </a:r>
            <a:endParaRPr lang="en-US" altLang="zh-TW" dirty="0" smtClean="0">
              <a:latin typeface="標楷體" panose="03000509000000000000" pitchFamily="65" charset="-120"/>
              <a:ea typeface="標楷體" panose="03000509000000000000" pitchFamily="65" charset="-120"/>
            </a:endParaRPr>
          </a:p>
          <a:p>
            <a:pPr marL="0" indent="0">
              <a:buNone/>
            </a:pPr>
            <a:r>
              <a:rPr lang="en-US" altLang="zh-TW"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金屬干擾</a:t>
            </a:r>
            <a:endParaRPr lang="en-US" altLang="zh-TW" dirty="0">
              <a:latin typeface="標楷體" panose="03000509000000000000" pitchFamily="65" charset="-120"/>
              <a:ea typeface="標楷體" panose="03000509000000000000" pitchFamily="65" charset="-120"/>
            </a:endParaRPr>
          </a:p>
        </p:txBody>
      </p:sp>
      <p:sp>
        <p:nvSpPr>
          <p:cNvPr id="4" name="標題 1"/>
          <p:cNvSpPr txBox="1">
            <a:spLocks/>
          </p:cNvSpPr>
          <p:nvPr/>
        </p:nvSpPr>
        <p:spPr>
          <a:xfrm>
            <a:off x="2592925" y="624110"/>
            <a:ext cx="8911687" cy="75580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a:latin typeface="標楷體" panose="03000509000000000000" pitchFamily="65" charset="-120"/>
                <a:ea typeface="標楷體" panose="03000509000000000000" pitchFamily="65" charset="-120"/>
              </a:rPr>
              <a:t>文獻</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電磁感測器</a:t>
            </a:r>
            <a:endParaRPr lang="zh-TW" altLang="en-US" dirty="0">
              <a:latin typeface="標楷體" panose="03000509000000000000" pitchFamily="65" charset="-120"/>
              <a:ea typeface="標楷體" panose="03000509000000000000" pitchFamily="65" charset="-120"/>
            </a:endParaRPr>
          </a:p>
        </p:txBody>
      </p:sp>
      <p:sp>
        <p:nvSpPr>
          <p:cNvPr id="7" name="投影片編號版面配置區 6"/>
          <p:cNvSpPr>
            <a:spLocks noGrp="1"/>
          </p:cNvSpPr>
          <p:nvPr>
            <p:ph type="sldNum" sz="quarter" idx="12"/>
          </p:nvPr>
        </p:nvSpPr>
        <p:spPr/>
        <p:txBody>
          <a:bodyPr/>
          <a:lstStyle/>
          <a:p>
            <a:fld id="{947994E6-6C4B-41BF-86D6-CAF6AF4852A8}" type="slidenum">
              <a:rPr lang="zh-TW" altLang="en-US" smtClean="0"/>
              <a:t>8</a:t>
            </a:fld>
            <a:endParaRPr lang="zh-TW" altLang="en-US"/>
          </a:p>
        </p:txBody>
      </p:sp>
      <p:pic>
        <p:nvPicPr>
          <p:cNvPr id="8" name="圖片 7"/>
          <p:cNvPicPr>
            <a:picLocks noChangeAspect="1"/>
          </p:cNvPicPr>
          <p:nvPr/>
        </p:nvPicPr>
        <p:blipFill>
          <a:blip r:embed="rId3"/>
          <a:stretch>
            <a:fillRect/>
          </a:stretch>
        </p:blipFill>
        <p:spPr>
          <a:xfrm>
            <a:off x="7344230" y="3072678"/>
            <a:ext cx="4160382" cy="3103286"/>
          </a:xfrm>
          <a:prstGeom prst="rect">
            <a:avLst/>
          </a:prstGeom>
        </p:spPr>
      </p:pic>
      <p:pic>
        <p:nvPicPr>
          <p:cNvPr id="9" name="圖片 8"/>
          <p:cNvPicPr>
            <a:picLocks noChangeAspect="1"/>
          </p:cNvPicPr>
          <p:nvPr/>
        </p:nvPicPr>
        <p:blipFill>
          <a:blip r:embed="rId4"/>
          <a:stretch>
            <a:fillRect/>
          </a:stretch>
        </p:blipFill>
        <p:spPr>
          <a:xfrm>
            <a:off x="7520454" y="118223"/>
            <a:ext cx="3712495" cy="2523380"/>
          </a:xfrm>
          <a:prstGeom prst="rect">
            <a:avLst/>
          </a:prstGeom>
        </p:spPr>
      </p:pic>
      <p:sp>
        <p:nvSpPr>
          <p:cNvPr id="10" name="文字方塊 9"/>
          <p:cNvSpPr txBox="1"/>
          <p:nvPr/>
        </p:nvSpPr>
        <p:spPr>
          <a:xfrm>
            <a:off x="5595620" y="6581001"/>
            <a:ext cx="2152717"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Ref:(Wood, Zhang et al. 2005)</a:t>
            </a:r>
            <a:endParaRPr lang="zh-TW" altLang="en-US" sz="1200" dirty="0">
              <a:latin typeface="Times New Roman" panose="02020603050405020304" pitchFamily="18" charset="0"/>
              <a:cs typeface="Times New Roman" panose="02020603050405020304" pitchFamily="18" charset="0"/>
            </a:endParaRPr>
          </a:p>
        </p:txBody>
      </p:sp>
      <p:sp>
        <p:nvSpPr>
          <p:cNvPr id="2" name="文字方塊 1"/>
          <p:cNvSpPr txBox="1"/>
          <p:nvPr/>
        </p:nvSpPr>
        <p:spPr>
          <a:xfrm>
            <a:off x="8352890" y="2641603"/>
            <a:ext cx="2116476" cy="369332"/>
          </a:xfrm>
          <a:prstGeom prst="rect">
            <a:avLst/>
          </a:prstGeom>
          <a:noFill/>
        </p:spPr>
        <p:txBody>
          <a:bodyPr wrap="square" rtlCol="0">
            <a:spAutoFit/>
          </a:bodyPr>
          <a:lstStyle/>
          <a:p>
            <a:pPr algn="ctr"/>
            <a:r>
              <a:rPr lang="zh-TW" altLang="en-US" dirty="0" smtClean="0">
                <a:latin typeface="標楷體" panose="03000509000000000000" pitchFamily="65" charset="-120"/>
                <a:ea typeface="標楷體" panose="03000509000000000000" pitchFamily="65" charset="-120"/>
              </a:rPr>
              <a:t>電磁感測器原理</a:t>
            </a:r>
            <a:endParaRPr lang="zh-TW" altLang="en-US" dirty="0">
              <a:latin typeface="標楷體" panose="03000509000000000000" pitchFamily="65" charset="-120"/>
              <a:ea typeface="標楷體" panose="03000509000000000000" pitchFamily="65" charset="-120"/>
            </a:endParaRPr>
          </a:p>
        </p:txBody>
      </p:sp>
      <p:sp>
        <p:nvSpPr>
          <p:cNvPr id="11" name="文字方塊 10"/>
          <p:cNvSpPr txBox="1"/>
          <p:nvPr/>
        </p:nvSpPr>
        <p:spPr>
          <a:xfrm>
            <a:off x="7816839" y="6175963"/>
            <a:ext cx="3188578"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以微小感應線圈</a:t>
            </a:r>
            <a:r>
              <a:rPr lang="zh-TW" altLang="en-US" dirty="0" smtClean="0">
                <a:latin typeface="標楷體" panose="03000509000000000000" pitchFamily="65" charset="-120"/>
                <a:ea typeface="標楷體" panose="03000509000000000000" pitchFamily="65" charset="-120"/>
              </a:rPr>
              <a:t>作為皮膚標記</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730304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66245" y="1878504"/>
            <a:ext cx="6174769" cy="3777622"/>
          </a:xfrm>
        </p:spPr>
        <p:txBody>
          <a:bodyPr>
            <a:normAutofit/>
          </a:bodyPr>
          <a:lstStyle/>
          <a:p>
            <a:r>
              <a:rPr lang="zh-TW" altLang="en-US" sz="2400" dirty="0">
                <a:latin typeface="標楷體" panose="03000509000000000000" pitchFamily="65" charset="-120"/>
                <a:ea typeface="標楷體" panose="03000509000000000000" pitchFamily="65" charset="-120"/>
              </a:rPr>
              <a:t>皮膚</a:t>
            </a:r>
            <a:r>
              <a:rPr lang="zh-TW" altLang="en-US" sz="2400" dirty="0" smtClean="0">
                <a:latin typeface="標楷體" panose="03000509000000000000" pitchFamily="65" charset="-120"/>
                <a:ea typeface="標楷體" panose="03000509000000000000" pitchFamily="65" charset="-120"/>
              </a:rPr>
              <a:t>標記</a:t>
            </a:r>
            <a:r>
              <a:rPr lang="en-US" altLang="zh-TW" sz="2400" dirty="0" smtClean="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光學反光球</a:t>
            </a:r>
            <a:endParaRPr lang="en-US" altLang="zh-TW" sz="2400" dirty="0" smtClean="0">
              <a:latin typeface="標楷體" panose="03000509000000000000" pitchFamily="65" charset="-120"/>
              <a:ea typeface="標楷體" panose="03000509000000000000" pitchFamily="65" charset="-120"/>
            </a:endParaRPr>
          </a:p>
          <a:p>
            <a:r>
              <a:rPr lang="zh-TW" altLang="en-US" sz="2400" dirty="0" smtClean="0">
                <a:latin typeface="標楷體" panose="03000509000000000000" pitchFamily="65" charset="-120"/>
                <a:ea typeface="標楷體" panose="03000509000000000000" pitchFamily="65" charset="-120"/>
              </a:rPr>
              <a:t>感測原理</a:t>
            </a:r>
            <a:r>
              <a:rPr lang="en-US" altLang="zh-TW" sz="2400" dirty="0" smtClean="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紅外線掃瞄空間中的光學標記</a:t>
            </a:r>
            <a:endParaRPr lang="en-US" altLang="zh-TW" sz="2400" dirty="0">
              <a:latin typeface="標楷體" panose="03000509000000000000" pitchFamily="65" charset="-120"/>
              <a:ea typeface="標楷體" panose="03000509000000000000" pitchFamily="65" charset="-120"/>
            </a:endParaRPr>
          </a:p>
          <a:p>
            <a:endParaRPr lang="en-US" altLang="zh-TW" sz="2400" dirty="0" smtClean="0">
              <a:latin typeface="標楷體" panose="03000509000000000000" pitchFamily="65" charset="-120"/>
              <a:ea typeface="標楷體" panose="03000509000000000000" pitchFamily="65" charset="-120"/>
            </a:endParaRPr>
          </a:p>
          <a:p>
            <a:r>
              <a:rPr lang="zh-TW" altLang="en-US" sz="2400" dirty="0" smtClean="0">
                <a:latin typeface="標楷體" panose="03000509000000000000" pitchFamily="65" charset="-120"/>
                <a:ea typeface="標楷體" panose="03000509000000000000" pitchFamily="65" charset="-120"/>
              </a:rPr>
              <a:t>特性</a:t>
            </a:r>
            <a:endParaRPr lang="en-US" altLang="zh-TW" sz="2400" dirty="0">
              <a:latin typeface="標楷體" panose="03000509000000000000" pitchFamily="65" charset="-120"/>
              <a:ea typeface="標楷體" panose="03000509000000000000" pitchFamily="65" charset="-120"/>
            </a:endParaRPr>
          </a:p>
          <a:p>
            <a:pPr marL="0" indent="0">
              <a:buNone/>
            </a:pPr>
            <a:r>
              <a:rPr lang="en-US" altLang="zh-TW" sz="2400" dirty="0" smtClean="0">
                <a:latin typeface="標楷體" panose="03000509000000000000" pitchFamily="65" charset="-120"/>
                <a:ea typeface="標楷體" panose="03000509000000000000" pitchFamily="65" charset="-120"/>
              </a:rPr>
              <a:t>	</a:t>
            </a:r>
            <a:r>
              <a:rPr lang="zh-TW" altLang="en-US" sz="2200" dirty="0" smtClean="0">
                <a:latin typeface="標楷體" panose="03000509000000000000" pitchFamily="65" charset="-120"/>
                <a:ea typeface="標楷體" panose="03000509000000000000" pitchFamily="65" charset="-120"/>
              </a:rPr>
              <a:t>有醫療用產品</a:t>
            </a:r>
            <a:endParaRPr lang="en-US" altLang="zh-TW" sz="2200" dirty="0" smtClean="0">
              <a:latin typeface="標楷體" panose="03000509000000000000" pitchFamily="65" charset="-120"/>
              <a:ea typeface="標楷體" panose="03000509000000000000" pitchFamily="65" charset="-120"/>
            </a:endParaRPr>
          </a:p>
        </p:txBody>
      </p:sp>
      <p:sp>
        <p:nvSpPr>
          <p:cNvPr id="4" name="標題 1"/>
          <p:cNvSpPr txBox="1">
            <a:spLocks/>
          </p:cNvSpPr>
          <p:nvPr/>
        </p:nvSpPr>
        <p:spPr>
          <a:xfrm>
            <a:off x="2592925" y="624110"/>
            <a:ext cx="8911687" cy="75580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dirty="0">
                <a:latin typeface="標楷體" panose="03000509000000000000" pitchFamily="65" charset="-120"/>
                <a:ea typeface="標楷體" panose="03000509000000000000" pitchFamily="65" charset="-120"/>
              </a:rPr>
              <a:t>文獻</a:t>
            </a:r>
            <a:r>
              <a:rPr lang="en-US" altLang="zh-TW" dirty="0" smtClean="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光學追蹤器</a:t>
            </a:r>
          </a:p>
        </p:txBody>
      </p:sp>
      <p:sp>
        <p:nvSpPr>
          <p:cNvPr id="7" name="投影片編號版面配置區 6"/>
          <p:cNvSpPr>
            <a:spLocks noGrp="1"/>
          </p:cNvSpPr>
          <p:nvPr>
            <p:ph type="sldNum" sz="quarter" idx="12"/>
          </p:nvPr>
        </p:nvSpPr>
        <p:spPr/>
        <p:txBody>
          <a:bodyPr/>
          <a:lstStyle/>
          <a:p>
            <a:fld id="{947994E6-6C4B-41BF-86D6-CAF6AF4852A8}" type="slidenum">
              <a:rPr lang="zh-TW" altLang="en-US" smtClean="0"/>
              <a:t>9</a:t>
            </a:fld>
            <a:endParaRPr lang="zh-TW" altLang="en-US"/>
          </a:p>
        </p:txBody>
      </p:sp>
      <p:pic>
        <p:nvPicPr>
          <p:cNvPr id="8" name="圖片 7"/>
          <p:cNvPicPr/>
          <p:nvPr/>
        </p:nvPicPr>
        <p:blipFill rotWithShape="1">
          <a:blip r:embed="rId3"/>
          <a:srcRect l="30559" t="8404" r="8629" b="30754"/>
          <a:stretch/>
        </p:blipFill>
        <p:spPr>
          <a:xfrm>
            <a:off x="8517276" y="174661"/>
            <a:ext cx="2455524" cy="3215811"/>
          </a:xfrm>
          <a:prstGeom prst="rect">
            <a:avLst/>
          </a:prstGeom>
        </p:spPr>
      </p:pic>
      <p:sp>
        <p:nvSpPr>
          <p:cNvPr id="9" name="橢圓 8"/>
          <p:cNvSpPr/>
          <p:nvPr/>
        </p:nvSpPr>
        <p:spPr>
          <a:xfrm>
            <a:off x="8857400" y="174661"/>
            <a:ext cx="1201001" cy="83597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626" name="Picture 2" descr="Cascination - Moser-Ba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8896" y="3767315"/>
            <a:ext cx="3723653" cy="248367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8265827" y="3397983"/>
            <a:ext cx="2958421" cy="369332"/>
          </a:xfrm>
          <a:prstGeom prst="rect">
            <a:avLst/>
          </a:prstGeom>
          <a:noFill/>
        </p:spPr>
        <p:txBody>
          <a:bodyPr wrap="square" rtlCol="0">
            <a:spAutoFit/>
          </a:bodyPr>
          <a:lstStyle/>
          <a:p>
            <a:r>
              <a:rPr lang="zh-TW" altLang="en-US" dirty="0" smtClean="0">
                <a:latin typeface="標楷體" panose="03000509000000000000" pitchFamily="65" charset="-120"/>
                <a:ea typeface="標楷體" panose="03000509000000000000" pitchFamily="65" charset="-120"/>
              </a:rPr>
              <a:t>光學追蹤器於手術房內使用</a:t>
            </a:r>
            <a:endParaRPr lang="zh-TW" altLang="en-US" dirty="0">
              <a:latin typeface="標楷體" panose="03000509000000000000" pitchFamily="65" charset="-120"/>
              <a:ea typeface="標楷體" panose="03000509000000000000" pitchFamily="65" charset="-120"/>
            </a:endParaRPr>
          </a:p>
        </p:txBody>
      </p:sp>
      <p:sp>
        <p:nvSpPr>
          <p:cNvPr id="11" name="文字方塊 10"/>
          <p:cNvSpPr txBox="1"/>
          <p:nvPr/>
        </p:nvSpPr>
        <p:spPr>
          <a:xfrm>
            <a:off x="8224594" y="6250992"/>
            <a:ext cx="3092255" cy="369332"/>
          </a:xfrm>
          <a:prstGeom prst="rect">
            <a:avLst/>
          </a:prstGeom>
          <a:noFill/>
        </p:spPr>
        <p:txBody>
          <a:bodyPr wrap="square" rtlCol="0">
            <a:spAutoFit/>
          </a:bodyPr>
          <a:lstStyle/>
          <a:p>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DRF</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綠圈</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與皮膚標記</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紅圈</a:t>
            </a:r>
            <a:r>
              <a:rPr lang="en-US" altLang="zh-TW"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12" name="橢圓 11"/>
          <p:cNvSpPr/>
          <p:nvPr/>
        </p:nvSpPr>
        <p:spPr>
          <a:xfrm>
            <a:off x="10115848" y="5054885"/>
            <a:ext cx="1201001" cy="72298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rot="2788330">
            <a:off x="9457900" y="4186446"/>
            <a:ext cx="1201001" cy="72298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5595620" y="6581001"/>
            <a:ext cx="2313274" cy="276999"/>
          </a:xfrm>
          <a:prstGeom prst="rect">
            <a:avLst/>
          </a:prstGeom>
          <a:noFill/>
        </p:spPr>
        <p:txBody>
          <a:bodyPr wrap="square" rtlCol="0">
            <a:spAutoFit/>
          </a:bodyPr>
          <a:lstStyle/>
          <a:p>
            <a:r>
              <a:rPr lang="en-US" altLang="zh-TW" sz="1200" dirty="0" smtClean="0">
                <a:latin typeface="Times New Roman" panose="02020603050405020304" pitchFamily="18" charset="0"/>
                <a:cs typeface="Times New Roman" panose="02020603050405020304" pitchFamily="18" charset="0"/>
              </a:rPr>
              <a:t>Ref:(</a:t>
            </a:r>
            <a:r>
              <a:rPr lang="en-US" altLang="zh-TW" sz="1200" dirty="0" err="1" smtClean="0">
                <a:latin typeface="Times New Roman" panose="02020603050405020304" pitchFamily="18" charset="0"/>
                <a:cs typeface="Times New Roman" panose="02020603050405020304" pitchFamily="18" charset="0"/>
              </a:rPr>
              <a:t>Tinguely</a:t>
            </a:r>
            <a:r>
              <a:rPr lang="en-US" altLang="zh-TW" sz="1200" dirty="0" smtClean="0">
                <a:latin typeface="Times New Roman" panose="02020603050405020304" pitchFamily="18" charset="0"/>
                <a:cs typeface="Times New Roman" panose="02020603050405020304" pitchFamily="18" charset="0"/>
              </a:rPr>
              <a:t>, </a:t>
            </a:r>
            <a:r>
              <a:rPr lang="en-US" altLang="zh-TW" sz="1200" dirty="0" err="1" smtClean="0">
                <a:latin typeface="Times New Roman" panose="02020603050405020304" pitchFamily="18" charset="0"/>
                <a:cs typeface="Times New Roman" panose="02020603050405020304" pitchFamily="18" charset="0"/>
              </a:rPr>
              <a:t>Frehner</a:t>
            </a:r>
            <a:r>
              <a:rPr lang="en-US" altLang="zh-TW" sz="1200" dirty="0" smtClean="0">
                <a:latin typeface="Times New Roman" panose="02020603050405020304" pitchFamily="18" charset="0"/>
                <a:cs typeface="Times New Roman" panose="02020603050405020304" pitchFamily="18" charset="0"/>
              </a:rPr>
              <a:t> et al. 2020)</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77244"/>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絲縷">
  <a:themeElements>
    <a:clrScheme name="絲縷">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絲縷">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TM02900720[[fn=要素]]</Template>
  <TotalTime>18856</TotalTime>
  <Words>2817</Words>
  <Application>Microsoft Office PowerPoint</Application>
  <PresentationFormat>寬螢幕</PresentationFormat>
  <Paragraphs>735</Paragraphs>
  <Slides>56</Slides>
  <Notes>28</Notes>
  <HiddenSlides>0</HiddenSlides>
  <MMClips>1</MMClips>
  <ScaleCrop>false</ScaleCrop>
  <HeadingPairs>
    <vt:vector size="8" baseType="variant">
      <vt:variant>
        <vt:lpstr>使用字型</vt:lpstr>
      </vt:variant>
      <vt:variant>
        <vt:i4>11</vt:i4>
      </vt:variant>
      <vt:variant>
        <vt:lpstr>佈景主題</vt:lpstr>
      </vt:variant>
      <vt:variant>
        <vt:i4>2</vt:i4>
      </vt:variant>
      <vt:variant>
        <vt:lpstr>內嵌 OLE 伺服程式</vt:lpstr>
      </vt:variant>
      <vt:variant>
        <vt:i4>1</vt:i4>
      </vt:variant>
      <vt:variant>
        <vt:lpstr>投影片標題</vt:lpstr>
      </vt:variant>
      <vt:variant>
        <vt:i4>56</vt:i4>
      </vt:variant>
    </vt:vector>
  </HeadingPairs>
  <TitlesOfParts>
    <vt:vector size="70" baseType="lpstr">
      <vt:lpstr>微軟正黑體</vt:lpstr>
      <vt:lpstr>新細明體</vt:lpstr>
      <vt:lpstr>標楷體</vt:lpstr>
      <vt:lpstr>Arial</vt:lpstr>
      <vt:lpstr>Calibri</vt:lpstr>
      <vt:lpstr>Calibri Light</vt:lpstr>
      <vt:lpstr>Cambria Math</vt:lpstr>
      <vt:lpstr>Century Gothic</vt:lpstr>
      <vt:lpstr>Times New Roman</vt:lpstr>
      <vt:lpstr>Wingdings 2</vt:lpstr>
      <vt:lpstr>Wingdings 3</vt:lpstr>
      <vt:lpstr>HDOfficeLightV0</vt:lpstr>
      <vt:lpstr>絲縷</vt:lpstr>
      <vt:lpstr>投影片</vt:lpstr>
      <vt:lpstr>皮膚標記於軟組織感測系統之定位精準度探討</vt:lpstr>
      <vt:lpstr>目錄</vt:lpstr>
      <vt:lpstr>PowerPoint 簡報</vt:lpstr>
      <vt:lpstr>背景-電腦輔助手術</vt:lpstr>
      <vt:lpstr>PowerPoint 簡報</vt:lpstr>
      <vt:lpstr>PowerPoint 簡報</vt:lpstr>
      <vt:lpstr>PowerPoint 簡報</vt:lpstr>
      <vt:lpstr>PowerPoint 簡報</vt:lpstr>
      <vt:lpstr>PowerPoint 簡報</vt:lpstr>
      <vt:lpstr>文獻整理</vt:lpstr>
      <vt:lpstr>研究目的</vt:lpstr>
      <vt:lpstr>PowerPoint 簡報</vt:lpstr>
      <vt:lpstr>研究方法</vt:lpstr>
      <vt:lpstr>實驗器材</vt:lpstr>
      <vt:lpstr>軟組織表面估測系統</vt:lpstr>
      <vt:lpstr>光學標記前處理 </vt:lpstr>
      <vt:lpstr>鬼影標記去除</vt:lpstr>
      <vt:lpstr>鬼影標記去除</vt:lpstr>
      <vt:lpstr>初始化</vt:lpstr>
      <vt:lpstr>光學標記編號</vt:lpstr>
      <vt:lpstr>軟組織表面估測系統</vt:lpstr>
      <vt:lpstr>皮膚座標系模型</vt:lpstr>
      <vt:lpstr>建立皮膚坐標系</vt:lpstr>
      <vt:lpstr>建立皮膚坐標系</vt:lpstr>
      <vt:lpstr>建立皮膚坐標系</vt:lpstr>
      <vt:lpstr>Least square求旋轉矩陣</vt:lpstr>
      <vt:lpstr>Least square求旋轉矩陣</vt:lpstr>
      <vt:lpstr>Least square求旋轉矩陣</vt:lpstr>
      <vt:lpstr>Least square求旋轉矩陣</vt:lpstr>
      <vt:lpstr>Least square求旋轉矩陣</vt:lpstr>
      <vt:lpstr>估測表面進入點</vt:lpstr>
      <vt:lpstr>皮膚座標系模型</vt:lpstr>
      <vt:lpstr>估測表面進入點</vt:lpstr>
      <vt:lpstr>估測表面進入點</vt:lpstr>
      <vt:lpstr>估測表面進入點</vt:lpstr>
      <vt:lpstr>估測表面進入點</vt:lpstr>
      <vt:lpstr>德勞內三角化</vt:lpstr>
      <vt:lpstr>PowerPoint 簡報</vt:lpstr>
      <vt:lpstr>實驗</vt:lpstr>
      <vt:lpstr>剛體實驗</vt:lpstr>
      <vt:lpstr>剛體實驗結果</vt:lpstr>
      <vt:lpstr>軟組織實驗</vt:lpstr>
      <vt:lpstr>PowerPoint 簡報</vt:lpstr>
      <vt:lpstr>皮膚標記的擺放方式 </vt:lpstr>
      <vt:lpstr>皮膚標記的擺放方式</vt:lpstr>
      <vt:lpstr>擺放方式與表面進入點</vt:lpstr>
      <vt:lpstr>擺放方式與表進入點</vt:lpstr>
      <vt:lpstr>反光球數量與誤差關係</vt:lpstr>
      <vt:lpstr>反光球數量與誤差關係</vt:lpstr>
      <vt:lpstr>反光球數量與誤差關係</vt:lpstr>
      <vt:lpstr>反光球數量與誤差關係</vt:lpstr>
      <vt:lpstr>反光球數量與誤差關係</vt:lpstr>
      <vt:lpstr>人體測試</vt:lpstr>
      <vt:lpstr>結論</vt:lpstr>
      <vt:lpstr>謝謝委員聆聽</vt:lpstr>
      <vt:lpstr>參考文獻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rmml202</dc:creator>
  <cp:lastModifiedBy>rmml202</cp:lastModifiedBy>
  <cp:revision>236</cp:revision>
  <dcterms:created xsi:type="dcterms:W3CDTF">2022-09-07T09:39:23Z</dcterms:created>
  <dcterms:modified xsi:type="dcterms:W3CDTF">2022-09-22T04:11:50Z</dcterms:modified>
</cp:coreProperties>
</file>